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5" r:id="rId9"/>
    <p:sldId id="263" r:id="rId10"/>
    <p:sldId id="266" r:id="rId11"/>
    <p:sldId id="264"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19" autoAdjust="0"/>
    <p:restoredTop sz="94709" autoAdjust="0"/>
  </p:normalViewPr>
  <p:slideViewPr>
    <p:cSldViewPr>
      <p:cViewPr varScale="1">
        <p:scale>
          <a:sx n="70" d="100"/>
          <a:sy n="70" d="100"/>
        </p:scale>
        <p:origin x="-5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27.04.2014</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25C68B6-61C2-468F-89AB-4B9F7531AA68}" type="slidenum">
              <a:rPr lang="ru-RU" smtClean="0"/>
              <a:pPr/>
              <a:t>‹#›</a:t>
            </a:fld>
            <a:endParaRPr lang="ru-RU"/>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transition>
    <p:wheel spokes="2"/>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transition>
    <p:wheel spokes="2"/>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725C68B6-61C2-468F-89AB-4B9F7531AA68}" type="slidenum">
              <a:rPr lang="ru-RU" smtClean="0"/>
              <a:pPr/>
              <a:t>‹#›</a:t>
            </a:fld>
            <a:endParaRPr lang="ru-RU"/>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transition>
    <p:wheel spokes="2"/>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27.04.2014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4361688" y="1026372"/>
            <a:ext cx="457200" cy="441325"/>
          </a:xfrm>
        </p:spPr>
        <p:txBody>
          <a:bodyPr/>
          <a:lstStyle/>
          <a:p>
            <a:fld id="{725C68B6-61C2-468F-89AB-4B9F7531AA68}" type="slidenum">
              <a:rPr lang="ru-RU" smtClean="0"/>
              <a:pPr/>
              <a:t>‹#›</a:t>
            </a:fld>
            <a:endParaRPr lang="ru-RU"/>
          </a:p>
        </p:txBody>
      </p:sp>
      <p:sp>
        <p:nvSpPr>
          <p:cNvPr id="8" name="Содержимое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transition>
    <p:wheel spokes="2"/>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27.04.2014</a:t>
            </a:fld>
            <a:endParaRPr lang="ru-RU"/>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25C68B6-61C2-468F-89AB-4B9F7531AA68}" type="slidenum">
              <a:rPr lang="ru-RU" smtClean="0"/>
              <a:pPr/>
              <a:t>‹#›</a:t>
            </a:fld>
            <a:endParaRPr lang="ru-RU"/>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transition>
    <p:wheel spokes="2"/>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5B106E36-FD25-4E2D-B0AA-010F637433A0}" type="datetimeFigureOut">
              <a:rPr lang="ru-RU" smtClean="0"/>
              <a:pPr/>
              <a:t>27.04.2014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Содержимое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Содержимое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transition>
    <p:wheel spokes="2"/>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5B106E36-FD25-4E2D-B0AA-010F637433A0}" type="datetimeFigureOut">
              <a:rPr lang="ru-RU" smtClean="0"/>
              <a:pPr/>
              <a:t>27.04.2014</a:t>
            </a:fld>
            <a:endParaRPr lang="ru-RU"/>
          </a:p>
        </p:txBody>
      </p:sp>
      <p:sp>
        <p:nvSpPr>
          <p:cNvPr id="8" name="Нижний колонтитул 7"/>
          <p:cNvSpPr>
            <a:spLocks noGrp="1"/>
          </p:cNvSpPr>
          <p:nvPr>
            <p:ph type="ftr" sz="quarter" idx="11"/>
          </p:nvPr>
        </p:nvSpPr>
        <p:spPr>
          <a:xfrm>
            <a:off x="304800" y="6409944"/>
            <a:ext cx="3581400" cy="365760"/>
          </a:xfrm>
        </p:spPr>
        <p:txBody>
          <a:bodyPr/>
          <a:lstStyle/>
          <a:p>
            <a:endParaRPr lang="ru-RU"/>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Содержимое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Содержимое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725C68B6-61C2-468F-89AB-4B9F7531AA68}" type="slidenum">
              <a:rPr lang="ru-RU" smtClean="0"/>
              <a:pPr/>
              <a:t>‹#›</a:t>
            </a:fld>
            <a:endParaRPr lang="ru-RU"/>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transition>
    <p:wheel spokes="2"/>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27.04.2014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a:xfrm>
            <a:off x="4343400" y="1036020"/>
            <a:ext cx="457200" cy="441325"/>
          </a:xfrm>
        </p:spPr>
        <p:txBody>
          <a:bodyPr/>
          <a:lstStyle/>
          <a:p>
            <a:fld id="{725C68B6-61C2-468F-89AB-4B9F7531AA68}" type="slidenum">
              <a:rPr lang="ru-RU" smtClean="0"/>
              <a:pPr/>
              <a:t>‹#›</a:t>
            </a:fld>
            <a:endParaRPr lang="ru-RU"/>
          </a:p>
        </p:txBody>
      </p:sp>
    </p:spTree>
  </p:cSld>
  <p:clrMapOvr>
    <a:masterClrMapping/>
  </p:clrMapOvr>
  <p:transition>
    <p:wheel spokes="2"/>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5B106E36-FD25-4E2D-B0AA-010F637433A0}" type="datetimeFigureOut">
              <a:rPr lang="ru-RU" smtClean="0"/>
              <a:pPr/>
              <a:t>27.04.2014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25C68B6-61C2-468F-89AB-4B9F7531AA68}" type="slidenum">
              <a:rPr lang="ru-RU" smtClean="0"/>
              <a:pPr/>
              <a:t>‹#›</a:t>
            </a:fld>
            <a:endParaRPr lang="ru-RU"/>
          </a:p>
        </p:txBody>
      </p:sp>
    </p:spTree>
  </p:cSld>
  <p:clrMapOvr>
    <a:masterClrMapping/>
  </p:clrMapOvr>
  <p:transition>
    <p:wheel spokes="2"/>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Содержимое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25C68B6-61C2-468F-89AB-4B9F7531AA68}" type="slidenum">
              <a:rPr lang="ru-RU" smtClean="0"/>
              <a:pPr/>
              <a:t>‹#›</a:t>
            </a:fld>
            <a:endParaRPr lang="ru-RU"/>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27.04.2014</a:t>
            </a:fld>
            <a:endParaRPr lang="ru-RU"/>
          </a:p>
        </p:txBody>
      </p:sp>
      <p:sp>
        <p:nvSpPr>
          <p:cNvPr id="6" name="Нижний колонтитул 5"/>
          <p:cNvSpPr>
            <a:spLocks noGrp="1"/>
          </p:cNvSpPr>
          <p:nvPr>
            <p:ph type="ftr" sz="quarter" idx="11"/>
          </p:nvPr>
        </p:nvSpPr>
        <p:spPr>
          <a:xfrm>
            <a:off x="301752" y="6410848"/>
            <a:ext cx="3383280" cy="365760"/>
          </a:xfrm>
        </p:spPr>
        <p:txBody>
          <a:bodyPr/>
          <a:lstStyle/>
          <a:p>
            <a:endParaRPr lang="ru-RU"/>
          </a:p>
        </p:txBody>
      </p:sp>
    </p:spTree>
  </p:cSld>
  <p:clrMapOvr>
    <a:overrideClrMapping bg1="lt1" tx1="dk1" bg2="lt2" tx2="dk2" accent1="accent1" accent2="accent2" accent3="accent3" accent4="accent4" accent5="accent5" accent6="accent6" hlink="hlink" folHlink="folHlink"/>
  </p:clrMapOvr>
  <p:transition>
    <p:wheel spokes="2"/>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5B106E36-FD25-4E2D-B0AA-010F637433A0}" type="datetimeFigureOut">
              <a:rPr lang="ru-RU" smtClean="0"/>
              <a:pPr/>
              <a:t>27.04.2014</a:t>
            </a:fld>
            <a:endParaRPr lang="ru-RU"/>
          </a:p>
        </p:txBody>
      </p:sp>
      <p:sp>
        <p:nvSpPr>
          <p:cNvPr id="6" name="Нижний колонтитул 5"/>
          <p:cNvSpPr>
            <a:spLocks noGrp="1"/>
          </p:cNvSpPr>
          <p:nvPr>
            <p:ph type="ftr" sz="quarter" idx="11"/>
          </p:nvPr>
        </p:nvSpPr>
        <p:spPr>
          <a:xfrm>
            <a:off x="301752" y="6410848"/>
            <a:ext cx="3584448" cy="365760"/>
          </a:xfrm>
        </p:spPr>
        <p:txBody>
          <a:bodyPr/>
          <a:lstStyle/>
          <a:p>
            <a:endParaRPr lang="ru-RU"/>
          </a:p>
        </p:txBody>
      </p:sp>
    </p:spTree>
  </p:cSld>
  <p:clrMapOvr>
    <a:masterClrMapping/>
  </p:clrMapOvr>
  <p:transition>
    <p:wheel spokes="2"/>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B106E36-FD25-4E2D-B0AA-010F637433A0}" type="datetimeFigureOut">
              <a:rPr lang="ru-RU" smtClean="0"/>
              <a:pPr/>
              <a:t>27.04.2014</a:t>
            </a:fld>
            <a:endParaRPr lang="ru-RU"/>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ru-RU"/>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25C68B6-61C2-468F-89AB-4B9F7531AA68}" type="slidenum">
              <a:rPr lang="ru-RU" smtClean="0"/>
              <a:pPr/>
              <a:t>‹#›</a:t>
            </a:fld>
            <a:endParaRPr lang="ru-RU"/>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p:wheel spokes="2"/>
  </p:transition>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85786" y="428604"/>
            <a:ext cx="7772400" cy="2357454"/>
          </a:xfrm>
        </p:spPr>
        <p:txBody>
          <a:bodyPr>
            <a:noAutofit/>
          </a:bodyPr>
          <a:lstStyle/>
          <a:p>
            <a:r>
              <a:rPr lang="en-US" sz="6000" dirty="0" smtClean="0"/>
              <a:t>J. Robert Oppenheimer</a:t>
            </a:r>
            <a:br>
              <a:rPr lang="en-US" sz="6000" dirty="0" smtClean="0"/>
            </a:br>
            <a:endParaRPr lang="ru-RU" sz="6000" dirty="0"/>
          </a:p>
        </p:txBody>
      </p:sp>
      <p:pic>
        <p:nvPicPr>
          <p:cNvPr id="51202" name="Picture 2" descr="Head and shoulders portrait"/>
          <p:cNvPicPr>
            <a:picLocks noChangeAspect="1" noChangeArrowheads="1"/>
          </p:cNvPicPr>
          <p:nvPr/>
        </p:nvPicPr>
        <p:blipFill>
          <a:blip r:embed="rId2" cstate="print"/>
          <a:srcRect/>
          <a:stretch>
            <a:fillRect/>
          </a:stretch>
        </p:blipFill>
        <p:spPr bwMode="auto">
          <a:xfrm>
            <a:off x="3214678" y="2714620"/>
            <a:ext cx="2597729" cy="3571878"/>
          </a:xfrm>
          <a:prstGeom prst="rect">
            <a:avLst/>
          </a:prstGeom>
          <a:noFill/>
        </p:spPr>
      </p:pic>
    </p:spTree>
  </p:cSld>
  <p:clrMapOvr>
    <a:masterClrMapping/>
  </p:clrMapOvr>
  <p:transition>
    <p:wheel spokes="2"/>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smtClean="0"/>
              <a:t>Oppenheimer Beach, in St John, US Virgin Islands</a:t>
            </a:r>
            <a:endParaRPr lang="ru-RU" dirty="0"/>
          </a:p>
        </p:txBody>
      </p:sp>
      <p:sp>
        <p:nvSpPr>
          <p:cNvPr id="3" name="Содержимое 2"/>
          <p:cNvSpPr>
            <a:spLocks noGrp="1"/>
          </p:cNvSpPr>
          <p:nvPr>
            <p:ph sz="quarter" idx="1"/>
          </p:nvPr>
        </p:nvSpPr>
        <p:spPr>
          <a:xfrm>
            <a:off x="301752" y="1527048"/>
            <a:ext cx="8503920" cy="1259010"/>
          </a:xfrm>
        </p:spPr>
        <p:txBody>
          <a:bodyPr>
            <a:normAutofit fontScale="85000" lnSpcReduction="20000"/>
          </a:bodyPr>
          <a:lstStyle/>
          <a:p>
            <a:pPr>
              <a:buNone/>
            </a:pPr>
            <a:r>
              <a:rPr lang="en-US" dirty="0" smtClean="0"/>
              <a:t>		Starting in 1954, Oppenheimer spent several months of the year living on the island of St. John in the Virgin Islands. In 1957, he purchased a 2-acre (0.81 ha) tract of land on </a:t>
            </a:r>
            <a:r>
              <a:rPr lang="en-US" dirty="0" err="1" smtClean="0"/>
              <a:t>Gibney</a:t>
            </a:r>
            <a:r>
              <a:rPr lang="en-US" dirty="0" smtClean="0"/>
              <a:t> Beach, where he built a </a:t>
            </a:r>
            <a:r>
              <a:rPr lang="en-US" dirty="0" err="1" smtClean="0"/>
              <a:t>spartan</a:t>
            </a:r>
            <a:r>
              <a:rPr lang="en-US" dirty="0" smtClean="0"/>
              <a:t> home on the beach.</a:t>
            </a:r>
            <a:endParaRPr lang="ru-RU" dirty="0"/>
          </a:p>
        </p:txBody>
      </p:sp>
      <p:pic>
        <p:nvPicPr>
          <p:cNvPr id="60418" name="Picture 2" descr="File:Oppenheimer beach.jpg"/>
          <p:cNvPicPr>
            <a:picLocks noChangeAspect="1" noChangeArrowheads="1"/>
          </p:cNvPicPr>
          <p:nvPr/>
        </p:nvPicPr>
        <p:blipFill>
          <a:blip r:embed="rId2" cstate="print"/>
          <a:srcRect/>
          <a:stretch>
            <a:fillRect/>
          </a:stretch>
        </p:blipFill>
        <p:spPr bwMode="auto">
          <a:xfrm>
            <a:off x="857224" y="2714620"/>
            <a:ext cx="7620000" cy="365760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a:xfrm>
            <a:off x="214282" y="1285860"/>
            <a:ext cx="2357454" cy="5286412"/>
          </a:xfrm>
        </p:spPr>
        <p:txBody>
          <a:bodyPr>
            <a:normAutofit fontScale="92500" lnSpcReduction="10000"/>
          </a:bodyPr>
          <a:lstStyle/>
          <a:p>
            <a:pPr>
              <a:buNone/>
            </a:pPr>
            <a:r>
              <a:rPr lang="en-US" dirty="0" smtClean="0"/>
              <a:t>	</a:t>
            </a:r>
            <a:r>
              <a:rPr lang="uk-UA" dirty="0" err="1" smtClean="0"/>
              <a:t>Oppenheimer</a:t>
            </a:r>
            <a:r>
              <a:rPr lang="uk-UA" dirty="0" smtClean="0"/>
              <a:t> </a:t>
            </a:r>
            <a:r>
              <a:rPr lang="uk-UA" dirty="0" err="1" smtClean="0"/>
              <a:t>felt</a:t>
            </a:r>
            <a:r>
              <a:rPr lang="uk-UA" dirty="0" smtClean="0"/>
              <a:t> </a:t>
            </a:r>
            <a:r>
              <a:rPr lang="uk-UA" dirty="0" err="1" smtClean="0"/>
              <a:t>banished</a:t>
            </a:r>
            <a:r>
              <a:rPr lang="uk-UA" dirty="0" smtClean="0"/>
              <a:t> </a:t>
            </a:r>
            <a:r>
              <a:rPr lang="uk-UA" dirty="0" err="1" smtClean="0"/>
              <a:t>from</a:t>
            </a:r>
            <a:r>
              <a:rPr lang="uk-UA" dirty="0" smtClean="0"/>
              <a:t> </a:t>
            </a:r>
            <a:r>
              <a:rPr lang="uk-UA" dirty="0" err="1" smtClean="0"/>
              <a:t>science</a:t>
            </a:r>
            <a:r>
              <a:rPr lang="uk-UA" dirty="0" smtClean="0"/>
              <a:t>, </a:t>
            </a:r>
            <a:r>
              <a:rPr lang="uk-UA" dirty="0" err="1" smtClean="0"/>
              <a:t>smoked</a:t>
            </a:r>
            <a:r>
              <a:rPr lang="uk-UA" dirty="0" smtClean="0"/>
              <a:t> a </a:t>
            </a:r>
            <a:r>
              <a:rPr lang="uk-UA" dirty="0" err="1" smtClean="0"/>
              <a:t>lot</a:t>
            </a:r>
            <a:r>
              <a:rPr lang="uk-UA" dirty="0" smtClean="0"/>
              <a:t> . </a:t>
            </a:r>
            <a:r>
              <a:rPr lang="uk-UA" dirty="0" err="1" smtClean="0"/>
              <a:t>In</a:t>
            </a:r>
            <a:r>
              <a:rPr lang="uk-UA" dirty="0" smtClean="0"/>
              <a:t> 1966, </a:t>
            </a:r>
            <a:r>
              <a:rPr lang="uk-UA" dirty="0" err="1" smtClean="0"/>
              <a:t>his</a:t>
            </a:r>
            <a:r>
              <a:rPr lang="uk-UA" dirty="0" smtClean="0"/>
              <a:t> </a:t>
            </a:r>
            <a:r>
              <a:rPr lang="uk-UA" dirty="0" err="1" smtClean="0"/>
              <a:t>health</a:t>
            </a:r>
            <a:r>
              <a:rPr lang="uk-UA" dirty="0" smtClean="0"/>
              <a:t> </a:t>
            </a:r>
            <a:r>
              <a:rPr lang="uk-UA" dirty="0" err="1" smtClean="0"/>
              <a:t>deteriorated</a:t>
            </a:r>
            <a:r>
              <a:rPr lang="uk-UA" dirty="0" smtClean="0"/>
              <a:t> </a:t>
            </a:r>
            <a:r>
              <a:rPr lang="uk-UA" dirty="0" err="1" smtClean="0"/>
              <a:t>and</a:t>
            </a:r>
            <a:r>
              <a:rPr lang="uk-UA" dirty="0" smtClean="0"/>
              <a:t> </a:t>
            </a:r>
            <a:r>
              <a:rPr lang="uk-UA" dirty="0" err="1" smtClean="0"/>
              <a:t>he</a:t>
            </a:r>
            <a:r>
              <a:rPr lang="uk-UA" dirty="0" smtClean="0"/>
              <a:t> </a:t>
            </a:r>
            <a:r>
              <a:rPr lang="uk-UA" dirty="0" err="1" smtClean="0"/>
              <a:t>died</a:t>
            </a:r>
            <a:r>
              <a:rPr lang="uk-UA" dirty="0" smtClean="0"/>
              <a:t> a </a:t>
            </a:r>
            <a:r>
              <a:rPr lang="uk-UA" dirty="0" err="1" smtClean="0"/>
              <a:t>year</a:t>
            </a:r>
            <a:r>
              <a:rPr lang="uk-UA" dirty="0" smtClean="0"/>
              <a:t> </a:t>
            </a:r>
            <a:r>
              <a:rPr lang="uk-UA" dirty="0" err="1" smtClean="0"/>
              <a:t>later</a:t>
            </a:r>
            <a:r>
              <a:rPr lang="uk-UA" dirty="0" smtClean="0"/>
              <a:t> </a:t>
            </a:r>
            <a:r>
              <a:rPr lang="uk-UA" dirty="0" err="1" smtClean="0"/>
              <a:t>at</a:t>
            </a:r>
            <a:r>
              <a:rPr lang="uk-UA" dirty="0" smtClean="0"/>
              <a:t> </a:t>
            </a:r>
            <a:r>
              <a:rPr lang="uk-UA" dirty="0" err="1" smtClean="0"/>
              <a:t>his</a:t>
            </a:r>
            <a:r>
              <a:rPr lang="uk-UA" dirty="0" smtClean="0"/>
              <a:t> </a:t>
            </a:r>
            <a:r>
              <a:rPr lang="uk-UA" dirty="0" err="1" smtClean="0"/>
              <a:t>home</a:t>
            </a:r>
            <a:r>
              <a:rPr lang="uk-UA" dirty="0" smtClean="0"/>
              <a:t> </a:t>
            </a:r>
            <a:r>
              <a:rPr lang="uk-UA" dirty="0" err="1" smtClean="0"/>
              <a:t>in</a:t>
            </a:r>
            <a:r>
              <a:rPr lang="uk-UA" dirty="0" smtClean="0"/>
              <a:t> </a:t>
            </a:r>
            <a:r>
              <a:rPr lang="uk-UA" dirty="0" err="1" smtClean="0"/>
              <a:t>Princeton</a:t>
            </a:r>
            <a:r>
              <a:rPr lang="uk-UA" dirty="0" smtClean="0"/>
              <a:t> </a:t>
            </a:r>
            <a:r>
              <a:rPr lang="uk-UA" dirty="0" err="1" smtClean="0"/>
              <a:t>from</a:t>
            </a:r>
            <a:r>
              <a:rPr lang="uk-UA" dirty="0" smtClean="0"/>
              <a:t> </a:t>
            </a:r>
            <a:r>
              <a:rPr lang="uk-UA" dirty="0" err="1" smtClean="0"/>
              <a:t>throat</a:t>
            </a:r>
            <a:r>
              <a:rPr lang="uk-UA" dirty="0" smtClean="0"/>
              <a:t> </a:t>
            </a:r>
            <a:r>
              <a:rPr lang="uk-UA" dirty="0" err="1" smtClean="0"/>
              <a:t>cancer</a:t>
            </a:r>
            <a:r>
              <a:rPr lang="uk-UA" dirty="0" smtClean="0"/>
              <a:t> .</a:t>
            </a:r>
            <a:endParaRPr lang="ru-RU" dirty="0" smtClean="0"/>
          </a:p>
          <a:p>
            <a:endParaRPr lang="ru-RU" dirty="0"/>
          </a:p>
        </p:txBody>
      </p:sp>
      <p:pic>
        <p:nvPicPr>
          <p:cNvPr id="58372" name="Picture 4" descr="http://digitaloctober.ru/system/stored_files/242.jpg"/>
          <p:cNvPicPr>
            <a:picLocks noChangeAspect="1" noChangeArrowheads="1"/>
          </p:cNvPicPr>
          <p:nvPr/>
        </p:nvPicPr>
        <p:blipFill>
          <a:blip r:embed="rId2" cstate="print"/>
          <a:srcRect/>
          <a:stretch>
            <a:fillRect/>
          </a:stretch>
        </p:blipFill>
        <p:spPr bwMode="auto">
          <a:xfrm>
            <a:off x="2571736" y="1428736"/>
            <a:ext cx="6357982" cy="4946242"/>
          </a:xfrm>
          <a:prstGeom prst="rect">
            <a:avLst/>
          </a:prstGeom>
          <a:noFill/>
        </p:spPr>
      </p:pic>
    </p:spTree>
  </p:cSld>
  <p:clrMapOvr>
    <a:masterClrMapping/>
  </p:clrMapOvr>
  <p:transition>
    <p:wheel spokes="2"/>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smtClean="0"/>
              <a:t>Childhood and education</a:t>
            </a:r>
            <a:endParaRPr lang="ru-RU" dirty="0"/>
          </a:p>
        </p:txBody>
      </p:sp>
      <p:sp>
        <p:nvSpPr>
          <p:cNvPr id="3" name="Содержимое 2"/>
          <p:cNvSpPr>
            <a:spLocks noGrp="1"/>
          </p:cNvSpPr>
          <p:nvPr>
            <p:ph sz="quarter" idx="1"/>
          </p:nvPr>
        </p:nvSpPr>
        <p:spPr>
          <a:xfrm>
            <a:off x="285720" y="1643050"/>
            <a:ext cx="5429288" cy="4572032"/>
          </a:xfrm>
        </p:spPr>
        <p:txBody>
          <a:bodyPr>
            <a:normAutofit fontScale="92500" lnSpcReduction="10000"/>
          </a:bodyPr>
          <a:lstStyle/>
          <a:p>
            <a:pPr algn="just"/>
            <a:r>
              <a:rPr lang="en-US" dirty="0" smtClean="0"/>
              <a:t>Oppenheimer was born in New York City on April 22, 1904</a:t>
            </a:r>
            <a:endParaRPr lang="uk-UA" dirty="0" smtClean="0"/>
          </a:p>
          <a:p>
            <a:pPr algn="just"/>
            <a:r>
              <a:rPr lang="en-US" dirty="0" smtClean="0"/>
              <a:t>Oppenheimer was initially schooled at Alcuin Preparatory School, and in 1911 entered the Ethical Culture Society School</a:t>
            </a:r>
            <a:endParaRPr lang="uk-UA" dirty="0" smtClean="0"/>
          </a:p>
          <a:p>
            <a:pPr algn="just"/>
            <a:r>
              <a:rPr lang="en-US" dirty="0" smtClean="0"/>
              <a:t>He entered Harvard College a year late, at age 18</a:t>
            </a:r>
            <a:endParaRPr lang="uk-UA" dirty="0" smtClean="0"/>
          </a:p>
          <a:p>
            <a:pPr algn="just"/>
            <a:r>
              <a:rPr lang="en-US" dirty="0" smtClean="0"/>
              <a:t>In 1924 Oppenheimer was informed that he had been accepted into Christ's College, Cambridge.</a:t>
            </a:r>
            <a:endParaRPr lang="ru-RU" dirty="0"/>
          </a:p>
        </p:txBody>
      </p:sp>
      <p:sp>
        <p:nvSpPr>
          <p:cNvPr id="4" name="Содержимое 2"/>
          <p:cNvSpPr txBox="1">
            <a:spLocks/>
          </p:cNvSpPr>
          <p:nvPr/>
        </p:nvSpPr>
        <p:spPr>
          <a:xfrm>
            <a:off x="5643570" y="3857628"/>
            <a:ext cx="3500430" cy="1143008"/>
          </a:xfrm>
          <a:prstGeom prst="rect">
            <a:avLst/>
          </a:prstGeom>
        </p:spPr>
        <p:txBody>
          <a:bodyPr vert="horz">
            <a:normAutofit fontScale="77500" lnSpcReduction="20000"/>
          </a:bodyPr>
          <a:lstStyle/>
          <a:p>
            <a:pPr marL="274320" indent="-274320">
              <a:spcBef>
                <a:spcPct val="20000"/>
              </a:spcBef>
              <a:buClr>
                <a:schemeClr val="accent1"/>
              </a:buClr>
              <a:buSzPct val="85000"/>
            </a:pPr>
            <a:r>
              <a:rPr lang="uk-UA" sz="2700" dirty="0" smtClean="0"/>
              <a:t>		</a:t>
            </a:r>
            <a:r>
              <a:rPr lang="en-US" sz="2700" dirty="0" smtClean="0"/>
              <a:t>The University of California, Berkeley, where Oppenheimer taught from 1929 to 1943</a:t>
            </a:r>
            <a:endParaRPr kumimoji="0" lang="ru-RU" sz="2700" b="0" i="0" u="none" strike="noStrike" kern="1200" cap="none" spc="0" normalizeH="0" baseline="0" noProof="0" dirty="0">
              <a:ln>
                <a:noFill/>
              </a:ln>
              <a:solidFill>
                <a:schemeClr val="tx1"/>
              </a:solidFill>
              <a:effectLst/>
              <a:uLnTx/>
              <a:uFillTx/>
              <a:latin typeface="+mn-lt"/>
              <a:ea typeface="+mn-ea"/>
              <a:cs typeface="+mn-cs"/>
            </a:endParaRPr>
          </a:p>
        </p:txBody>
      </p:sp>
      <p:pic>
        <p:nvPicPr>
          <p:cNvPr id="50178" name="Picture 2" descr="Greek style buildings and a clock tower"/>
          <p:cNvPicPr>
            <a:picLocks noChangeAspect="1" noChangeArrowheads="1"/>
          </p:cNvPicPr>
          <p:nvPr/>
        </p:nvPicPr>
        <p:blipFill>
          <a:blip r:embed="rId2" cstate="print"/>
          <a:srcRect/>
          <a:stretch>
            <a:fillRect/>
          </a:stretch>
        </p:blipFill>
        <p:spPr bwMode="auto">
          <a:xfrm>
            <a:off x="5619740" y="1571612"/>
            <a:ext cx="3524260" cy="2290769"/>
          </a:xfrm>
          <a:prstGeom prst="rect">
            <a:avLst/>
          </a:prstGeom>
          <a:noFill/>
        </p:spPr>
      </p:pic>
      <p:pic>
        <p:nvPicPr>
          <p:cNvPr id="50180" name="Picture 4" descr="http://www.bitrebels.com/wp-content/uploads/2011/10/Scientist-Robert-Oppenheimer-As-Child.jpg"/>
          <p:cNvPicPr>
            <a:picLocks noChangeAspect="1" noChangeArrowheads="1"/>
          </p:cNvPicPr>
          <p:nvPr/>
        </p:nvPicPr>
        <p:blipFill>
          <a:blip r:embed="rId3" cstate="print"/>
          <a:srcRect/>
          <a:stretch>
            <a:fillRect/>
          </a:stretch>
        </p:blipFill>
        <p:spPr bwMode="auto">
          <a:xfrm>
            <a:off x="1643042" y="1500174"/>
            <a:ext cx="5953125" cy="4943476"/>
          </a:xfrm>
          <a:prstGeom prst="rect">
            <a:avLst/>
          </a:prstGeom>
          <a:noFill/>
        </p:spPr>
      </p:pic>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0180"/>
                                        </p:tgtEl>
                                        <p:attrNameLst>
                                          <p:attrName>style.visibility</p:attrName>
                                        </p:attrNameLst>
                                      </p:cBhvr>
                                      <p:to>
                                        <p:strVal val="visible"/>
                                      </p:to>
                                    </p:set>
                                    <p:anim calcmode="lin" valueType="num">
                                      <p:cBhvr additive="base">
                                        <p:cTn id="7" dur="500" fill="hold"/>
                                        <p:tgtEl>
                                          <p:spTgt spid="50180"/>
                                        </p:tgtEl>
                                        <p:attrNameLst>
                                          <p:attrName>ppt_x</p:attrName>
                                        </p:attrNameLst>
                                      </p:cBhvr>
                                      <p:tavLst>
                                        <p:tav tm="0">
                                          <p:val>
                                            <p:strVal val="#ppt_x"/>
                                          </p:val>
                                        </p:tav>
                                        <p:tav tm="100000">
                                          <p:val>
                                            <p:strVal val="#ppt_x"/>
                                          </p:val>
                                        </p:tav>
                                      </p:tavLst>
                                    </p:anim>
                                    <p:anim calcmode="lin" valueType="num">
                                      <p:cBhvr additive="base">
                                        <p:cTn id="8" dur="500" fill="hold"/>
                                        <p:tgtEl>
                                          <p:spTgt spid="5018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Oppenheimer with Albert Einstein</a:t>
            </a:r>
            <a:endParaRPr lang="ru-RU" dirty="0"/>
          </a:p>
        </p:txBody>
      </p:sp>
      <p:pic>
        <p:nvPicPr>
          <p:cNvPr id="52226" name="Picture 2" descr="File:Einstein oppenheimer.jpg"/>
          <p:cNvPicPr>
            <a:picLocks noChangeAspect="1" noChangeArrowheads="1"/>
          </p:cNvPicPr>
          <p:nvPr/>
        </p:nvPicPr>
        <p:blipFill>
          <a:blip r:embed="rId2" cstate="print"/>
          <a:srcRect/>
          <a:stretch>
            <a:fillRect/>
          </a:stretch>
        </p:blipFill>
        <p:spPr bwMode="auto">
          <a:xfrm>
            <a:off x="1928794" y="1571612"/>
            <a:ext cx="5500726" cy="4703121"/>
          </a:xfrm>
          <a:prstGeom prst="rect">
            <a:avLst/>
          </a:prstGeom>
          <a:noFill/>
        </p:spPr>
      </p:pic>
    </p:spTree>
  </p:cSld>
  <p:clrMapOvr>
    <a:masterClrMapping/>
  </p:clrMapOvr>
  <p:transition>
    <p:wheel spokes="2"/>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dirty="0" smtClean="0"/>
              <a:t>Manhattan Project</a:t>
            </a:r>
            <a:endParaRPr lang="ru-RU" dirty="0"/>
          </a:p>
        </p:txBody>
      </p:sp>
      <p:sp>
        <p:nvSpPr>
          <p:cNvPr id="3" name="Содержимое 2"/>
          <p:cNvSpPr>
            <a:spLocks noGrp="1"/>
          </p:cNvSpPr>
          <p:nvPr>
            <p:ph sz="quarter" idx="1"/>
          </p:nvPr>
        </p:nvSpPr>
        <p:spPr/>
        <p:txBody>
          <a:bodyPr>
            <a:normAutofit/>
          </a:bodyPr>
          <a:lstStyle/>
          <a:p>
            <a:endParaRPr lang="uk-UA" dirty="0" smtClean="0"/>
          </a:p>
          <a:p>
            <a:r>
              <a:rPr lang="uk-UA" dirty="0" err="1" smtClean="0"/>
              <a:t>In</a:t>
            </a:r>
            <a:r>
              <a:rPr lang="uk-UA" dirty="0" smtClean="0"/>
              <a:t> 1939, </a:t>
            </a:r>
            <a:r>
              <a:rPr lang="uk-UA" dirty="0" err="1" smtClean="0"/>
              <a:t>in</a:t>
            </a:r>
            <a:r>
              <a:rPr lang="uk-UA" dirty="0" smtClean="0"/>
              <a:t> </a:t>
            </a:r>
            <a:r>
              <a:rPr lang="uk-UA" dirty="0" err="1" smtClean="0"/>
              <a:t>Germany</a:t>
            </a:r>
            <a:r>
              <a:rPr lang="uk-UA" dirty="0" smtClean="0"/>
              <a:t> </a:t>
            </a:r>
            <a:r>
              <a:rPr lang="uk-UA" dirty="0" err="1" smtClean="0"/>
              <a:t>the</a:t>
            </a:r>
            <a:r>
              <a:rPr lang="uk-UA" dirty="0" smtClean="0"/>
              <a:t> </a:t>
            </a:r>
            <a:r>
              <a:rPr lang="uk-UA" dirty="0" err="1" smtClean="0"/>
              <a:t>atomic</a:t>
            </a:r>
            <a:r>
              <a:rPr lang="uk-UA" dirty="0" smtClean="0"/>
              <a:t> </a:t>
            </a:r>
            <a:r>
              <a:rPr lang="uk-UA" dirty="0" err="1" smtClean="0"/>
              <a:t>nucleus</a:t>
            </a:r>
            <a:r>
              <a:rPr lang="uk-UA" dirty="0" smtClean="0"/>
              <a:t> </a:t>
            </a:r>
            <a:r>
              <a:rPr lang="en-US" dirty="0" smtClean="0"/>
              <a:t>were </a:t>
            </a:r>
            <a:r>
              <a:rPr lang="uk-UA" dirty="0" err="1" smtClean="0"/>
              <a:t>split</a:t>
            </a:r>
            <a:r>
              <a:rPr lang="en-US" dirty="0" err="1" smtClean="0"/>
              <a:t>ed</a:t>
            </a:r>
            <a:r>
              <a:rPr lang="uk-UA" dirty="0" smtClean="0"/>
              <a:t> . </a:t>
            </a:r>
            <a:r>
              <a:rPr lang="uk-UA" dirty="0" err="1" smtClean="0"/>
              <a:t>Oppenheimer</a:t>
            </a:r>
            <a:r>
              <a:rPr lang="uk-UA" dirty="0" smtClean="0"/>
              <a:t> </a:t>
            </a:r>
            <a:r>
              <a:rPr lang="uk-UA" dirty="0" err="1" smtClean="0"/>
              <a:t>and</a:t>
            </a:r>
            <a:r>
              <a:rPr lang="uk-UA" dirty="0" smtClean="0"/>
              <a:t> </a:t>
            </a:r>
            <a:r>
              <a:rPr lang="uk-UA" dirty="0" err="1" smtClean="0"/>
              <a:t>other</a:t>
            </a:r>
            <a:r>
              <a:rPr lang="uk-UA" dirty="0" smtClean="0"/>
              <a:t> </a:t>
            </a:r>
            <a:r>
              <a:rPr lang="uk-UA" dirty="0" err="1" smtClean="0"/>
              <a:t>scientists</a:t>
            </a:r>
            <a:r>
              <a:rPr lang="uk-UA" dirty="0" smtClean="0"/>
              <a:t> </a:t>
            </a:r>
            <a:r>
              <a:rPr lang="uk-UA" dirty="0" err="1" smtClean="0"/>
              <a:t>have</a:t>
            </a:r>
            <a:r>
              <a:rPr lang="uk-UA" dirty="0" smtClean="0"/>
              <a:t> </a:t>
            </a:r>
            <a:r>
              <a:rPr lang="uk-UA" dirty="0" err="1" smtClean="0"/>
              <a:t>guessed</a:t>
            </a:r>
            <a:r>
              <a:rPr lang="uk-UA" dirty="0" smtClean="0"/>
              <a:t> </a:t>
            </a:r>
            <a:r>
              <a:rPr lang="uk-UA" dirty="0" err="1" smtClean="0"/>
              <a:t>that</a:t>
            </a:r>
            <a:r>
              <a:rPr lang="uk-UA" dirty="0" smtClean="0"/>
              <a:t> </a:t>
            </a:r>
            <a:r>
              <a:rPr lang="en-US" dirty="0" smtClean="0"/>
              <a:t>they</a:t>
            </a:r>
            <a:r>
              <a:rPr lang="uk-UA" dirty="0" smtClean="0"/>
              <a:t> c</a:t>
            </a:r>
            <a:r>
              <a:rPr lang="en-US" dirty="0" err="1" smtClean="0"/>
              <a:t>ould</a:t>
            </a:r>
            <a:r>
              <a:rPr lang="en-US" dirty="0" smtClean="0"/>
              <a:t> to </a:t>
            </a:r>
            <a:r>
              <a:rPr lang="uk-UA" dirty="0" err="1" smtClean="0"/>
              <a:t>get</a:t>
            </a:r>
            <a:r>
              <a:rPr lang="en-US" dirty="0" smtClean="0"/>
              <a:t> </a:t>
            </a:r>
            <a:r>
              <a:rPr lang="uk-UA" dirty="0" smtClean="0"/>
              <a:t>a </a:t>
            </a:r>
            <a:r>
              <a:rPr lang="uk-UA" dirty="0" err="1" smtClean="0"/>
              <a:t>controlled</a:t>
            </a:r>
            <a:r>
              <a:rPr lang="uk-UA" dirty="0" smtClean="0"/>
              <a:t> </a:t>
            </a:r>
            <a:r>
              <a:rPr lang="uk-UA" dirty="0" err="1" smtClean="0"/>
              <a:t>chain</a:t>
            </a:r>
            <a:r>
              <a:rPr lang="uk-UA" dirty="0" smtClean="0"/>
              <a:t> </a:t>
            </a:r>
            <a:r>
              <a:rPr lang="uk-UA" dirty="0" err="1" smtClean="0"/>
              <a:t>reaction</a:t>
            </a:r>
            <a:r>
              <a:rPr lang="uk-UA" dirty="0" smtClean="0"/>
              <a:t> , </a:t>
            </a:r>
            <a:r>
              <a:rPr lang="uk-UA" dirty="0" err="1" smtClean="0"/>
              <a:t>which</a:t>
            </a:r>
            <a:r>
              <a:rPr lang="uk-UA" dirty="0" smtClean="0"/>
              <a:t> </a:t>
            </a:r>
            <a:r>
              <a:rPr lang="uk-UA" dirty="0" err="1" smtClean="0"/>
              <a:t>is</a:t>
            </a:r>
            <a:r>
              <a:rPr lang="uk-UA" dirty="0" smtClean="0"/>
              <a:t> </a:t>
            </a:r>
            <a:r>
              <a:rPr lang="uk-UA" dirty="0" err="1" smtClean="0"/>
              <a:t>the</a:t>
            </a:r>
            <a:r>
              <a:rPr lang="uk-UA" dirty="0" smtClean="0"/>
              <a:t> </a:t>
            </a:r>
            <a:r>
              <a:rPr lang="uk-UA" dirty="0" err="1" smtClean="0"/>
              <a:t>key</a:t>
            </a:r>
            <a:r>
              <a:rPr lang="uk-UA" dirty="0" smtClean="0"/>
              <a:t> o</a:t>
            </a:r>
            <a:r>
              <a:rPr lang="en-US" dirty="0" smtClean="0"/>
              <a:t>f</a:t>
            </a:r>
            <a:r>
              <a:rPr lang="uk-UA" dirty="0" smtClean="0"/>
              <a:t> </a:t>
            </a:r>
            <a:r>
              <a:rPr lang="uk-UA" dirty="0" err="1" smtClean="0"/>
              <a:t>creating</a:t>
            </a:r>
            <a:r>
              <a:rPr lang="uk-UA" dirty="0" smtClean="0"/>
              <a:t> a </a:t>
            </a:r>
            <a:r>
              <a:rPr lang="uk-UA" dirty="0" err="1" smtClean="0"/>
              <a:t>new</a:t>
            </a:r>
            <a:r>
              <a:rPr lang="uk-UA" dirty="0" smtClean="0"/>
              <a:t> </a:t>
            </a:r>
            <a:r>
              <a:rPr lang="uk-UA" dirty="0" err="1" smtClean="0"/>
              <a:t>very</a:t>
            </a:r>
            <a:r>
              <a:rPr lang="uk-UA" dirty="0" smtClean="0"/>
              <a:t> </a:t>
            </a:r>
            <a:r>
              <a:rPr lang="uk-UA" dirty="0" err="1" smtClean="0"/>
              <a:t>destructive</a:t>
            </a:r>
            <a:r>
              <a:rPr lang="uk-UA" dirty="0" smtClean="0"/>
              <a:t> </a:t>
            </a:r>
            <a:r>
              <a:rPr lang="uk-UA" dirty="0" err="1" smtClean="0"/>
              <a:t>weapon</a:t>
            </a:r>
            <a:r>
              <a:rPr lang="uk-UA" dirty="0" smtClean="0"/>
              <a:t> .</a:t>
            </a:r>
          </a:p>
          <a:p>
            <a:r>
              <a:rPr lang="en-US" dirty="0" smtClean="0"/>
              <a:t>On October 9, 1941, shortly before the United States entered World War II, President Franklin D. Roosevelt approved a crash program to develop an atomic bomb</a:t>
            </a:r>
            <a:endParaRPr lang="ru-RU" dirty="0"/>
          </a:p>
        </p:txBody>
      </p:sp>
    </p:spTree>
  </p:cSld>
  <p:clrMapOvr>
    <a:masterClrMapping/>
  </p:clrMapOvr>
  <p:transition>
    <p:wheel spokes="2"/>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3250" name="Picture 2" descr="File:Los Alamos colloquium.jpg"/>
          <p:cNvPicPr>
            <a:picLocks noChangeAspect="1" noChangeArrowheads="1"/>
          </p:cNvPicPr>
          <p:nvPr/>
        </p:nvPicPr>
        <p:blipFill>
          <a:blip r:embed="rId2" cstate="print"/>
          <a:srcRect/>
          <a:stretch>
            <a:fillRect/>
          </a:stretch>
        </p:blipFill>
        <p:spPr bwMode="auto">
          <a:xfrm>
            <a:off x="1000100" y="500042"/>
            <a:ext cx="7343775" cy="5705476"/>
          </a:xfrm>
          <a:prstGeom prst="rect">
            <a:avLst/>
          </a:prstGeom>
          <a:noFill/>
        </p:spPr>
      </p:pic>
      <p:pic>
        <p:nvPicPr>
          <p:cNvPr id="53252" name="Picture 4" descr="File:Army-Navy E Award Ceremony 68997.jpg"/>
          <p:cNvPicPr>
            <a:picLocks noChangeAspect="1" noChangeArrowheads="1"/>
          </p:cNvPicPr>
          <p:nvPr/>
        </p:nvPicPr>
        <p:blipFill>
          <a:blip r:embed="rId3" cstate="print"/>
          <a:srcRect/>
          <a:stretch>
            <a:fillRect/>
          </a:stretch>
        </p:blipFill>
        <p:spPr bwMode="auto">
          <a:xfrm>
            <a:off x="857224" y="428603"/>
            <a:ext cx="7553326" cy="5825187"/>
          </a:xfrm>
          <a:prstGeom prst="rect">
            <a:avLst/>
          </a:prstGeom>
          <a:noFill/>
        </p:spPr>
      </p:pic>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3252"/>
                                        </p:tgtEl>
                                        <p:attrNameLst>
                                          <p:attrName>style.visibility</p:attrName>
                                        </p:attrNameLst>
                                      </p:cBhvr>
                                      <p:to>
                                        <p:strVal val="visible"/>
                                      </p:to>
                                    </p:set>
                                    <p:anim calcmode="lin" valueType="num">
                                      <p:cBhvr additive="base">
                                        <p:cTn id="7" dur="500" fill="hold"/>
                                        <p:tgtEl>
                                          <p:spTgt spid="53252"/>
                                        </p:tgtEl>
                                        <p:attrNameLst>
                                          <p:attrName>ppt_x</p:attrName>
                                        </p:attrNameLst>
                                      </p:cBhvr>
                                      <p:tavLst>
                                        <p:tav tm="0">
                                          <p:val>
                                            <p:strVal val="#ppt_x"/>
                                          </p:val>
                                        </p:tav>
                                        <p:tav tm="100000">
                                          <p:val>
                                            <p:strVal val="#ppt_x"/>
                                          </p:val>
                                        </p:tav>
                                      </p:tavLst>
                                    </p:anim>
                                    <p:anim calcmode="lin" valueType="num">
                                      <p:cBhvr additive="base">
                                        <p:cTn id="8" dur="500" fill="hold"/>
                                        <p:tgtEl>
                                          <p:spTgt spid="5325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b="1" dirty="0" smtClean="0"/>
              <a:t>Trinity</a:t>
            </a:r>
            <a:endParaRPr lang="ru-RU" dirty="0"/>
          </a:p>
        </p:txBody>
      </p:sp>
      <p:sp>
        <p:nvSpPr>
          <p:cNvPr id="3" name="Содержимое 2"/>
          <p:cNvSpPr>
            <a:spLocks noGrp="1"/>
          </p:cNvSpPr>
          <p:nvPr>
            <p:ph sz="quarter" idx="1"/>
          </p:nvPr>
        </p:nvSpPr>
        <p:spPr>
          <a:xfrm>
            <a:off x="301752" y="1527048"/>
            <a:ext cx="8503920" cy="1116134"/>
          </a:xfrm>
        </p:spPr>
        <p:txBody>
          <a:bodyPr>
            <a:normAutofit fontScale="85000" lnSpcReduction="10000"/>
          </a:bodyPr>
          <a:lstStyle/>
          <a:p>
            <a:r>
              <a:rPr lang="en-US" dirty="0" smtClean="0"/>
              <a:t>The joint work of the scientists at Los Alamos resulted in the first artificial nuclear explosion near Alamogordo on July 16, 1945, on a site that Oppenheimer codenamed "Trinity"</a:t>
            </a:r>
            <a:endParaRPr lang="ru-RU" dirty="0"/>
          </a:p>
        </p:txBody>
      </p:sp>
      <p:pic>
        <p:nvPicPr>
          <p:cNvPr id="55298" name="Picture 2" descr="File:Trinity explosion (color).jpg"/>
          <p:cNvPicPr>
            <a:picLocks noChangeAspect="1" noChangeArrowheads="1"/>
          </p:cNvPicPr>
          <p:nvPr/>
        </p:nvPicPr>
        <p:blipFill>
          <a:blip r:embed="rId2" cstate="print"/>
          <a:srcRect/>
          <a:stretch>
            <a:fillRect/>
          </a:stretch>
        </p:blipFill>
        <p:spPr bwMode="auto">
          <a:xfrm>
            <a:off x="1785918" y="2486562"/>
            <a:ext cx="5500726" cy="4371438"/>
          </a:xfrm>
          <a:prstGeom prst="rect">
            <a:avLst/>
          </a:prstGeom>
          <a:noFill/>
        </p:spPr>
      </p:pic>
    </p:spTree>
  </p:cSld>
  <p:clrMapOvr>
    <a:masterClrMapping/>
  </p:clrMapOvr>
  <p:transition>
    <p:wheel spokes="2"/>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357166"/>
            <a:ext cx="8534400" cy="758952"/>
          </a:xfrm>
        </p:spPr>
        <p:txBody>
          <a:bodyPr>
            <a:normAutofit fontScale="90000"/>
          </a:bodyPr>
          <a:lstStyle/>
          <a:p>
            <a:r>
              <a:rPr lang="en-US" dirty="0" smtClean="0"/>
              <a:t>Oppenheimer (left) and Groves (right) at the remains of the Trinity test in September 1945. </a:t>
            </a:r>
            <a:endParaRPr lang="ru-RU" dirty="0"/>
          </a:p>
        </p:txBody>
      </p:sp>
      <p:pic>
        <p:nvPicPr>
          <p:cNvPr id="56322" name="Picture 2" descr="File:Trinity Test - Oppenheimer and Groves at Ground Zero 002.jpg"/>
          <p:cNvPicPr>
            <a:picLocks noChangeAspect="1" noChangeArrowheads="1"/>
          </p:cNvPicPr>
          <p:nvPr/>
        </p:nvPicPr>
        <p:blipFill>
          <a:blip r:embed="rId2" cstate="print"/>
          <a:srcRect/>
          <a:stretch>
            <a:fillRect/>
          </a:stretch>
        </p:blipFill>
        <p:spPr bwMode="auto">
          <a:xfrm>
            <a:off x="2571736" y="1581156"/>
            <a:ext cx="4071965" cy="5276844"/>
          </a:xfrm>
          <a:prstGeom prst="rect">
            <a:avLst/>
          </a:prstGeom>
          <a:noFill/>
        </p:spPr>
      </p:pic>
    </p:spTree>
  </p:cSld>
  <p:clrMapOvr>
    <a:masterClrMapping/>
  </p:clrMapOvr>
  <p:transition>
    <p:wheel spokes="2"/>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a:xfrm>
            <a:off x="301752" y="1527048"/>
            <a:ext cx="3984496" cy="4572000"/>
          </a:xfrm>
        </p:spPr>
        <p:txBody>
          <a:bodyPr/>
          <a:lstStyle/>
          <a:p>
            <a:r>
              <a:rPr lang="en-US" dirty="0" smtClean="0"/>
              <a:t>   "I am become Death, the destroyer of worlds." (the Hindu holy book)</a:t>
            </a:r>
            <a:endParaRPr lang="ru-RU" dirty="0"/>
          </a:p>
        </p:txBody>
      </p:sp>
      <p:pic>
        <p:nvPicPr>
          <p:cNvPr id="59394" name="Picture 2" descr="http://img0.liveinternet.ru/images/attach/c/8/101/38/101038680_large_J_Robert_Oppenheimer_by_Philippe_Halsman_1958.jpg"/>
          <p:cNvPicPr>
            <a:picLocks noChangeAspect="1" noChangeArrowheads="1"/>
          </p:cNvPicPr>
          <p:nvPr/>
        </p:nvPicPr>
        <p:blipFill>
          <a:blip r:embed="rId2" cstate="print"/>
          <a:srcRect/>
          <a:stretch>
            <a:fillRect/>
          </a:stretch>
        </p:blipFill>
        <p:spPr bwMode="auto">
          <a:xfrm>
            <a:off x="4572000" y="285728"/>
            <a:ext cx="4286248" cy="6012773"/>
          </a:xfrm>
          <a:prstGeom prst="rect">
            <a:avLst/>
          </a:prstGeom>
          <a:noFill/>
        </p:spPr>
      </p:pic>
    </p:spTree>
  </p:cSld>
  <p:clrMapOvr>
    <a:masterClrMapping/>
  </p:clrMapOvr>
  <p:transition>
    <p:wheel spokes="2"/>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a:xfrm>
            <a:off x="640080" y="5286388"/>
            <a:ext cx="8503920" cy="1357298"/>
          </a:xfrm>
        </p:spPr>
        <p:txBody>
          <a:bodyPr>
            <a:normAutofit fontScale="77500" lnSpcReduction="20000"/>
          </a:bodyPr>
          <a:lstStyle/>
          <a:p>
            <a:pPr>
              <a:buNone/>
            </a:pPr>
            <a:r>
              <a:rPr lang="en-US" dirty="0" smtClean="0"/>
              <a:t>		5 June 1947. Award of honorary degrees at Harvard to Oppenheimer (left), George C. Marshall (third from left) and Omar N. Bradley (fifth from left). The President of Harvard University, James B. Conant, sits between Marshall and Bradley.</a:t>
            </a:r>
            <a:endParaRPr lang="ru-RU" dirty="0"/>
          </a:p>
        </p:txBody>
      </p:sp>
      <p:pic>
        <p:nvPicPr>
          <p:cNvPr id="57346" name="Picture 2" descr="File:Oppenheimer Marshall Conant Bradley and others at Harvard.jpg"/>
          <p:cNvPicPr>
            <a:picLocks noChangeAspect="1" noChangeArrowheads="1"/>
          </p:cNvPicPr>
          <p:nvPr/>
        </p:nvPicPr>
        <p:blipFill>
          <a:blip r:embed="rId2" cstate="print"/>
          <a:srcRect/>
          <a:stretch>
            <a:fillRect/>
          </a:stretch>
        </p:blipFill>
        <p:spPr bwMode="auto">
          <a:xfrm>
            <a:off x="928662" y="0"/>
            <a:ext cx="7620000" cy="5286375"/>
          </a:xfrm>
          <a:prstGeom prst="rect">
            <a:avLst/>
          </a:prstGeom>
          <a:noFill/>
        </p:spPr>
      </p:pic>
    </p:spTree>
  </p:cSld>
  <p:clrMapOvr>
    <a:masterClrMapping/>
  </p:clrMapOvr>
  <p:transition>
    <p:wheel spokes="2"/>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66</TotalTime>
  <Words>140</Words>
  <PresentationFormat>Экран (4:3)</PresentationFormat>
  <Paragraphs>20</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Официальная</vt:lpstr>
      <vt:lpstr>J. Robert Oppenheimer </vt:lpstr>
      <vt:lpstr>Childhood and education</vt:lpstr>
      <vt:lpstr>Oppenheimer with Albert Einstein</vt:lpstr>
      <vt:lpstr>Manhattan Project</vt:lpstr>
      <vt:lpstr>Слайд 5</vt:lpstr>
      <vt:lpstr>Trinity</vt:lpstr>
      <vt:lpstr>Oppenheimer (left) and Groves (right) at the remains of the Trinity test in September 1945. </vt:lpstr>
      <vt:lpstr>Слайд 8</vt:lpstr>
      <vt:lpstr>Слайд 9</vt:lpstr>
      <vt:lpstr>Oppenheimer Beach, in St John, US Virgin Islands</vt:lpstr>
      <vt:lpstr>Слайд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 Robert Oppenheimer </dc:title>
  <cp:lastModifiedBy>Admin</cp:lastModifiedBy>
  <cp:revision>16</cp:revision>
  <dcterms:modified xsi:type="dcterms:W3CDTF">2014-04-27T20:39:25Z</dcterms:modified>
</cp:coreProperties>
</file>