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57C381-1A5C-4EB9-8877-AC9F94F86EE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60E88F-958E-41B0-B129-0ECC14B36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Людина. </a:t>
            </a:r>
            <a:r>
              <a:rPr lang="uk-UA" dirty="0" err="1" smtClean="0"/>
              <a:t>Особистість.Громадянин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Людина як </a:t>
            </a:r>
            <a:r>
              <a:rPr lang="uk-UA" sz="3200" dirty="0" err="1" smtClean="0"/>
              <a:t>бісоціальна</a:t>
            </a:r>
            <a:r>
              <a:rPr lang="uk-UA" sz="3200" dirty="0" smtClean="0"/>
              <a:t> істота</a:t>
            </a:r>
          </a:p>
          <a:p>
            <a:r>
              <a:rPr lang="uk-UA" sz="3200" dirty="0" smtClean="0"/>
              <a:t>Індивідуальність. Особа . Особистість. Персона.</a:t>
            </a:r>
          </a:p>
          <a:p>
            <a:r>
              <a:rPr lang="uk-UA" sz="3200" dirty="0" smtClean="0"/>
              <a:t>Громадянин та громадянство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Зміст</a:t>
            </a:r>
            <a:endParaRPr lang="ru-RU" sz="4800" dirty="0"/>
          </a:p>
        </p:txBody>
      </p:sp>
      <p:pic>
        <p:nvPicPr>
          <p:cNvPr id="3074" name="Picture 2" descr="http://kasner.kiev.ua/images/prostoj-sposob-formirovanija-komandnogo-duh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2571750" cy="2524126"/>
          </a:xfrm>
          <a:prstGeom prst="rect">
            <a:avLst/>
          </a:prstGeom>
          <a:noFill/>
        </p:spPr>
      </p:pic>
      <p:pic>
        <p:nvPicPr>
          <p:cNvPr id="3076" name="Picture 4" descr="http://s53.radikal.ru/i142/1002/78/228ee73df52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933056"/>
            <a:ext cx="2429528" cy="2520280"/>
          </a:xfrm>
          <a:prstGeom prst="rect">
            <a:avLst/>
          </a:prstGeom>
          <a:noFill/>
        </p:spPr>
      </p:pic>
      <p:pic>
        <p:nvPicPr>
          <p:cNvPr id="3078" name="Picture 6" descr="http://1.bp.blogspot.com/-H9DI5vqWOhM/Ul5YFWL0-CI/AAAAAAAAAAo/7sYIVosyKqE/s1600/1324212917_crowd-of-people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5" y="3933056"/>
            <a:ext cx="3384376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Тлумачення поняття </a:t>
            </a:r>
            <a:r>
              <a:rPr lang="uk-UA" dirty="0" err="1" smtClean="0"/>
              <a:t>“людина”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88840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rgbClr val="FFFF00"/>
                </a:solidFill>
              </a:rPr>
              <a:t>- найвищий ступінь </a:t>
            </a:r>
            <a:r>
              <a:rPr lang="uk-UA" sz="2800" dirty="0"/>
              <a:t>живих організмів на Землі;</a:t>
            </a:r>
            <a:endParaRPr lang="en-GB" sz="2800" dirty="0"/>
          </a:p>
          <a:p>
            <a:pPr>
              <a:defRPr/>
            </a:pPr>
            <a:r>
              <a:rPr lang="uk-UA" sz="2800" dirty="0">
                <a:solidFill>
                  <a:srgbClr val="0070C0"/>
                </a:solidFill>
              </a:rPr>
              <a:t> </a:t>
            </a:r>
            <a:r>
              <a:rPr lang="uk-UA" sz="2800" dirty="0">
                <a:solidFill>
                  <a:srgbClr val="FFFF00"/>
                </a:solidFill>
              </a:rPr>
              <a:t>- жива істота, </a:t>
            </a:r>
            <a:r>
              <a:rPr lang="uk-UA" sz="2800" dirty="0"/>
              <a:t>яка досягла найвищого розвитку на Землі, </a:t>
            </a:r>
            <a:r>
              <a:rPr lang="uk-UA" sz="2800" dirty="0" err="1"/>
              <a:t>суб</a:t>
            </a:r>
            <a:r>
              <a:rPr lang="ru-RU" sz="2800" dirty="0"/>
              <a:t>’</a:t>
            </a:r>
            <a:r>
              <a:rPr lang="uk-UA" sz="2800" dirty="0" err="1"/>
              <a:t>єкт</a:t>
            </a:r>
            <a:r>
              <a:rPr lang="uk-UA" sz="2800" dirty="0"/>
              <a:t> суспільно-історичної діяльності;</a:t>
            </a:r>
            <a:endParaRPr lang="en-GB" sz="2800" dirty="0"/>
          </a:p>
          <a:p>
            <a:pPr>
              <a:defRPr/>
            </a:pPr>
            <a:r>
              <a:rPr lang="uk-UA" sz="2800" dirty="0">
                <a:solidFill>
                  <a:srgbClr val="FFFF00"/>
                </a:solidFill>
              </a:rPr>
              <a:t>- </a:t>
            </a:r>
            <a:r>
              <a:rPr lang="uk-UA" sz="2800" dirty="0" err="1">
                <a:solidFill>
                  <a:srgbClr val="FFFF00"/>
                </a:solidFill>
              </a:rPr>
              <a:t>біосоціальна</a:t>
            </a:r>
            <a:r>
              <a:rPr lang="uk-UA" sz="2800" dirty="0">
                <a:solidFill>
                  <a:srgbClr val="FFFF00"/>
                </a:solidFill>
              </a:rPr>
              <a:t> істота, </a:t>
            </a:r>
            <a:r>
              <a:rPr lang="uk-UA" sz="2800" dirty="0"/>
              <a:t>наділена мовою, свідомістю, вищими психічними функціями</a:t>
            </a: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052736"/>
          <a:ext cx="8352928" cy="4752528"/>
        </p:xfrm>
        <a:graphic>
          <a:graphicData uri="http://schemas.openxmlformats.org/drawingml/2006/table">
            <a:tbl>
              <a:tblPr/>
              <a:tblGrid>
                <a:gridCol w="4176040"/>
                <a:gridCol w="4176888"/>
              </a:tblGrid>
              <a:tr h="47525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Природне середовище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Суспільне середовище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95050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є частиною природи як біологічна істота.</a:t>
                      </a:r>
                      <a:endParaRPr lang="ru-RU" sz="20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істота соціальна і гине без суспільства.</a:t>
                      </a:r>
                      <a:endParaRPr lang="ru-RU" sz="20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  <a:tr h="142575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Можливість людини пристосуватися до природного середовища.</a:t>
                      </a:r>
                      <a:endParaRPr lang="ru-RU" sz="20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Через суспільство людина пристосовується до природи.</a:t>
                      </a:r>
                      <a:endParaRPr lang="ru-RU" sz="20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9010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Стан організму і психіки людини залежить від процесів, які відбуваються у Космосі та в глибинах нашої Землі.</a:t>
                      </a:r>
                      <a:endParaRPr lang="ru-RU" sz="20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Роль суспільного середовища у становленні та розвитку людини є переважаючим.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7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A7A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556792"/>
            <a:ext cx="252028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Людина, яка має історично зумовлений ступінь розвитку, користується правами, що надаються суспільством та виконує обов’язки, які ним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1556792"/>
            <a:ext cx="252028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372200" y="2132856"/>
            <a:ext cx="25202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Оригінальність, особливість особистості, яка проявляється в особливостях темпераменту, рисах характеру, специфіці інтересів тощо; те, що робить її не схожою на інших.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47864" y="2276872"/>
            <a:ext cx="237626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203848" y="4365104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923928" y="2420888"/>
            <a:ext cx="13019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Особа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262104" y="4653136"/>
            <a:ext cx="2579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Індивідуальність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>
            <a:off x="2771800" y="2636912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868144" y="479715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556792"/>
            <a:ext cx="252028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3347864" y="2276872"/>
            <a:ext cx="237626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03848" y="4365104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75856" y="2420888"/>
            <a:ext cx="248337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/>
              <a:t>Особистість</a:t>
            </a:r>
            <a:endParaRPr lang="ru-RU" sz="32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635896" y="4581128"/>
            <a:ext cx="19059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/>
              <a:t>Персона</a:t>
            </a:r>
            <a:endParaRPr lang="ru-RU" sz="3200" b="1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2771800" y="2636912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868144" y="479715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1690643"/>
            <a:ext cx="25202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Кожна окрема людина, учасник соціальних відносин, що характеризується свідомою діяльністю, у процесі якої створює, відтворює та змінює соціальну реальність.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44208" y="1556792"/>
            <a:ext cx="252028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444208" y="2027312"/>
            <a:ext cx="24117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Поняття, вироблене для відображення соціальної природи людини, сприйняття її як суб’єкта соціокультурного життя, носія індивідуального начала, публічна людина.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argumentua.com/sites/default/files/pasport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3164" y="188640"/>
            <a:ext cx="3060836" cy="30243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260648"/>
            <a:ext cx="763284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 smtClean="0"/>
              <a:t>Громадянство</a:t>
            </a:r>
            <a:r>
              <a:rPr lang="uk-UA" sz="2800" dirty="0" smtClean="0"/>
              <a:t> –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стійкий правовий 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зв’язок людини з конкретною 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державою.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 конституції України</a:t>
            </a:r>
            <a:b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Стаття 25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Громадянин України не може бути позбавлений громадянства і права змінити громадянство.</a:t>
            </a:r>
            <a:br>
              <a:rPr lang="uk-UA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Громадянин не може бути вигнаний за межі України або виданий іншій державі.</a:t>
            </a:r>
            <a:br>
              <a:rPr lang="uk-UA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Україна гарантує піклування та захист своїм громадянам, які перебувають за її межами.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4248472" cy="6336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Громадянин́ — людина , яка належить до певної територіальної спільноти — міста , країни тощо</a:t>
            </a:r>
            <a:r>
              <a:rPr lang="vi-VN" sz="2800" dirty="0" smtClean="0"/>
              <a:t>.</a:t>
            </a:r>
            <a:br>
              <a:rPr lang="vi-VN" sz="2800" dirty="0" smtClean="0"/>
            </a:br>
            <a:r>
              <a:rPr lang="vi-VN" sz="2800" dirty="0"/>
              <a:t>Ця приналежність є формально юридично оформленою</a:t>
            </a:r>
            <a:r>
              <a:rPr lang="vi-VN" sz="2800" dirty="0" smtClean="0"/>
              <a:t>.</a:t>
            </a:r>
            <a:br>
              <a:rPr lang="vi-VN" sz="2800" dirty="0" smtClean="0"/>
            </a:br>
            <a:r>
              <a:rPr lang="vi-VN" sz="2800" dirty="0"/>
              <a:t>Як член певного соціуму громадянин має певні права та обов'язки, щодо цього соціуму і підпорядковується певним (прийнятим в громаді) нормам і законам</a:t>
            </a:r>
            <a:endParaRPr lang="ru-RU" sz="2800" dirty="0"/>
          </a:p>
        </p:txBody>
      </p:sp>
      <p:pic>
        <p:nvPicPr>
          <p:cNvPr id="20482" name="Picture 2" descr="http://shpargalochka.net/wp-content/uploads/2013/11/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124744"/>
            <a:ext cx="4968552" cy="3726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0486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Виконали: учениці 11-Б класу  </a:t>
            </a:r>
            <a:r>
              <a:rPr lang="uk-UA" sz="3200" dirty="0" err="1" smtClean="0"/>
              <a:t>Алєксєйчук</a:t>
            </a:r>
            <a:r>
              <a:rPr lang="uk-UA" sz="3200" dirty="0" smtClean="0"/>
              <a:t> Ольга та </a:t>
            </a:r>
            <a:r>
              <a:rPr lang="uk-UA" sz="3200" dirty="0" err="1" smtClean="0"/>
              <a:t>Франовська</a:t>
            </a:r>
            <a:r>
              <a:rPr lang="uk-UA" sz="3200" dirty="0" smtClean="0"/>
              <a:t> Марія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266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Людина. Особистість.Громадянин.</vt:lpstr>
      <vt:lpstr>Зміст</vt:lpstr>
      <vt:lpstr>Тлумачення поняття “людина”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Людина. Особистість.Громадянин.</dc:title>
  <dc:creator>DD</dc:creator>
  <cp:lastModifiedBy>DD</cp:lastModifiedBy>
  <cp:revision>6</cp:revision>
  <dcterms:created xsi:type="dcterms:W3CDTF">2014-12-10T16:12:23Z</dcterms:created>
  <dcterms:modified xsi:type="dcterms:W3CDTF">2014-12-10T17:01:48Z</dcterms:modified>
</cp:coreProperties>
</file>