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08BF3-04B8-410A-B4FF-A6ADD8B6751B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4A21-22D3-474E-8AB1-164056071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D020CB-98B4-4765-BE45-ECD8AD90D5B8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F47655-0C5C-47AD-982D-6A110F605ACA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BFB70A-4B9E-4418-BD2E-D450FC8CA13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D6C1C1-175D-4B32-A262-33ED5025D73C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B04F-986F-4CD7-B610-8F2177C13115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328F-6963-4304-90CF-25935E209DFE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843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105F-8C8F-483F-874B-1DD86DD2A63D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6595-655E-40D3-93E4-8F50287214A5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0436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1F2C-E5A8-402C-9C9F-529C3199A499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659E-4B36-4E97-915D-4E85006461C4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763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C551-9642-4B60-8892-298F7E87EF71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E660-0865-4D9D-822C-EFCEFA25800A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334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509B-47FE-492A-902C-7CA7B4BC4FC3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974D-8269-4DB8-A1E8-6D406E136262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3076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B505-4E58-4529-841A-E94AB096C435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5439-49D2-47F7-BDB4-50F9B55EDD9B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7181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3E0D-289D-4253-B0CD-0727CD286593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F947-279F-4097-AF8B-547A7D0D7BAE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47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BBA7-CBD1-429F-A1FB-8CE55CB0650B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F101-DE7A-4838-874B-55AB40FFD5C9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9902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AB0E-7F59-4776-8F40-4AB26422964D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7FE0-C695-4472-A76F-1C8D23EF48F8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0763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F562-D170-4F94-B1C9-3A244342AF14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12BD-D285-4A76-8087-A6A067988BEB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092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2D7B-D9E7-44AA-A4EF-2CF321B24F7F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9A8D-EB6B-4D5F-9D5B-13F906768862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2799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362DC9F-B843-4C98-AFD9-AA0BEA34B1FE}" type="datetimeFigureOut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15.04.2014</a:t>
            </a:fld>
            <a:endParaRPr lang="ru-RU" dirty="0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12A30A8-34D3-4B9C-9DE1-3623D5FA38D3}" type="slidenum">
              <a:rPr lang="ru-RU">
                <a:solidFill>
                  <a:srgbClr val="74856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4856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rgbClr val="0D0D0D"/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61514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Податки</a:t>
            </a:r>
            <a:endParaRPr lang="ru-RU" sz="8800" i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3125"/>
            <a:ext cx="6000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:\Users\Intel\Documents\vsigd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4000500"/>
            <a:ext cx="63484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444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1587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3200" b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3200" b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4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ЗАГАЛЬНОДЕРЖАВНИХ ПОДАТКІВ І ЗБОРІВ</a:t>
            </a:r>
            <a:br>
              <a:rPr lang="uk-UA" sz="24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cap="none" dirty="0" smtClean="0">
                <a:solidFill>
                  <a:srgbClr val="FF965C"/>
                </a:solidFill>
              </a:rPr>
              <a:t/>
            </a:r>
            <a:br>
              <a:rPr lang="uk-UA" sz="2700" cap="none" dirty="0" smtClean="0">
                <a:solidFill>
                  <a:srgbClr val="FF965C"/>
                </a:solidFill>
              </a:rPr>
            </a:br>
            <a:endParaRPr lang="uk-UA" sz="2700" cap="none" dirty="0" smtClean="0">
              <a:solidFill>
                <a:srgbClr val="FF965C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63263" cy="583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2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893175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sz="3200" b="1" cap="none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3200" b="1" cap="none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cap="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ПОДАТКІВ І ЗБОРІВ </a:t>
            </a:r>
            <a:r>
              <a:rPr lang="uk-UA" sz="2800" b="1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uk-UA" sz="2800" cap="none" smtClean="0">
                <a:solidFill>
                  <a:srgbClr val="FF0000"/>
                </a:solidFill>
              </a:rPr>
              <a:t/>
            </a:r>
            <a:br>
              <a:rPr lang="uk-UA" sz="2800" cap="none" smtClean="0">
                <a:solidFill>
                  <a:srgbClr val="FF0000"/>
                </a:solidFill>
              </a:rPr>
            </a:br>
            <a:endParaRPr lang="uk-UA" sz="2800" cap="none" smtClean="0">
              <a:solidFill>
                <a:srgbClr val="FF000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784"/>
            <a:ext cx="5636192" cy="57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9854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928813"/>
            <a:ext cx="7467600" cy="1971675"/>
          </a:xfrm>
        </p:spPr>
        <p:txBody>
          <a:bodyPr>
            <a:noAutofit/>
          </a:bodyPr>
          <a:lstStyle/>
          <a:p>
            <a:pPr marL="448056" indent="-384048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11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11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31629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214313" y="100012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prstClr val="black"/>
                </a:solidFill>
                <a:cs typeface="Arial" charset="0"/>
              </a:rPr>
              <a:t>Податки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—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це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встановлені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вищим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органом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законодавчої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влади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обов'язкові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платежі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які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сплачують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фізичні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юридичні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особи до бюджету у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розмірах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і у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терміни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передбачених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cs typeface="Arial" charset="0"/>
              </a:rPr>
              <a:t>законодавством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5500688" y="1214438"/>
            <a:ext cx="36433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За формою оподаткування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прямі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непрямі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За об'єктом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на доходи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на споживання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на майно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За рівнем державних структур, що встановлюють податок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загальнодержавні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місцеві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Залежно від напрямку використання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загальні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цільові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643063" y="214313"/>
            <a:ext cx="519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Що таке податки</a:t>
            </a:r>
            <a:r>
              <a:rPr lang="uk-UA" sz="360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? Їх види</a:t>
            </a:r>
            <a:endParaRPr lang="uk-UA" sz="3600" smtClean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5006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048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4025900"/>
            <a:ext cx="9144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prstClr val="black"/>
                </a:solidFill>
                <a:cs typeface="Arial" charset="0"/>
              </a:rPr>
              <a:t>Місцеві податки і збори, механізм їх стягування і порядок сплати встановлюються сільськими, селищними, міськими Радами народних депутатів відповідно до переліку й у межах граничних розмірів ставок, установлених законами України. При цьому комунальний податок, збір за паркування автотранспорту, ринковий збір, збір за видачу ордера на квартиру, збір за дозвіл на розміщення об’єктів торгівлі і сфери послуг, збір із власників собак є обов’язковими для встановлення при наявності об’єктів оподаткування чи умов, зв’язаних із введенням цих податків і зборів.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785813" y="214313"/>
            <a:ext cx="6434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black"/>
                </a:solidFill>
                <a:cs typeface="Arial" charset="0"/>
              </a:rPr>
              <a:t>Місцеві податки і збори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946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214438"/>
            <a:ext cx="36369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71688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5227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85875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786063"/>
            <a:ext cx="367665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0" y="482600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Податковий кодекс України зокрема визначає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вичерпний перелік податків та зборів, що справляються в Україні, та порядок їх адміністрування,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платників податків та зборів, їх права та обов'язки,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компетенцію контролюючих органів, повноваження і обов'язки їх посадових осіб під час здійснення податкового контролю,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відповідальність за порушення податкового законодавства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1214438" y="0"/>
            <a:ext cx="6770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smtClean="0">
                <a:solidFill>
                  <a:prstClr val="black"/>
                </a:solidFill>
                <a:cs typeface="Arial" charset="0"/>
              </a:rPr>
              <a:t>Податковий кодекс України</a:t>
            </a:r>
          </a:p>
        </p:txBody>
      </p:sp>
      <p:sp>
        <p:nvSpPr>
          <p:cNvPr id="10247" name="Прямоугольник 10"/>
          <p:cNvSpPr>
            <a:spLocks noChangeArrowheads="1"/>
          </p:cNvSpPr>
          <p:nvPr/>
        </p:nvSpPr>
        <p:spPr bwMode="auto">
          <a:xfrm>
            <a:off x="0" y="7858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Податковий кодекс України 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— закон України, який регулює відносини, що виникають у сфері справляння податків і зборів.</a:t>
            </a:r>
          </a:p>
        </p:txBody>
      </p:sp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43000"/>
            <a:ext cx="2643188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466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399"/>
            <a:ext cx="8686800" cy="1713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ЕЛЕМЕНТИ ПОДАТКОВОЇ СИСТЕМИ УКРАЇНИ</a:t>
            </a:r>
            <a:br>
              <a:rPr lang="uk-UA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600" cap="none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628800"/>
            <a:ext cx="6118428" cy="5131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62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876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149080"/>
            <a:ext cx="555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32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Фіскальна</a:t>
            </a:r>
            <a:r>
              <a:rPr lang="uk-UA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полягає в формуванні грошових доходів держави. </a:t>
            </a:r>
            <a:endParaRPr lang="ru-RU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939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467600" cy="48737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впливі</a:t>
            </a:r>
            <a:r>
              <a:rPr lang="ru-RU" dirty="0" smtClean="0"/>
              <a:t> через </a:t>
            </a:r>
            <a:r>
              <a:rPr lang="ru-RU" dirty="0" err="1" smtClean="0"/>
              <a:t>податки</a:t>
            </a:r>
            <a:r>
              <a:rPr lang="ru-RU" dirty="0" smtClean="0"/>
              <a:t> на </a:t>
            </a:r>
            <a:r>
              <a:rPr lang="ru-RU" dirty="0" err="1" smtClean="0"/>
              <a:t>суспільне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, </a:t>
            </a:r>
            <a:r>
              <a:rPr lang="ru-RU" dirty="0" err="1" smtClean="0"/>
              <a:t>охоплює</a:t>
            </a:r>
            <a:r>
              <a:rPr lang="ru-RU" dirty="0" smtClean="0"/>
              <a:t> будь-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в </a:t>
            </a:r>
            <a:r>
              <a:rPr lang="ru-RU" dirty="0" err="1" smtClean="0"/>
              <a:t>економіці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2734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7467600" cy="6000750"/>
          </a:xfrm>
        </p:spPr>
        <p:txBody>
          <a:bodyPr>
            <a:normAutofit fontScale="70000" lnSpcReduction="20000"/>
          </a:bodyPr>
          <a:lstStyle/>
          <a:p>
            <a:pPr marL="420624" indent="-384048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b="1" dirty="0" smtClean="0"/>
              <a:t>    </a:t>
            </a:r>
            <a:r>
              <a:rPr lang="uk-UA" sz="4000" b="1" dirty="0" smtClean="0">
                <a:solidFill>
                  <a:srgbClr val="00B0F0"/>
                </a:solidFill>
              </a:rPr>
              <a:t>Кожний податок має обов`язкові елементи.</a:t>
            </a:r>
          </a:p>
          <a:p>
            <a:pPr marL="420624" indent="-384048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4000" b="1" dirty="0" smtClean="0">
                <a:solidFill>
                  <a:srgbClr val="00B0F0"/>
                </a:solidFill>
              </a:rPr>
              <a:t>    До них відносяться:</a:t>
            </a:r>
          </a:p>
          <a:p>
            <a:pPr marL="420624" indent="-384048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0926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400" b="1" dirty="0" smtClean="0">
                <a:solidFill>
                  <a:srgbClr val="FF0000"/>
                </a:solidFill>
              </a:rPr>
              <a:t>суб`єкт податку або платник </a:t>
            </a:r>
            <a:r>
              <a:rPr lang="uk-UA" i="1" dirty="0" smtClean="0">
                <a:solidFill>
                  <a:srgbClr val="7030A0"/>
                </a:solidFill>
              </a:rPr>
              <a:t>- особа, на яку законом покладено обов`язок сплачувати податок;</a:t>
            </a:r>
          </a:p>
          <a:p>
            <a:pPr marL="550926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0926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400" b="1" dirty="0" smtClean="0">
                <a:solidFill>
                  <a:srgbClr val="FF0000"/>
                </a:solidFill>
              </a:rPr>
              <a:t>об`єкт податку </a:t>
            </a:r>
            <a:r>
              <a:rPr lang="uk-UA" i="1" dirty="0" smtClean="0">
                <a:solidFill>
                  <a:srgbClr val="7030A0"/>
                </a:solidFill>
              </a:rPr>
              <a:t>- доход або майно, з якого нараховується податок (заробітна плата, прибуток, майно, цінні папери і т.п.);</a:t>
            </a:r>
          </a:p>
          <a:p>
            <a:pPr marL="550926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0926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400" b="1" dirty="0" smtClean="0">
                <a:solidFill>
                  <a:srgbClr val="FF0000"/>
                </a:solidFill>
              </a:rPr>
              <a:t>джерело податку </a:t>
            </a:r>
            <a:r>
              <a:rPr lang="uk-UA" i="1" dirty="0" smtClean="0">
                <a:solidFill>
                  <a:srgbClr val="7030A0"/>
                </a:solidFill>
              </a:rPr>
              <a:t>- дохід, за рахунок якого сплачується податок;</a:t>
            </a:r>
          </a:p>
          <a:p>
            <a:pPr marL="550926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0926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400" b="1" dirty="0" smtClean="0">
                <a:solidFill>
                  <a:srgbClr val="FF0000"/>
                </a:solidFill>
              </a:rPr>
              <a:t>ставка податку </a:t>
            </a:r>
            <a:r>
              <a:rPr lang="uk-UA" i="1" dirty="0" smtClean="0">
                <a:solidFill>
                  <a:srgbClr val="7030A0"/>
                </a:solidFill>
              </a:rPr>
              <a:t>- розмір податку, який припадає на одиницю оподаткування (грошова одиниця доходу, одиниця земельної площі і т.п.). У практиці оподаткування розрізняють тверді, пропорційні, прогресивні і регресивні ставки податків.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806667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84887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uk-UA" sz="2400" b="1" kern="0" dirty="0">
                <a:solidFill>
                  <a:srgbClr val="FF0000"/>
                </a:solidFill>
                <a:latin typeface="Century Schoolbook"/>
                <a:cs typeface="Arial" charset="0"/>
              </a:rPr>
              <a:t> </a:t>
            </a:r>
            <a:r>
              <a:rPr lang="uk-UA" sz="2800" b="1" i="1" kern="0" dirty="0">
                <a:solidFill>
                  <a:srgbClr val="FF0000"/>
                </a:solidFill>
                <a:latin typeface="Century Schoolbook"/>
                <a:cs typeface="Arial" charset="0"/>
              </a:rPr>
              <a:t>Функції податків взаємопов`язані. </a:t>
            </a:r>
          </a:p>
          <a:p>
            <a:pPr marL="448056" indent="-384048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uk-UA" sz="2800" b="1" i="1" kern="0" dirty="0">
                <a:solidFill>
                  <a:srgbClr val="FE8637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Arial" charset="0"/>
              </a:rPr>
              <a:t>     </a:t>
            </a:r>
            <a:r>
              <a:rPr lang="uk-UA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Arial" charset="0"/>
              </a:rPr>
              <a:t>Ріст податкових надходжень до бюджету, </a:t>
            </a:r>
            <a:r>
              <a:rPr lang="uk-UA" sz="2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Arial" charset="0"/>
              </a:rPr>
              <a:t>(фіскальна функція)</a:t>
            </a:r>
            <a:r>
              <a:rPr lang="uk-UA" sz="2800" b="1" i="1" kern="0" dirty="0">
                <a:solidFill>
                  <a:srgbClr val="AEBAD5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Arial" charset="0"/>
              </a:rPr>
              <a:t>, </a:t>
            </a:r>
            <a:r>
              <a:rPr lang="uk-UA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Arial" charset="0"/>
              </a:rPr>
              <a:t>створює матеріальну можливість для здійснення економічної ролі держави </a:t>
            </a:r>
            <a:r>
              <a:rPr lang="uk-UA" sz="28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Arial" charset="0"/>
              </a:rPr>
              <a:t>(економічна функція податків). </a:t>
            </a: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15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S010362639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Экран (4:3)</PresentationFormat>
  <Paragraphs>54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4_TS010362639</vt:lpstr>
      <vt:lpstr>Податки</vt:lpstr>
      <vt:lpstr>Презентация PowerPoint</vt:lpstr>
      <vt:lpstr>Презентация PowerPoint</vt:lpstr>
      <vt:lpstr>Презентация PowerPoint</vt:lpstr>
      <vt:lpstr>     ЕЛЕМЕНТИ ПОДАТКОВОЇ СИСТЕМИ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 СХЕМА ЗАГАЛЬНОДЕРЖАВНИХ ПОДАТКІВ І ЗБОРІВ  </vt:lpstr>
      <vt:lpstr> СХЕМА ПОДАТКІВ І ЗБОРІВ 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Податки</dc:title>
  <dc:creator>Коля</dc:creator>
  <cp:lastModifiedBy>Deafult User</cp:lastModifiedBy>
  <cp:revision>2</cp:revision>
  <dcterms:created xsi:type="dcterms:W3CDTF">2014-04-15T14:27:59Z</dcterms:created>
  <dcterms:modified xsi:type="dcterms:W3CDTF">2014-04-15T15:27:44Z</dcterms:modified>
</cp:coreProperties>
</file>