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79" r:id="rId8"/>
    <p:sldId id="28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5" r:id="rId19"/>
    <p:sldId id="274" r:id="rId20"/>
    <p:sldId id="276" r:id="rId21"/>
    <p:sldId id="271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6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0C3-0867-4119-BCBD-AB49558914A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8480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5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Писанкарство та писанки</a:t>
            </a:r>
            <a:endParaRPr lang="uk-UA" sz="54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  <p:pic>
        <p:nvPicPr>
          <p:cNvPr id="1026" name="Picture 2" descr="D:\Аня ;)\Школа\Худ. культура\b2929fd8fc0ed109440e490673a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4214842" cy="280751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57884" y="5072074"/>
            <a:ext cx="3143240" cy="114303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2800" b="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Підготувала</a:t>
            </a:r>
            <a:br>
              <a:rPr lang="uk-UA" sz="2800" b="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2800" b="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учениця 9-В класу</a:t>
            </a:r>
            <a:br>
              <a:rPr lang="uk-UA" sz="2800" b="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uk-UA" sz="2800" b="0" dirty="0" err="1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Кошина</a:t>
            </a:r>
            <a:r>
              <a:rPr lang="uk-UA" sz="2800" b="0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Анна</a:t>
            </a:r>
            <a:endParaRPr lang="en-US" sz="2800" b="0" dirty="0" smtClean="0"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571612"/>
            <a:ext cx="1473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Поділля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pic>
        <p:nvPicPr>
          <p:cNvPr id="6146" name="Picture 2" descr="D:\Аня ;)\Школа\Худ. культ\Східне Поділля.jpg"/>
          <p:cNvPicPr>
            <a:picLocks noChangeAspect="1" noChangeArrowheads="1"/>
          </p:cNvPicPr>
          <p:nvPr/>
        </p:nvPicPr>
        <p:blipFill>
          <a:blip r:embed="rId2" cstate="print"/>
          <a:srcRect t="9000" b="13000"/>
          <a:stretch>
            <a:fillRect/>
          </a:stretch>
        </p:blipFill>
        <p:spPr bwMode="auto">
          <a:xfrm>
            <a:off x="500034" y="4572008"/>
            <a:ext cx="2129402" cy="22145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8" descr="D:\Аня ;)\Школа\Худ. культ\Поділля.jpg"/>
          <p:cNvPicPr>
            <a:picLocks noChangeAspect="1" noChangeArrowheads="1"/>
          </p:cNvPicPr>
          <p:nvPr/>
        </p:nvPicPr>
        <p:blipFill>
          <a:blip r:embed="rId3"/>
          <a:srcRect l="4535" t="16341" r="3258" b="8759"/>
          <a:stretch>
            <a:fillRect/>
          </a:stretch>
        </p:blipFill>
        <p:spPr bwMode="auto">
          <a:xfrm>
            <a:off x="3143240" y="1571612"/>
            <a:ext cx="2786082" cy="251204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3" name="Picture 9" descr="D:\Аня ;)\Школа\Худ. культ\Поділля 4.jpg"/>
          <p:cNvPicPr>
            <a:picLocks noChangeAspect="1" noChangeArrowheads="1"/>
          </p:cNvPicPr>
          <p:nvPr/>
        </p:nvPicPr>
        <p:blipFill>
          <a:blip r:embed="rId4"/>
          <a:srcRect l="3214" t="4888" r="1967" b="2244"/>
          <a:stretch>
            <a:fillRect/>
          </a:stretch>
        </p:blipFill>
        <p:spPr bwMode="auto">
          <a:xfrm>
            <a:off x="3143240" y="4219662"/>
            <a:ext cx="2643206" cy="25536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4" name="Picture 10" descr="D:\Аня ;)\Школа\Худ. культ\Поділля 3.jpg"/>
          <p:cNvPicPr>
            <a:picLocks noChangeAspect="1" noChangeArrowheads="1"/>
          </p:cNvPicPr>
          <p:nvPr/>
        </p:nvPicPr>
        <p:blipFill>
          <a:blip r:embed="rId5"/>
          <a:srcRect l="4818" t="6859" r="3639" b="16100"/>
          <a:stretch>
            <a:fillRect/>
          </a:stretch>
        </p:blipFill>
        <p:spPr bwMode="auto">
          <a:xfrm>
            <a:off x="6072198" y="4286256"/>
            <a:ext cx="2857520" cy="24288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5" name="Picture 11" descr="D:\Аня ;)\Школа\Худ. культ\Поділля 2.jpg"/>
          <p:cNvPicPr>
            <a:picLocks noChangeAspect="1" noChangeArrowheads="1"/>
          </p:cNvPicPr>
          <p:nvPr/>
        </p:nvPicPr>
        <p:blipFill>
          <a:blip r:embed="rId6"/>
          <a:srcRect l="7692" t="14497" r="10256" b="4563"/>
          <a:stretch>
            <a:fillRect/>
          </a:stretch>
        </p:blipFill>
        <p:spPr bwMode="auto">
          <a:xfrm>
            <a:off x="6286512" y="1564915"/>
            <a:ext cx="2357454" cy="246795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6" name="Picture 12" descr="D:\Аня ;)\Школа\Худ. культ\Західне Поділля.jpg"/>
          <p:cNvPicPr>
            <a:picLocks noChangeAspect="1" noChangeArrowheads="1"/>
          </p:cNvPicPr>
          <p:nvPr/>
        </p:nvPicPr>
        <p:blipFill>
          <a:blip r:embed="rId7" cstate="print"/>
          <a:srcRect t="5556" b="11111"/>
          <a:stretch>
            <a:fillRect/>
          </a:stretch>
        </p:blipFill>
        <p:spPr bwMode="auto">
          <a:xfrm>
            <a:off x="500034" y="2143116"/>
            <a:ext cx="2071702" cy="230189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571612"/>
            <a:ext cx="16981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Буковина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pic>
        <p:nvPicPr>
          <p:cNvPr id="7170" name="Picture 2" descr="D:\Аня ;)\Школа\Худ. культ\Буков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2857520" cy="381002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 descr="D:\Аня ;)\Школа\Худ. культ\Чернів обл.jpg"/>
          <p:cNvPicPr>
            <a:picLocks noChangeAspect="1" noChangeArrowheads="1"/>
          </p:cNvPicPr>
          <p:nvPr/>
        </p:nvPicPr>
        <p:blipFill>
          <a:blip r:embed="rId3"/>
          <a:srcRect l="8848" t="3063" r="6397" b="4170"/>
          <a:stretch>
            <a:fillRect/>
          </a:stretch>
        </p:blipFill>
        <p:spPr bwMode="auto">
          <a:xfrm>
            <a:off x="3143240" y="1785926"/>
            <a:ext cx="3357586" cy="272407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 descr="D:\Аня ;)\Школа\Худ. культ\Черныів обл 2.jpg"/>
          <p:cNvPicPr>
            <a:picLocks noChangeAspect="1" noChangeArrowheads="1"/>
          </p:cNvPicPr>
          <p:nvPr/>
        </p:nvPicPr>
        <p:blipFill>
          <a:blip r:embed="rId4"/>
          <a:srcRect l="3186" t="1805" r="4412" b="2565"/>
          <a:stretch>
            <a:fillRect/>
          </a:stretch>
        </p:blipFill>
        <p:spPr bwMode="auto">
          <a:xfrm>
            <a:off x="5786446" y="3786190"/>
            <a:ext cx="3143272" cy="28723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571612"/>
            <a:ext cx="17125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Галичина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pic>
        <p:nvPicPr>
          <p:cNvPr id="8194" name="Picture 2" descr="D:\Аня ;)\Школа\Худ. культ\Галич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286148" cy="43815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 descr="D:\Аня ;)\Школа\Худ. культ\Львів.jpg"/>
          <p:cNvPicPr>
            <a:picLocks noChangeAspect="1" noChangeArrowheads="1"/>
          </p:cNvPicPr>
          <p:nvPr/>
        </p:nvPicPr>
        <p:blipFill>
          <a:blip r:embed="rId3"/>
          <a:srcRect l="4489" t="2173" r="5741" b="2877"/>
          <a:stretch>
            <a:fillRect/>
          </a:stretch>
        </p:blipFill>
        <p:spPr bwMode="auto">
          <a:xfrm>
            <a:off x="4000496" y="2000240"/>
            <a:ext cx="4286280" cy="47149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Аня ;)\Школа\Худ. культ\Ів-Фран обл.jpg"/>
          <p:cNvPicPr>
            <a:picLocks noChangeAspect="1" noChangeArrowheads="1"/>
          </p:cNvPicPr>
          <p:nvPr/>
        </p:nvPicPr>
        <p:blipFill>
          <a:blip r:embed="rId2"/>
          <a:srcRect l="5677" t="2867" r="4910" b="3950"/>
          <a:stretch>
            <a:fillRect/>
          </a:stretch>
        </p:blipFill>
        <p:spPr bwMode="auto">
          <a:xfrm>
            <a:off x="5682005" y="3286100"/>
            <a:ext cx="3461995" cy="3571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1571612"/>
            <a:ext cx="2166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Гуцульщина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pic>
        <p:nvPicPr>
          <p:cNvPr id="9218" name="Picture 2" descr="D:\Аня ;)\Школа\Худ. культ\Ів-Фран обл 2.jpg"/>
          <p:cNvPicPr>
            <a:picLocks noChangeAspect="1" noChangeArrowheads="1"/>
          </p:cNvPicPr>
          <p:nvPr/>
        </p:nvPicPr>
        <p:blipFill>
          <a:blip r:embed="rId3"/>
          <a:srcRect l="9872" t="8935" r="8633" b="11610"/>
          <a:stretch>
            <a:fillRect/>
          </a:stretch>
        </p:blipFill>
        <p:spPr bwMode="auto">
          <a:xfrm>
            <a:off x="2857488" y="1643050"/>
            <a:ext cx="3857652" cy="292893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0" name="Picture 4" descr="D:\Аня ;)\Школа\Худ. культ\Гуцульщина.jpg"/>
          <p:cNvPicPr>
            <a:picLocks noChangeAspect="1" noChangeArrowheads="1"/>
          </p:cNvPicPr>
          <p:nvPr/>
        </p:nvPicPr>
        <p:blipFill>
          <a:blip r:embed="rId4"/>
          <a:srcRect l="9267" t="6950" r="5018" b="4439"/>
          <a:stretch>
            <a:fillRect/>
          </a:stretch>
        </p:blipFill>
        <p:spPr bwMode="auto">
          <a:xfrm>
            <a:off x="142844" y="2428868"/>
            <a:ext cx="2643206" cy="36433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571612"/>
            <a:ext cx="24989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Прикарпаття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pic>
        <p:nvPicPr>
          <p:cNvPr id="10242" name="Picture 2" descr="D:\Аня ;)\Школа\Худ. культ\Прикарпаття 2.jpg"/>
          <p:cNvPicPr>
            <a:picLocks noChangeAspect="1" noChangeArrowheads="1"/>
          </p:cNvPicPr>
          <p:nvPr/>
        </p:nvPicPr>
        <p:blipFill>
          <a:blip r:embed="rId2"/>
          <a:srcRect l="2044" t="1374" r="1865" b="3845"/>
          <a:stretch>
            <a:fillRect/>
          </a:stretch>
        </p:blipFill>
        <p:spPr bwMode="auto">
          <a:xfrm>
            <a:off x="142844" y="2071678"/>
            <a:ext cx="3065622" cy="45005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 descr="D:\Аня ;)\Школа\Худ. культ\Волинь.jpg"/>
          <p:cNvPicPr>
            <a:picLocks noChangeAspect="1" noChangeArrowheads="1"/>
          </p:cNvPicPr>
          <p:nvPr/>
        </p:nvPicPr>
        <p:blipFill>
          <a:blip r:embed="rId3"/>
          <a:srcRect t="5189" b="5660"/>
          <a:stretch>
            <a:fillRect/>
          </a:stretch>
        </p:blipFill>
        <p:spPr bwMode="auto">
          <a:xfrm>
            <a:off x="4429124" y="2143116"/>
            <a:ext cx="3786214" cy="45005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429124" y="1571612"/>
            <a:ext cx="1365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Волинь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571612"/>
            <a:ext cx="27105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Слобожанщина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pic>
        <p:nvPicPr>
          <p:cNvPr id="11266" name="Picture 2" descr="D:\Аня ;)\Школа\Худ. культ\Слобожанщ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3143272" cy="41910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7" name="Picture 3" descr="D:\Аня ;)\Школа\Худ. культ\Слобожанщин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14554"/>
            <a:ext cx="3214710" cy="42862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571612"/>
            <a:ext cx="27072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Подніпрянщина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pic>
        <p:nvPicPr>
          <p:cNvPr id="12290" name="Picture 2" descr="D:\Аня ;)\Школа\Худ. культ\Подніпрянщ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3500462" cy="466728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1" name="Picture 3" descr="D:\Аня ;)\Школа\Худ. культ\Подніпрянщин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3500462" cy="466728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1500174"/>
            <a:ext cx="2086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Подніпров’я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500174"/>
            <a:ext cx="17999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Приазов’я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500174"/>
            <a:ext cx="26158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Причорномор’я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pic>
        <p:nvPicPr>
          <p:cNvPr id="13314" name="Picture 2" descr="D:\Аня ;)\Школа\Худ. культ\Подніпров’я.jpg"/>
          <p:cNvPicPr>
            <a:picLocks noChangeAspect="1" noChangeArrowheads="1"/>
          </p:cNvPicPr>
          <p:nvPr/>
        </p:nvPicPr>
        <p:blipFill>
          <a:blip r:embed="rId2"/>
          <a:srcRect t="1840"/>
          <a:stretch>
            <a:fillRect/>
          </a:stretch>
        </p:blipFill>
        <p:spPr bwMode="auto">
          <a:xfrm>
            <a:off x="71406" y="2500306"/>
            <a:ext cx="2911845" cy="38110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5" name="Picture 3" descr="D:\Аня ;)\Школа\Худ. культ\Приазов’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00306"/>
            <a:ext cx="2857520" cy="381002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6" name="Picture 4" descr="D:\Аня ;)\Школа\Худ. культ\Причорномор’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4626" y="2500306"/>
            <a:ext cx="2826530" cy="38576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00174"/>
            <a:ext cx="9144000" cy="40005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Існує чотири основних види розписаних яєць, кожен з яких має свою систему розпису: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крапанка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дряпанка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крашанка;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писанка. </a:t>
            </a: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Найпростішою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є технологія виготовлення </a:t>
            </a:r>
            <a:r>
              <a:rPr lang="uk-UA" sz="1600" b="1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крашанки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 Для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виготовлення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крашанок (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галунок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) використовують круто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зварене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в лушпинні цибулі яйце, яке після цього набуває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жовто-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коричневого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кольору різної інтенсивності. Іноді до них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прив'язують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листочки петрушки, які залишають на шкаралупі світлі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відбитки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 Найчастіше крашанки фарбують у червоний колір, 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символ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кохання і вічного життя.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6844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5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Види писанок</a:t>
            </a:r>
            <a:endParaRPr lang="uk-UA" sz="54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  <p:pic>
        <p:nvPicPr>
          <p:cNvPr id="19458" name="Picture 2" descr="D:\Аня ;)\Школа\Худ. культ\800px-Pasxalina_ab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3571900" cy="26789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2" name="Picture 2" descr="D:\Аня ;)\Школа\Худ. культ\800px-RedEggs.JPG"/>
          <p:cNvPicPr>
            <a:picLocks noChangeAspect="1" noChangeArrowheads="1"/>
          </p:cNvPicPr>
          <p:nvPr/>
        </p:nvPicPr>
        <p:blipFill>
          <a:blip r:embed="rId3"/>
          <a:srcRect t="9524"/>
          <a:stretch>
            <a:fillRect/>
          </a:stretch>
        </p:blipFill>
        <p:spPr bwMode="auto">
          <a:xfrm>
            <a:off x="4357686" y="4000504"/>
            <a:ext cx="4000528" cy="27146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15074" y="4000504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lang="uk-UA" sz="1400" i="1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Приготування крашанок у відварі лушпиння цибулі</a:t>
            </a:r>
            <a:endParaRPr lang="uk-UA" sz="1400" i="1" dirty="0" smtClean="0"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500174"/>
            <a:ext cx="5857884" cy="385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Для виготовлення </a:t>
            </a:r>
            <a:r>
              <a:rPr lang="uk-UA" sz="1600" b="1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крапанки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зачерпнувши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писачком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віск,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за-крапують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ним лише місця, що повинні залишитися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незафарбо-ваними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 Після цього яйце занурюють у найсвітлішу фарбу,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най-частіше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рожеву. Після висихання фарби,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поверхню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яйця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вкрива-ють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восковими цятками, які потім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залишаться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жовтими. Якщо треба залишити зелені цятки, то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вмочивши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сірник у зеленку,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ма-люють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зелені цятки, які покривають воском. Потім яйце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зану-рюється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у червоний барвник. На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червоній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фарбі закапують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вос-ком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ті місця, які мають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залишитися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червоними.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Насамкінець</a:t>
            </a:r>
            <a:endParaRPr lang="ru-RU" sz="1600" dirty="0" smtClean="0"/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59" name="Picture 3" descr="D:\Аня ;)\Школа\Худ. культ\Крапа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3316288" cy="221473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14744" y="4357694"/>
            <a:ext cx="5429256" cy="20002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За відсутності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писачка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чи всіх фарб, можна зробити </a:t>
            </a:r>
            <a:r>
              <a:rPr lang="uk-UA" sz="1600" b="1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дряпанку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 Для цього вибирають яйце темного кольору і зафарбовують темним барвником. Олівцем наносять орнамент. Після цього гострим предметом (голкою, шилом чи цвяхом) продряпують намальований орнамент.</a:t>
            </a:r>
          </a:p>
        </p:txBody>
      </p:sp>
      <p:pic>
        <p:nvPicPr>
          <p:cNvPr id="19460" name="Picture 4" descr="D:\Аня ;)\Школа\Худ. культ\CZECH_VYSKRABOVANE_KRASL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49044"/>
            <a:ext cx="3429024" cy="243678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3714752"/>
            <a:ext cx="9358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Загальне: 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тло забарвлюють якоюсь темною фарбою, частіше вишневою. Після цього яйце кладуть в не дуже гарячу духовку чи піч. Після того як віск розм'якає, його обережно витирають м'якою 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тканиною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286380" y="1500174"/>
            <a:ext cx="385762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>
              <a:spcBef>
                <a:spcPct val="0"/>
              </a:spcBef>
            </a:pPr>
            <a:r>
              <a:rPr lang="uk-UA" sz="14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Писанка – це неповторне багатство. Його треба берегти, як безцінний скарб! Нам слід пишатися ним перед усім світом.</a:t>
            </a:r>
          </a:p>
          <a:p>
            <a:pPr lvl="0" algn="r">
              <a:spcBef>
                <a:spcPct val="0"/>
              </a:spcBef>
            </a:pPr>
            <a:r>
              <a:rPr lang="uk-UA" sz="1400" i="1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О.Довженко</a:t>
            </a:r>
            <a:endParaRPr lang="uk-UA" sz="1400" i="1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500306"/>
            <a:ext cx="9144000" cy="35004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Пташине яйце, розписане мініатюрним орнаментом, називають писанкою. Назва її походить від слова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“писати”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тобто прикрашати орнаментом. Оздоблюються писанки геометричним, рослинним зооморфним (риби, птахи, звірі, людина), пейзажним орнаментами, християнськими символами.</a:t>
            </a: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Писанка – одна зі стародавніх форм українського народного розпису, у якому наші пращури втілювали свої прагнення, віру.</a:t>
            </a: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Писанка – це символ весни, сонця, повернення природи до життя.</a:t>
            </a:r>
          </a:p>
        </p:txBody>
      </p:sp>
      <p:pic>
        <p:nvPicPr>
          <p:cNvPr id="2050" name="Picture 2" descr="D:\Аня ;)\Школа\Худ. культура\a5ab3407ae_216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59083"/>
            <a:ext cx="3929090" cy="26560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4017727"/>
            <a:ext cx="5000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Чисте </a:t>
            </a:r>
            <a:r>
              <a:rPr lang="uk-UA" sz="1600" dirty="0" err="1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гладкофарбоване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або оздоблене візерунками яйце набуло символічного релігійно-обрядового значення ще задовго до християнства. У багатьох народів збереглися перекази, в яких яйце виступає джерелом життя, світла і тепла, навіть зародком усього Всесвіту. Існують також численні варіанти легенд, які пояснюють побутування писанок під час Великодніх свят, пов'язують виникнення традицій писанкарства з євангельськими подіями (страстями Христа) тощо.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500174"/>
            <a:ext cx="4357686" cy="385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Найскладніше виготовити </a:t>
            </a:r>
            <a:r>
              <a:rPr lang="uk-UA" sz="1600" b="1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писанку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 Тут проявляється майстерність і людська фантазія. Починають із простого орнаменту. Спочатку малюють лінії, які розподіляють яйце на площині. Їх наносять простим олівцем. Яйце підтримується трьома пальцями лівої руки, а три пальці правої руки тримають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писачок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Писачком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набирають гарячого воску, притулюють його отвором до яйця і пишуть по лініях, позначених олівцем. Візерунок кожна господиня підбирає сама, при цьому вони несуть символічне значення. Після цього яйце занурюють у фарбу, кладуть у духовку і витирають віск.</a:t>
            </a:r>
          </a:p>
        </p:txBody>
      </p:sp>
      <p:pic>
        <p:nvPicPr>
          <p:cNvPr id="21506" name="Picture 2" descr="D:\Аня ;)\Школа\Худ. культ\VolynPysan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4643438" cy="30987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00174"/>
            <a:ext cx="4357686" cy="18573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У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містечку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Веґревілі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(Канада), велику частину населення якого становлять канадські українці, знаходиться найбільша у світі писанка-пам'ятник. Щороку в липні у цьому містечку відбувається Український фестиваль писанки. 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6" name="Picture 2" descr="D:\Аня ;)\Школа\Худ. культ\800px-Vegreville_pysanka_August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143404" cy="27757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464344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Єдиний у світі музей писанки збудовано в місті Коломия. Частиною музею є пам'ятник писанці, висота якого сягає 13,5 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метрів. Також 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в Україні знаходиться пам'ятний знак українській писанці в </a:t>
            </a:r>
            <a:r>
              <a:rPr lang="uk-UA" sz="1600" dirty="0" err="1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смт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uk-UA" sz="1600" dirty="0" err="1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Доброгостів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Львівської області.</a:t>
            </a:r>
            <a:endParaRPr lang="ru-RU" dirty="0"/>
          </a:p>
        </p:txBody>
      </p:sp>
      <p:pic>
        <p:nvPicPr>
          <p:cNvPr id="16387" name="Picture 3" descr="D:\Аня ;)\Школа\Худ. культ\800px-The_Pysanka_Museum,_Kolom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4086378" cy="272254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500826" y="1643050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</a:pPr>
            <a:r>
              <a:rPr lang="uk-UA" sz="1400" i="1" dirty="0" smtClean="0">
                <a:solidFill>
                  <a:schemeClr val="bg1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Найбільша в світі писанка</a:t>
            </a:r>
            <a:endParaRPr lang="uk-UA" sz="1400" i="1" dirty="0" smtClean="0">
              <a:solidFill>
                <a:schemeClr val="bg1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85720" y="3929066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400" i="1" dirty="0" smtClean="0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Музей писанок в Коломиї</a:t>
            </a:r>
            <a:endParaRPr lang="uk-UA" sz="1400" i="1" dirty="0" smtClean="0"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6844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5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Пам'ятники та музеї писанок</a:t>
            </a:r>
            <a:endParaRPr lang="uk-UA" sz="54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Аня ;)\Школа\Худ. культ\Osterstrauss_08.jpg"/>
          <p:cNvPicPr>
            <a:picLocks noChangeAspect="1" noChangeArrowheads="1"/>
          </p:cNvPicPr>
          <p:nvPr/>
        </p:nvPicPr>
        <p:blipFill>
          <a:blip r:embed="rId2" cstate="print"/>
          <a:srcRect t="1033"/>
          <a:stretch>
            <a:fillRect/>
          </a:stretch>
        </p:blipFill>
        <p:spPr bwMode="auto">
          <a:xfrm>
            <a:off x="500034" y="13289"/>
            <a:ext cx="8286776" cy="684471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7554" y="357166"/>
            <a:ext cx="5118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Дякую за увагу!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143372" y="1500174"/>
            <a:ext cx="5000628" cy="53578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Досліджуючи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матеріали археологічних експедицій з вивченням трипільської культури (</a:t>
            </a:r>
            <a:r>
              <a:rPr lang="de-DE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V-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ІІ тис. до н.е.), вчені побачили на кераміці орнаментальні малюнки, які дуже нагадують орнамент на сучасних українських писанках.</a:t>
            </a: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Так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зображена н малюнку богиня Лада дуже нагадує образ Берегині. Їх поєднують благально піднесену догори руки та інші характерні елементи.</a:t>
            </a: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На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території України писанкарство набуло найбільшого поширення за часів Київської Русі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             в Х-ХІІІ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ст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6844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5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Історія писанок на Україні</a:t>
            </a:r>
            <a:endParaRPr lang="uk-UA" sz="54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  <p:pic>
        <p:nvPicPr>
          <p:cNvPr id="3076" name="Picture 4" descr="D:\Аня ;)\Школа\Худ. культура\0_5b20c_31893884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786214" cy="28396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435769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Запроваджуючи християнство на Русі, церква вдало використала язичницькі вірування і народні звичаї, в тому числі й святкування Великодня навесні як пробудження всього живого на землі, що збігалося з християнськими пасхальними святами на честь воскресіння Ісуса Христа.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00174"/>
            <a:ext cx="5214942" cy="53578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Звичайне  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куряче  яйце  недовговічне, тому в Київській Русі майстри майоліки у великій кількості виготовляли керамічні розписані яйця, і це дало змогу багатьох поколінням милуватися ними. Найулюбленішим мотивом був мотивом сосонки – яскраво-зеленої травички, що найперша прокидається  після зими і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пленяться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сповіщаючи про прихід весни.</a:t>
            </a: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Улюбленим кольором майстрів був жовтий та світло-зелений на темному, здебільшого коричневому або чорному тлі. Такі писанки можна побачити у Державному музеї історії України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 descr="D:\Аня ;)\Школа\Худ. культура\pysank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607500" cy="27146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21481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uk-UA" sz="1600" dirty="0" err="1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Татаро-монгольська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навала на Русь припиняє діяльність ремісничого цеху, який репродукував українські писанки з глини, що експортувалися в інші країни. У цей період поступово розвивається писанкарство, починається розподіл традицій мистецтва за регіонами. За період ХІІІ до другої половини ХІХ ст. у писанкарстві майже не виникає нових елементів. Найдавніші писанки, виготовлені з курячих яєць, зберігаються в музеях і датовані другою половиною ХІХ – початком ХХ ст. Вони мають характерні ознаки кожного регіону їх виготовлення.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Аня ;)\Школа\Худ. культ\FDGH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892132" cy="50720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143372" y="1500174"/>
            <a:ext cx="5000628" cy="53578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В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Україні писанки виконують обрядову, ігрову, декоративну та інші функції. Обрядова функція писанки пов’язана зі святкуванням перших днів Пасхи. Зі свячених писанок починався великодній обід, їх дарували на знак поваги, любові, з побажанням добра. Писанки були своєрідним оберегом у хаті, тому їх намагалися зберегти до наступної весни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Писанки виготовляли навесні, перед Паскою, сільські дівчата і жінки, монастирські ченці й іконописці, міські панночки, пекарі та ін. Тому й техніка декорування різнилася. На селі яйця фарбували в один колір, інколи продряпували візерунки, орнаментували воском і фарбували у кілька кольорів, тоді як у місті вдавалися до різних штучних способів — наклеювали шматки кольорового паперу, фольги, тканини, нитки тощо. Писанки переважно виготовляли для себе і лише зрідка для продажу на ярмарку.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76844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5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Значення писанок на Україні</a:t>
            </a:r>
            <a:endParaRPr lang="uk-UA" sz="54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00174"/>
            <a:ext cx="9144000" cy="53578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Колись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із писанками чинили магічні дії. Для забезпечення урожаю їх на весняного Юрія котили по зеленій пшениці іі закопували у землю. Великоднього ранку молоді вмивалися водою, в яку перед тим клали крашанки та срібні монети, що мали надавати сили й краси. Свячені писанки були оберегом житла від грому й вогню, а людей і тварин — від «лихого ока», їх використовували як ліки від деяких захворювань. Писанки служили об'єктом забави для дітей та молоді. З ними влаштовували ігри «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невбитки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», «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навкатки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» та ін.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 випорожнених писанок, додаючи до них з кольорового паперу хвіст, крила та голівку з тіста, виготовляли так звані голуби. їх, а також писанки, нанизані на шнурочок (здебільшого по три), підвішували поблизу ікон, прикрашаючи таким чином житло.</a:t>
            </a:r>
          </a:p>
        </p:txBody>
      </p:sp>
      <p:pic>
        <p:nvPicPr>
          <p:cNvPr id="15364" name="Picture 4" descr="D:\Аня ;)\Школа\Худ. культ\pysank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14876" y="3500438"/>
            <a:ext cx="4245006" cy="31837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3786190"/>
            <a:ext cx="47148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 У 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60-х роках у зв'язку з посиленням інтересу до народного мистецтва й національної культури відновилося й писанкарство. У Косові, Коломиї та </a:t>
            </a:r>
            <a:r>
              <a:rPr lang="uk-UA" sz="1600" dirty="0" err="1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Вижниці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навесні, перед Великодніми святами, народні майстри продавали писанки на ярмарках. Так стихійно виник </a:t>
            </a:r>
            <a:r>
              <a:rPr lang="uk-UA" sz="1600" dirty="0" err="1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писанкарський</a:t>
            </a:r>
            <a:r>
              <a:rPr lang="uk-UA" sz="1600" dirty="0" smtClean="0">
                <a:solidFill>
                  <a:srgbClr val="4F271C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промисел, проте спочатку він не сягав далі Прикарпаття. У 70—80-х роках писанки як твори народного мистецтва експонувалися на виставках. З'явилися приватні колекції писанок.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00174"/>
            <a:ext cx="9144000" cy="53578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Писанка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галунка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) — символ Сонця; життя, його безсмертя; любові і краси; весняного відродження; добра, щастя, радості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У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міфах багатьох народів світу саме яйце є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світотворчим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началом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 У слов'ян-язичників, на думку С. Килимника, 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писанки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існували вже за часів антів — наших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прароди-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чів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/ІІІ — </a:t>
            </a:r>
            <a:r>
              <a:rPr lang="de-DE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VIII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ст. н. е./ і були символом сонячного культу. 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Птахи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— це вісники весняного воскресіння, Сонця, а їх яєчка 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—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емблема сонця — життя, народження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«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Яйце птаха взагалі, — писав С. Килимник, — це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зародень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життя, символ бога сонця; воно в давнину символізувало — 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добро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радість, щастя, любов, достаток, успіх, прихилення </a:t>
            </a: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добрих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сил, захист людини від лихих сил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».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Дослідники вважають, що українська писанка має понад 100 символічних малюнків. Наприклад, кривулька знаменувала нитку життя, вічність сонячного руху. Кривулька або безконечник — це символ початку і кінця.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Тригвер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або триніг символізував, на думку одних, небо, землю і повітря, на думку інших — повітря, вогонь і воду, треті вважали його символом життя людини. Четверті трактували його як символ неба, землі і пекла. Символічне навантаження мала і кольорова гама писанки. Червоний колір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усимволізовував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радість життя, любов, жовтий — місяць і зорі, урожай; зелений — багатство, буяння рослинного світу, його воскресіння; блакитний — чисте небо, здоров'я; бронзовий — матінку-землю; чорний з білим — пошану до померлих родичів, їхніх душ та ін.</a:t>
            </a: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6844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5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Символіка писанки</a:t>
            </a:r>
            <a:endParaRPr lang="uk-UA" sz="54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  <p:pic>
        <p:nvPicPr>
          <p:cNvPr id="18434" name="Picture 2" descr="D:\Аня ;)\Школа\Худ. культ\pasha-eggs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71612"/>
            <a:ext cx="3524275" cy="26432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786314" y="1500174"/>
            <a:ext cx="4357686" cy="53578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Із запровадженням християнства змінюється поступово і символіка писанки. Вона стала символом радості і віри у Воскресіння Ісуса Христа як символу всепрощення. Для писанок були характерні такі орнаменти: решітки, віконця, клинці, вітрячки, кошики, грабельки, зірки, хрестики, павучки (символ працелюбства).</a:t>
            </a:r>
          </a:p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Писанки використовували як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опредмечений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символ кохання, даруючи їх юнці. У народній медицині ними «викачували» хвороби. Свячені писанки закопували у землю (на високий врожай), клали у домовину, у ясла для худоби. Лушпиння із писанки кидали «на щастя» на дах оселі та ін. Цікаво, що писанкарство було притаманне лише тим етнічним групам, які стали називатися українцями.   </a:t>
            </a: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ct val="0"/>
              </a:spcBef>
            </a:pPr>
            <a:endParaRPr lang="uk-UA" sz="1600" dirty="0" smtClean="0">
              <a:solidFill>
                <a:schemeClr val="tx2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0" name="Picture 2" descr="D:\Аня ;)\Школа\Худ. культ\800px-Pysanky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4626460" cy="316334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00174"/>
            <a:ext cx="9144000" cy="53578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  Своєрідні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місцеві відміни писанкарства існували і на початку </a:t>
            </a:r>
            <a:r>
              <a:rPr lang="de-DE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XX 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ст. Розрізняють писанки Подніпров'я, Слобожанщини, Полісся, Поділля,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Бойківщини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Гуцульщини, Лемківщини тощо. На Слобожанщині й Покутті поширені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крапанки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, на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Бойківщині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й Лемківщині — так звані шпилькові й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крапанки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. Найбільша філігранність орнаментальних мотивів притаманна гуцульським писанкам, виконаним </a:t>
            </a:r>
            <a:r>
              <a:rPr lang="uk-UA" sz="1600" dirty="0" err="1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писачком</a:t>
            </a:r>
            <a:r>
              <a:rPr lang="uk-UA" sz="1600" dirty="0" smtClean="0">
                <a:solidFill>
                  <a:schemeClr val="tx2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 з конусоподібною трубочкою.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76844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5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Різноманітність писанок на Україні</a:t>
            </a:r>
            <a:endParaRPr lang="uk-UA" sz="54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786058"/>
            <a:ext cx="13829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chemeClr val="accent3"/>
                </a:solidFill>
                <a:latin typeface="Corbel" pitchFamily="34" charset="0"/>
              </a:rPr>
              <a:t>Полісся</a:t>
            </a:r>
            <a:endParaRPr lang="ru-RU" sz="2800" b="1" i="1" dirty="0">
              <a:ln/>
              <a:solidFill>
                <a:schemeClr val="accent3"/>
              </a:solidFill>
              <a:latin typeface="Corbel" pitchFamily="34" charset="0"/>
            </a:endParaRPr>
          </a:p>
        </p:txBody>
      </p:sp>
      <p:pic>
        <p:nvPicPr>
          <p:cNvPr id="5122" name="Picture 2" descr="D:\Аня ;)\Школа\Худ. культ\Східне Поліс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2266931" cy="30225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 descr="D:\Аня ;)\Школа\Худ. культ\Центральне Полісся.jpg"/>
          <p:cNvPicPr>
            <a:picLocks noChangeAspect="1" noChangeArrowheads="1"/>
          </p:cNvPicPr>
          <p:nvPr/>
        </p:nvPicPr>
        <p:blipFill>
          <a:blip r:embed="rId3" cstate="print"/>
          <a:srcRect b="2128"/>
          <a:stretch>
            <a:fillRect/>
          </a:stretch>
        </p:blipFill>
        <p:spPr bwMode="auto">
          <a:xfrm>
            <a:off x="2571736" y="3357562"/>
            <a:ext cx="2244473" cy="29289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D:\Аня ;)\Школа\Худ. культ\Чернігів.jpg"/>
          <p:cNvPicPr>
            <a:picLocks noChangeAspect="1" noChangeArrowheads="1"/>
          </p:cNvPicPr>
          <p:nvPr/>
        </p:nvPicPr>
        <p:blipFill>
          <a:blip r:embed="rId4"/>
          <a:srcRect l="2943" t="3175" r="2877" b="3174"/>
          <a:stretch>
            <a:fillRect/>
          </a:stretch>
        </p:blipFill>
        <p:spPr bwMode="auto">
          <a:xfrm>
            <a:off x="5143504" y="3143248"/>
            <a:ext cx="3714776" cy="342455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0271166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10271166</Template>
  <TotalTime>134</TotalTime>
  <Words>1725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10271166</vt:lpstr>
      <vt:lpstr>Підготувала учениця 9-В класу Кошина Анна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Підготувала учениця 9-В класу Кошина Анна</dc:title>
  <dc:creator>Кошины</dc:creator>
  <cp:lastModifiedBy>Кошины</cp:lastModifiedBy>
  <cp:revision>14</cp:revision>
  <dcterms:created xsi:type="dcterms:W3CDTF">2011-10-20T19:05:33Z</dcterms:created>
  <dcterms:modified xsi:type="dcterms:W3CDTF">2011-10-20T21:20:20Z</dcterms:modified>
</cp:coreProperties>
</file>