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640960" cy="4608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переробки харчової продукції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772400" cy="91440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Найпопулярніша професія майбутнього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4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«Підводне каміння»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/>
              <a:t>На жаль, у галузі спостерігається якийсь </a:t>
            </a:r>
            <a:r>
              <a:rPr lang="uk-UA" b="1" i="1" dirty="0" smtClean="0"/>
              <a:t>дисбаланс </a:t>
            </a:r>
            <a:r>
              <a:rPr lang="uk-UA" b="1" i="1" dirty="0"/>
              <a:t>між </a:t>
            </a:r>
            <a:r>
              <a:rPr lang="uk-UA" b="1" i="1" dirty="0" smtClean="0"/>
              <a:t>великою кількістю </a:t>
            </a:r>
            <a:r>
              <a:rPr lang="uk-UA" b="1" i="1" dirty="0"/>
              <a:t>випускників і низьким відсотком які </a:t>
            </a:r>
            <a:r>
              <a:rPr lang="uk-UA" b="1" i="1" dirty="0" smtClean="0"/>
              <a:t>працюють у </a:t>
            </a:r>
            <a:r>
              <a:rPr lang="uk-UA" b="1" i="1" dirty="0"/>
              <a:t>великих </a:t>
            </a:r>
            <a:r>
              <a:rPr lang="uk-UA" b="1" i="1" dirty="0" smtClean="0"/>
              <a:t>компаніях. </a:t>
            </a:r>
            <a:r>
              <a:rPr lang="uk-UA" b="1" i="1" dirty="0"/>
              <a:t>Причина банальна: рівень володіння іноземними мовами у випускників вищезгаданих вузів залишає бажати кращого, а </a:t>
            </a:r>
            <a:r>
              <a:rPr lang="uk-UA" b="1" i="1" dirty="0" smtClean="0"/>
              <a:t>також майже відсутні ази </a:t>
            </a:r>
            <a:r>
              <a:rPr lang="uk-UA" b="1" i="1" dirty="0"/>
              <a:t>менеджменту і загальної теорії теперішнього бізнесу. Усе, це основному дається на економічних факультетах – економісти вчать бізнес, і по верхів технології, а технологи – навпаки, досконально знають предмет, але бізнес вивчають </a:t>
            </a:r>
            <a:r>
              <a:rPr lang="uk-UA" b="1" i="1" dirty="0" smtClean="0"/>
              <a:t>лише в загальних рисах. </a:t>
            </a:r>
            <a:r>
              <a:rPr lang="uk-UA" b="1" i="1" dirty="0"/>
              <a:t>Це серйозне недолік нашої системи </a:t>
            </a:r>
            <a:r>
              <a:rPr lang="uk-UA" b="1" i="1" dirty="0" smtClean="0"/>
              <a:t>освіти.</a:t>
            </a:r>
            <a:endParaRPr lang="uk-UA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4887"/>
            <a:ext cx="2682534" cy="6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23" y="2708920"/>
            <a:ext cx="3270375" cy="24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914456" cy="2460104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858000" cy="990600"/>
          </a:xfrm>
        </p:spPr>
        <p:txBody>
          <a:bodyPr>
            <a:normAutofit/>
          </a:bodyPr>
          <a:lstStyle/>
          <a:p>
            <a:pPr algn="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Виконав: 10-А клас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908720"/>
            <a:ext cx="46085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оцінками дієтологів, людина що місяця  вживає в їжу понад сто різних продуктів! </a:t>
            </a:r>
            <a:r>
              <a:rPr lang="uk-UA" sz="2000" b="1" i="1" dirty="0" smtClean="0">
                <a:cs typeface="Arial" panose="020B0604020202020204" pitchFamily="34" charset="0"/>
              </a:rPr>
              <a:t>Виробництво кожного їх – під суворим контролем: з якості відповідають харчові технологи.</a:t>
            </a:r>
          </a:p>
          <a:p>
            <a:r>
              <a:rPr lang="uk-UA" sz="2000" b="1" i="1" dirty="0" smtClean="0">
                <a:cs typeface="Arial" panose="020B0604020202020204" pitchFamily="34" charset="0"/>
              </a:rPr>
              <a:t>Тому професія </a:t>
            </a:r>
            <a:r>
              <a:rPr lang="uk-UA" sz="2000" b="1" i="1" dirty="0">
                <a:cs typeface="Arial" panose="020B0604020202020204" pitchFamily="34" charset="0"/>
              </a:rPr>
              <a:t>технолога харчового виробництва щонайменше складна й відповідальна, ніж інші професії сфери «Інженери, технологи, майстра». Адже технолог харчового виробництва повинен відмінно знати як теорію своєї роботи, а й бути відмінним практиком.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132611" cy="40324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893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855036" cy="189470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58417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Кар'єрний ріст і </a:t>
            </a:r>
            <a:b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фінансове питання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smtClean="0"/>
              <a:t> Кваліфікація технолога харчового виробництва важлива з погляду кар'єрного росту.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smtClean="0"/>
              <a:t>Зарплата залежить насамперед від регіону проживання технолога харчового виробництва, специфіки установи, у якому працює технолог харчового виробництва та політики підприємства щодо рівня зарплати для співробітників.</a:t>
            </a:r>
            <a:endParaRPr lang="uk-UA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039859" cy="273630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2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7645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 кожного сорту і виду </a:t>
            </a:r>
            <a:b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власна рецептура»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4597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Якщо запитати у технолога: «Чим відрізняється одна марка хлібу від іншої?», він відповість на це: </a:t>
            </a:r>
            <a:r>
              <a:rPr lang="uk-UA" b="1" i="1" dirty="0"/>
              <a:t>«Відрізняється </a:t>
            </a:r>
            <a:r>
              <a:rPr lang="uk-UA" b="1" i="1" dirty="0" smtClean="0"/>
              <a:t>технологією </a:t>
            </a:r>
            <a:r>
              <a:rPr lang="uk-UA" b="1" i="1" dirty="0"/>
              <a:t>виробництва та складом.» У радянські часи </a:t>
            </a:r>
            <a:r>
              <a:rPr lang="uk-UA" b="1" i="1" dirty="0" smtClean="0"/>
              <a:t>навіть існували </a:t>
            </a:r>
            <a:r>
              <a:rPr lang="uk-UA" b="1" i="1" dirty="0"/>
              <a:t>готові збірники рецептів кожної галузі харчового виробництва, затверджені </a:t>
            </a:r>
            <a:r>
              <a:rPr lang="uk-UA" b="1" i="1" dirty="0" smtClean="0"/>
              <a:t>у </a:t>
            </a:r>
            <a:r>
              <a:rPr lang="uk-UA" b="1" i="1" dirty="0"/>
              <a:t>всіх контролюючих організаціях. </a:t>
            </a:r>
            <a:r>
              <a:rPr lang="uk-UA" b="1" i="1" dirty="0" smtClean="0"/>
              <a:t>Фабрикам </a:t>
            </a:r>
            <a:r>
              <a:rPr lang="uk-UA" b="1" i="1" dirty="0"/>
              <a:t>залишалося сформувати асортиментну політику, закупити необхідну сировину і найняти людей, які ознайомитися з дотриманням технологій. Ситуація на сьогодні змінилася. Конкурентна боротьба змушує підприємства постійно шукати оригінальні рецептури. Власні розробки тримаються суворо секреті – дедалі частіші останніми роками брендові скандали пов'язані саме з прагненням виробників недопущення копіювання «своїх» продуктів. За такого стану харчові технологи стають особливо цінними фахівцями. Відхід головного технолога до конкурентам – ціла трагедія, здатна а то й розорити компанію, то створити їй серйозні проблеми.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3839"/>
            <a:ext cx="1928384" cy="95937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442537" cy="91077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77" y="3399988"/>
            <a:ext cx="1847321" cy="103911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2" y="4797152"/>
            <a:ext cx="2043014" cy="8590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1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32848" cy="9361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бувають технологи?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м'ясній і молочній промисловості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Виноробство і пивоваріння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Кондитерське і макаронне виробництво, хліба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Консервне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Переробка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96952"/>
            <a:ext cx="3947051" cy="280523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6171"/>
            <a:ext cx="2964994" cy="196856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87" y="975623"/>
            <a:ext cx="1408615" cy="179184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73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86409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Обов'язки харчового технолога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4968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У харчовому виробництві немає дрібниць. Будь-яке відступ від рецептури можуть призвести до </a:t>
            </a:r>
            <a:r>
              <a:rPr lang="uk-UA" b="1" i="1" dirty="0" smtClean="0"/>
              <a:t>браку цілої </a:t>
            </a:r>
            <a:r>
              <a:rPr lang="uk-UA" b="1" i="1" dirty="0"/>
              <a:t>партії товару. </a:t>
            </a:r>
            <a:r>
              <a:rPr lang="uk-UA" b="1" i="1" dirty="0" smtClean="0"/>
              <a:t>Неважливо в якій конкретно </a:t>
            </a:r>
            <a:r>
              <a:rPr lang="uk-UA" b="1" i="1" dirty="0"/>
              <a:t>сфері </a:t>
            </a:r>
            <a:r>
              <a:rPr lang="uk-UA" b="1" i="1" dirty="0" smtClean="0"/>
              <a:t>працює харчовий </a:t>
            </a:r>
            <a:r>
              <a:rPr lang="uk-UA" b="1" i="1" dirty="0"/>
              <a:t>технолог, </a:t>
            </a:r>
            <a:r>
              <a:rPr lang="uk-UA" b="1" i="1" dirty="0" smtClean="0"/>
              <a:t>його </a:t>
            </a:r>
            <a:r>
              <a:rPr lang="uk-UA" b="1" i="1" dirty="0"/>
              <a:t>обов'язки однакові: попередити і розв'язати проблеми, які можуть виникнути в різних етапах виробництва. Він здійснює </a:t>
            </a:r>
            <a:r>
              <a:rPr lang="uk-UA" b="1" i="1" dirty="0" smtClean="0"/>
              <a:t>перевірку над </a:t>
            </a:r>
            <a:r>
              <a:rPr lang="uk-UA" b="1" i="1" dirty="0"/>
              <a:t>виконанням послідовності і забезпечення якості операцій, супроводжуючих процес приготування продуктів. Наприклад, для майбутньої «Лікарської» ковбаси привезли м'ясо не </a:t>
            </a:r>
            <a:r>
              <a:rPr lang="uk-UA" b="1" i="1" dirty="0" smtClean="0"/>
              <a:t>того </a:t>
            </a:r>
            <a:r>
              <a:rPr lang="uk-UA" b="1" i="1" dirty="0"/>
              <a:t>сорту або жирності </a:t>
            </a:r>
            <a:r>
              <a:rPr lang="uk-UA" b="1" i="1" dirty="0" smtClean="0"/>
              <a:t>- вирішувати проблеми з </a:t>
            </a:r>
            <a:r>
              <a:rPr lang="uk-UA" b="1" i="1" dirty="0"/>
              <a:t>постачальником вирушає технолог. З якихось причин порушено необхідний час пастеризації молока – за всією суворістю відповість він також.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3716"/>
            <a:ext cx="2600325" cy="1905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4" y="3789040"/>
            <a:ext cx="1963663" cy="1963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9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6624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/>
              <a:t>Професійні знання, вміння, навички:</a:t>
            </a:r>
          </a:p>
          <a:p>
            <a:r>
              <a:rPr lang="uk-UA" b="1" i="1" dirty="0"/>
              <a:t>П</a:t>
            </a:r>
            <a:r>
              <a:rPr lang="uk-UA" b="1" i="1" dirty="0" smtClean="0"/>
              <a:t>овинен </a:t>
            </a:r>
            <a:r>
              <a:rPr lang="uk-UA" b="1" i="1" dirty="0"/>
              <a:t>знати біологію, хімію, технологію харчових виробництв. </a:t>
            </a:r>
          </a:p>
          <a:p>
            <a:r>
              <a:rPr lang="uk-UA" sz="2000" b="1" u="sng" dirty="0" smtClean="0"/>
              <a:t>Мікрокліматичні </a:t>
            </a:r>
            <a:r>
              <a:rPr lang="uk-UA" sz="2000" b="1" u="sng" dirty="0"/>
              <a:t>умови праці: </a:t>
            </a:r>
          </a:p>
          <a:p>
            <a:r>
              <a:rPr lang="uk-UA" b="1" i="1" dirty="0"/>
              <a:t>Р</a:t>
            </a:r>
            <a:r>
              <a:rPr lang="uk-UA" b="1" i="1" dirty="0" smtClean="0"/>
              <a:t>обота </a:t>
            </a:r>
            <a:r>
              <a:rPr lang="uk-UA" b="1" i="1" dirty="0"/>
              <a:t>у помешканні разом із специфічним мікрокліматом. Обов'язкове носіння спецодягу. Підвищені гігієнічні вимоги. </a:t>
            </a:r>
          </a:p>
          <a:p>
            <a:r>
              <a:rPr lang="uk-UA" sz="2000" b="1" u="sng" dirty="0" smtClean="0"/>
              <a:t>Завантаженість </a:t>
            </a:r>
            <a:r>
              <a:rPr lang="uk-UA" sz="2000" b="1" u="sng" dirty="0"/>
              <a:t>аналізаторів:</a:t>
            </a:r>
          </a:p>
          <a:p>
            <a:r>
              <a:rPr lang="uk-UA" b="1" i="1" dirty="0" smtClean="0"/>
              <a:t>Зорової, смакової, кінетичної.</a:t>
            </a:r>
          </a:p>
          <a:p>
            <a:r>
              <a:rPr lang="uk-UA" b="1" i="1" dirty="0" smtClean="0"/>
              <a:t> </a:t>
            </a:r>
            <a:r>
              <a:rPr lang="uk-UA" sz="2000" b="1" u="sng" dirty="0" smtClean="0"/>
              <a:t>Медичні </a:t>
            </a:r>
            <a:r>
              <a:rPr lang="uk-UA" sz="2000" b="1" u="sng" dirty="0"/>
              <a:t>протипоказання, профзахворювання: </a:t>
            </a:r>
          </a:p>
          <a:p>
            <a:r>
              <a:rPr lang="uk-UA" b="1" i="1" dirty="0"/>
              <a:t>Н</a:t>
            </a:r>
            <a:r>
              <a:rPr lang="uk-UA" b="1" i="1" dirty="0" smtClean="0"/>
              <a:t>едоліки </a:t>
            </a:r>
            <a:r>
              <a:rPr lang="uk-UA" b="1" i="1" dirty="0"/>
              <a:t>зору, наявність шкірних і інфекційних захворювань, харчова алергія.</a:t>
            </a:r>
          </a:p>
          <a:p>
            <a:r>
              <a:rPr lang="uk-UA" sz="2000" b="1" i="1" u="sng" dirty="0" smtClean="0"/>
              <a:t>Вимоги </a:t>
            </a:r>
            <a:r>
              <a:rPr lang="uk-UA" sz="2000" b="1" i="1" u="sng" dirty="0"/>
              <a:t>до особливостей мислення, уваги, пам'яті і сприйняття: </a:t>
            </a:r>
          </a:p>
          <a:p>
            <a:r>
              <a:rPr lang="uk-UA" b="1" i="1" dirty="0"/>
              <a:t>П</a:t>
            </a:r>
            <a:r>
              <a:rPr lang="uk-UA" b="1" i="1" dirty="0" smtClean="0"/>
              <a:t>рактичне </a:t>
            </a:r>
            <a:r>
              <a:rPr lang="uk-UA" b="1" i="1" dirty="0"/>
              <a:t>мислення; </a:t>
            </a:r>
            <a:r>
              <a:rPr lang="uk-UA" b="1" i="1" dirty="0" smtClean="0"/>
              <a:t>Гарне сприйняття кольорів і смаків. Необхідні </a:t>
            </a:r>
            <a:r>
              <a:rPr lang="uk-UA" b="1" i="1" dirty="0"/>
              <a:t>знання з загальноосвітніх предметів:</a:t>
            </a:r>
          </a:p>
          <a:p>
            <a:r>
              <a:rPr lang="uk-UA" b="1" i="1" dirty="0" smtClean="0"/>
              <a:t>хімія</a:t>
            </a:r>
            <a:r>
              <a:rPr lang="uk-UA" b="1" i="1" dirty="0"/>
              <a:t>, біологія, технологія.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04510" cy="14436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75" y="2636912"/>
            <a:ext cx="1836288" cy="11997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59793"/>
            <a:ext cx="1393304" cy="20899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41" y="3959793"/>
            <a:ext cx="1153294" cy="115329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456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9361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Потрібність професії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Сьогодні професія технолога харчових виробництв є одним із найбажаніших ринку праці. Хоча є досить багато вузів, які готують спеціалістів у цій області, тим щонайменше, багато їх випускники воліють працювати у іншій системі</a:t>
            </a:r>
            <a:r>
              <a:rPr lang="uk-UA" b="1" i="1" dirty="0" smtClean="0"/>
              <a:t>, так як </a:t>
            </a:r>
            <a:r>
              <a:rPr lang="uk-UA" b="1" i="1" dirty="0"/>
              <a:t>існує думка, що кар'єрні можливості технологів обмежені, а рівень зарплати значно нижчі від, ніж, наприклад, у випускників економічних спеціальностей. Насправді ж, у зв'язку з дефіцитом, сформованим за 90-ті роках ринку праці технологів, попит ними перевищує пропозицію</a:t>
            </a:r>
            <a:r>
              <a:rPr lang="uk-UA" b="1" i="1" dirty="0" smtClean="0"/>
              <a:t>.</a:t>
            </a:r>
            <a:r>
              <a:rPr lang="ru-RU" b="1" i="1" dirty="0"/>
              <a:t> </a:t>
            </a:r>
            <a:r>
              <a:rPr lang="uk-UA" b="1" i="1" dirty="0" smtClean="0"/>
              <a:t>Тож у великій компанії рівень зарплати-технологів не поступається рівню зарплати економістів, а зробити кар'єру часто виявляється швидше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917091" cy="19442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477426" cy="23262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6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56886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У майбутнього технолога харчового виробництва, є двома способами: або піти спеціалізоване відділення («</a:t>
            </a:r>
            <a:r>
              <a:rPr lang="uk-UA" b="1" i="1" dirty="0" smtClean="0"/>
              <a:t>технологія бродильних </a:t>
            </a:r>
            <a:r>
              <a:rPr lang="uk-UA" b="1" i="1" dirty="0"/>
              <a:t>виробництв і виноробства», «технологія хліба, кондитерських і макаронних виробів», «технологія продуктів», </a:t>
            </a:r>
            <a:r>
              <a:rPr lang="uk-UA" b="1" i="1" dirty="0" smtClean="0"/>
              <a:t>«технологія переробки» </a:t>
            </a:r>
            <a:r>
              <a:rPr lang="uk-UA" b="1" i="1" dirty="0"/>
              <a:t>та інших.), або дістати нормальної освіти по універсальним спеціальностями «біотехнологія» чи «харчова біотехнологія». У власне харчових вузах традиційно представлені обидві можливості, в хіміко-технологічних, зазвичай, – лише друга. Слід зазначити, що у будь-якій разі технолог харчового виробництва проходить повний цикл навчання з всіх </a:t>
            </a:r>
            <a:r>
              <a:rPr lang="uk-UA" b="1" i="1" dirty="0" smtClean="0"/>
              <a:t>галузях</a:t>
            </a:r>
            <a:r>
              <a:rPr lang="uk-UA" b="1" i="1" dirty="0"/>
              <a:t>.</a:t>
            </a:r>
          </a:p>
          <a:p>
            <a:r>
              <a:rPr lang="uk-UA" b="1" i="1" dirty="0" smtClean="0"/>
              <a:t>Виробнича </a:t>
            </a:r>
            <a:r>
              <a:rPr lang="uk-UA" b="1" i="1" dirty="0"/>
              <a:t>практика невід'ємний елемент навчання технологів. Вже з першого курсу передбачені лабораторні праці та дослідження, внаслідок чого студенти знайомляться з азами професії.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92" y="2132856"/>
            <a:ext cx="2857500" cy="23145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494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94</TotalTime>
  <Words>800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      Технолог з виробництва і  переробки харчової продукції  </vt:lpstr>
      <vt:lpstr>Презентация PowerPoint</vt:lpstr>
      <vt:lpstr>Кар'єрний ріст і  фінансове питання</vt:lpstr>
      <vt:lpstr>«До кожного сорту і виду  є власна рецептура»</vt:lpstr>
      <vt:lpstr>Які бувають технологи?</vt:lpstr>
      <vt:lpstr> Обов'язки харчового технолога</vt:lpstr>
      <vt:lpstr>Вимоги</vt:lpstr>
      <vt:lpstr>Потрібність професії</vt:lpstr>
      <vt:lpstr>Навчання</vt:lpstr>
      <vt:lpstr>«Підводне каміння»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Технолог виробництва і  переробки харчової продукції  </dc:title>
  <dc:creator>HP</dc:creator>
  <cp:lastModifiedBy>HP</cp:lastModifiedBy>
  <cp:revision>11</cp:revision>
  <dcterms:created xsi:type="dcterms:W3CDTF">2014-04-19T08:27:43Z</dcterms:created>
  <dcterms:modified xsi:type="dcterms:W3CDTF">2014-04-21T16:05:50Z</dcterms:modified>
</cp:coreProperties>
</file>