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DC9D3E-B5EC-4CFC-99F8-5D37910B5C11}" type="datetimeFigureOut">
              <a:rPr lang="uk-UA" smtClean="0"/>
              <a:pPr/>
              <a:t>22.10.2012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3B3C0A-C459-40E7-B43C-CEB575AA71B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6906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0957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>
                <a:latin typeface="Bookman Old Style" pitchFamily="18" charset="0"/>
              </a:rPr>
              <a:t>Смачна </a:t>
            </a:r>
            <a:r>
              <a:rPr lang="uk-UA" sz="4400" b="1" i="1" dirty="0" smtClean="0">
                <a:latin typeface="Bookman Old Style" pitchFamily="18" charset="0"/>
              </a:rPr>
              <a:t>мандрівка у </a:t>
            </a:r>
            <a:r>
              <a:rPr lang="uk-UA" sz="4400" b="1" i="1" dirty="0">
                <a:latin typeface="Bookman Old Style" pitchFamily="18" charset="0"/>
              </a:rPr>
              <a:t>країну </a:t>
            </a:r>
            <a:endParaRPr lang="uk-UA" sz="4400" b="1" i="1" dirty="0" smtClean="0">
              <a:latin typeface="Bookman Old Style" pitchFamily="18" charset="0"/>
            </a:endParaRPr>
          </a:p>
          <a:p>
            <a:r>
              <a:rPr lang="uk-UA" sz="4400" b="1" i="1" dirty="0" smtClean="0">
                <a:latin typeface="Bookman Old Style" pitchFamily="18" charset="0"/>
              </a:rPr>
              <a:t>десертів</a:t>
            </a:r>
            <a:endParaRPr lang="uk-UA" sz="4400" b="1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>
                <a:latin typeface="Bookman Old Style" pitchFamily="18" charset="0"/>
              </a:rPr>
              <a:t>Підготувала</a:t>
            </a:r>
            <a:r>
              <a:rPr lang="uk-UA" b="1" i="1" dirty="0">
                <a:latin typeface="Bookman Old Style" pitchFamily="18" charset="0"/>
              </a:rPr>
              <a:t/>
            </a:r>
            <a:br>
              <a:rPr lang="uk-UA" b="1" i="1" dirty="0">
                <a:latin typeface="Bookman Old Style" pitchFamily="18" charset="0"/>
              </a:rPr>
            </a:br>
            <a:r>
              <a:rPr lang="uk-UA" b="1" i="1" dirty="0">
                <a:latin typeface="Bookman Old Style" pitchFamily="18" charset="0"/>
              </a:rPr>
              <a:t>учениця 10-Б класу</a:t>
            </a:r>
          </a:p>
          <a:p>
            <a:pPr algn="ctr"/>
            <a:r>
              <a:rPr lang="uk-UA" b="1" i="1" dirty="0">
                <a:latin typeface="Bookman Old Style" pitchFamily="18" charset="0"/>
              </a:rPr>
              <a:t>Безсмертна Вікторія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0760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А ось </a:t>
            </a:r>
            <a:r>
              <a:rPr lang="ru-RU" sz="1500" dirty="0" err="1" smtClean="0"/>
              <a:t>історія</a:t>
            </a:r>
            <a:r>
              <a:rPr lang="ru-RU" sz="1500" dirty="0" smtClean="0"/>
              <a:t> </a:t>
            </a:r>
            <a:r>
              <a:rPr lang="ru-RU" sz="1500" dirty="0" err="1" smtClean="0"/>
              <a:t>виникнення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ще</a:t>
            </a:r>
            <a:r>
              <a:rPr lang="ru-RU" sz="1500" dirty="0" smtClean="0"/>
              <a:t> одного знаменитого десерту </a:t>
            </a:r>
            <a:r>
              <a:rPr lang="ru-RU" sz="1600" b="1" i="1" dirty="0" smtClean="0"/>
              <a:t>панна кота </a:t>
            </a:r>
            <a:r>
              <a:rPr lang="ru-RU" sz="1500" dirty="0" err="1" smtClean="0"/>
              <a:t>чіткого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силуету</a:t>
            </a:r>
            <a:r>
              <a:rPr lang="ru-RU" sz="1500" dirty="0" smtClean="0"/>
              <a:t> не </a:t>
            </a:r>
            <a:r>
              <a:rPr lang="ru-RU" sz="1500" dirty="0" err="1" smtClean="0"/>
              <a:t>має</a:t>
            </a:r>
            <a:r>
              <a:rPr lang="ru-RU" sz="1500" dirty="0" smtClean="0"/>
              <a:t>, </a:t>
            </a:r>
            <a:r>
              <a:rPr lang="ru-RU" sz="1500" dirty="0" err="1" smtClean="0"/>
              <a:t>зате</a:t>
            </a:r>
            <a:r>
              <a:rPr lang="ru-RU" sz="1500" dirty="0" smtClean="0"/>
              <a:t> </a:t>
            </a:r>
            <a:r>
              <a:rPr lang="ru-RU" sz="1500" dirty="0" err="1" smtClean="0"/>
              <a:t>має</a:t>
            </a:r>
            <a:r>
              <a:rPr lang="ru-RU" sz="1500" dirty="0" smtClean="0"/>
              <a:t> "</a:t>
            </a:r>
            <a:r>
              <a:rPr lang="ru-RU" sz="1500" dirty="0" err="1" smtClean="0"/>
              <a:t>говорячу</a:t>
            </a:r>
            <a:r>
              <a:rPr lang="ru-RU" sz="1500" dirty="0" smtClean="0"/>
              <a:t>" </a:t>
            </a:r>
            <a:r>
              <a:rPr lang="ru-RU" sz="1500" dirty="0" err="1" smtClean="0"/>
              <a:t>назву</a:t>
            </a:r>
            <a:r>
              <a:rPr lang="ru-RU" sz="1500" dirty="0" smtClean="0"/>
              <a:t>. </a:t>
            </a:r>
            <a:r>
              <a:rPr lang="ru-RU" sz="1500" dirty="0" err="1" smtClean="0"/>
              <a:t>Дослівний</a:t>
            </a:r>
            <a:r>
              <a:rPr lang="ru-RU" sz="1500" dirty="0" smtClean="0"/>
              <a:t> переклад "панна кота" - "</a:t>
            </a:r>
            <a:r>
              <a:rPr lang="ru-RU" sz="1500" dirty="0" err="1" smtClean="0"/>
              <a:t>варені</a:t>
            </a:r>
            <a:r>
              <a:rPr lang="ru-RU" sz="1500" dirty="0" smtClean="0"/>
              <a:t> вершки". </a:t>
            </a:r>
            <a:r>
              <a:rPr lang="ru-RU" sz="1500" dirty="0" err="1" smtClean="0"/>
              <a:t>Готують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вершків</a:t>
            </a:r>
            <a:r>
              <a:rPr lang="ru-RU" sz="1500" dirty="0" smtClean="0"/>
              <a:t> та желатину, а в </a:t>
            </a:r>
            <a:r>
              <a:rPr lang="ru-RU" sz="1500" dirty="0" err="1" smtClean="0"/>
              <a:t>якості</a:t>
            </a:r>
            <a:r>
              <a:rPr lang="ru-RU" sz="1500" dirty="0" smtClean="0"/>
              <a:t> добавок </a:t>
            </a:r>
            <a:r>
              <a:rPr lang="ru-RU" sz="1500" dirty="0" err="1" smtClean="0"/>
              <a:t>використовують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шматочки</a:t>
            </a:r>
            <a:r>
              <a:rPr lang="ru-RU" sz="1500" dirty="0" smtClean="0"/>
              <a:t> </a:t>
            </a:r>
            <a:r>
              <a:rPr lang="ru-RU" sz="1500" dirty="0" err="1" smtClean="0"/>
              <a:t>фруктів</a:t>
            </a:r>
            <a:r>
              <a:rPr lang="ru-RU" sz="1500" dirty="0" smtClean="0"/>
              <a:t>, </a:t>
            </a:r>
            <a:r>
              <a:rPr lang="ru-RU" sz="1500" dirty="0" err="1" smtClean="0"/>
              <a:t>ягоди</a:t>
            </a:r>
            <a:r>
              <a:rPr lang="ru-RU" sz="1500" dirty="0" smtClean="0"/>
              <a:t>, </a:t>
            </a:r>
            <a:r>
              <a:rPr lang="ru-RU" sz="1500" dirty="0" err="1" smtClean="0"/>
              <a:t>карамельний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фруктово-ягідний</a:t>
            </a:r>
            <a:r>
              <a:rPr lang="ru-RU" sz="1500" dirty="0" smtClean="0"/>
              <a:t> соус. Цей десерт по праву </a:t>
            </a:r>
            <a:r>
              <a:rPr lang="ru-RU" sz="1500" dirty="0" err="1" smtClean="0"/>
              <a:t>вважається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класичними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ласощами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П'ємонту</a:t>
            </a:r>
            <a:r>
              <a:rPr lang="ru-RU" sz="1500" dirty="0" smtClean="0"/>
              <a:t>.</a:t>
            </a:r>
            <a:endParaRPr lang="uk-UA" sz="1500" dirty="0"/>
          </a:p>
        </p:txBody>
      </p:sp>
      <p:pic>
        <p:nvPicPr>
          <p:cNvPr id="3" name="Рисунок 2" descr="1333117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6632"/>
            <a:ext cx="3384376" cy="22590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2492896"/>
            <a:ext cx="547260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/>
              <a:t>На відміну від </a:t>
            </a:r>
            <a:r>
              <a:rPr lang="uk-UA" sz="1500" dirty="0" err="1" smtClean="0"/>
              <a:t>пьемонтських</a:t>
            </a:r>
            <a:r>
              <a:rPr lang="uk-UA" sz="1500" dirty="0" smtClean="0"/>
              <a:t> солодощів, австрійський </a:t>
            </a:r>
            <a:r>
              <a:rPr lang="uk-UA" sz="1600" b="1" i="1" dirty="0" smtClean="0"/>
              <a:t>торт "</a:t>
            </a:r>
            <a:r>
              <a:rPr lang="uk-UA" sz="1600" b="1" i="1" dirty="0" err="1" smtClean="0"/>
              <a:t>Захер</a:t>
            </a:r>
            <a:r>
              <a:rPr lang="uk-UA" sz="1600" b="1" i="1" dirty="0" smtClean="0"/>
              <a:t>" </a:t>
            </a:r>
            <a:r>
              <a:rPr lang="uk-UA" sz="1500" dirty="0" smtClean="0"/>
              <a:t>має цілком конкретного автора, який створив цей шедевр, коли йому було всього 16 років. З 1836 року він був включений в меню австрійського імператора. Своїм походженням цей знаменитий десерт зобов'язаний Меттерніху, всемогутньому міністру закордонних справ і канцлеру Австрійської імперії.</a:t>
            </a:r>
          </a:p>
          <a:p>
            <a:endParaRPr lang="uk-UA" sz="1500" dirty="0" smtClean="0"/>
          </a:p>
          <a:p>
            <a:r>
              <a:rPr lang="uk-UA" sz="1500" dirty="0" smtClean="0"/>
              <a:t> </a:t>
            </a:r>
            <a:endParaRPr lang="uk-UA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1613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93096"/>
            <a:ext cx="91450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/>
              <a:t>Рідко хто з державних мужів так цілеспрямовано використовував кулінарію в якості політичного інструменту, як Меттерніх. Одного разу, він нібито сказав: "Я б хотів сьогодні ввечері потішити моїх гостей новим десертом. Якщо, звичайно, мій шеф-кухар мене не підведе".</a:t>
            </a:r>
          </a:p>
          <a:p>
            <a:endParaRPr lang="uk-UA" sz="1500" dirty="0" smtClean="0"/>
          </a:p>
          <a:p>
            <a:r>
              <a:rPr lang="uk-UA" sz="1500" dirty="0" smtClean="0"/>
              <a:t> Шеф-кухар канцлера таки підвів, захворівши на грип. Звичайно, ніхто з працівників кухні не хотів брати на себе таку відповідальність, і все переклали на тендітні плечі 16-річного </a:t>
            </a:r>
            <a:r>
              <a:rPr lang="uk-UA" sz="1500" dirty="0" err="1" smtClean="0"/>
              <a:t>Франца</a:t>
            </a:r>
            <a:r>
              <a:rPr lang="uk-UA" sz="1500" dirty="0" smtClean="0"/>
              <a:t> </a:t>
            </a:r>
            <a:r>
              <a:rPr lang="uk-UA" sz="1500" dirty="0" err="1" smtClean="0"/>
              <a:t>Захера</a:t>
            </a:r>
            <a:r>
              <a:rPr lang="uk-UA" sz="1500" dirty="0" smtClean="0"/>
              <a:t>.</a:t>
            </a:r>
          </a:p>
          <a:p>
            <a:endParaRPr lang="uk-UA" sz="1500" dirty="0" smtClean="0"/>
          </a:p>
          <a:p>
            <a:r>
              <a:rPr lang="uk-UA" sz="1500" dirty="0" smtClean="0"/>
              <a:t> Приготований юнаком десерт припав канцлеру до смаку, а через кілька років став улюбленим ласощами австрійського двору. Шоколадні торти робили в Австрії і до появи "</a:t>
            </a:r>
            <a:r>
              <a:rPr lang="uk-UA" sz="1500" dirty="0" err="1" smtClean="0"/>
              <a:t>Захера</a:t>
            </a:r>
            <a:r>
              <a:rPr lang="uk-UA" sz="1500" dirty="0" smtClean="0"/>
              <a:t>", однак, абрикосовий мармелад під шоколадною глазур'ю - особисте відкриття юнака.</a:t>
            </a:r>
            <a:endParaRPr lang="uk-UA" sz="15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5843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err="1" smtClean="0">
                <a:latin typeface="Bookman Old Style" pitchFamily="18" charset="0"/>
              </a:rPr>
              <a:t>“Восток</a:t>
            </a:r>
            <a:r>
              <a:rPr lang="uk-UA" sz="3200" b="1" i="1" dirty="0" smtClean="0">
                <a:latin typeface="Bookman Old Style" pitchFamily="18" charset="0"/>
              </a:rPr>
              <a:t> </a:t>
            </a:r>
            <a:r>
              <a:rPr lang="uk-UA" sz="3200" b="1" i="1" dirty="0" err="1" smtClean="0">
                <a:latin typeface="Bookman Old Style" pitchFamily="18" charset="0"/>
              </a:rPr>
              <a:t>дело</a:t>
            </a:r>
            <a:r>
              <a:rPr lang="uk-UA" sz="3200" b="1" i="1" dirty="0" smtClean="0">
                <a:latin typeface="Bookman Old Style" pitchFamily="18" charset="0"/>
              </a:rPr>
              <a:t> </a:t>
            </a:r>
            <a:r>
              <a:rPr lang="uk-UA" sz="3200" b="1" i="1" dirty="0" err="1" smtClean="0">
                <a:latin typeface="Bookman Old Style" pitchFamily="18" charset="0"/>
              </a:rPr>
              <a:t>тонкое...”</a:t>
            </a:r>
            <a:endParaRPr lang="uk-UA" sz="32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92696"/>
            <a:ext cx="68762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/>
              <a:t>Сучасну людину не здивуєш солодощами, але в давні часи, коли цукор був рідкістю, східні солодощі за ціною прирівнювалися до золота. Араби приписували солодощам магічну силу. Своєю солодкістю східні страви в основному зобов'язані меду і сокам солодких фруктів, які не ростуть в північних країнах. Цукати, прянощі і карамель - візитна картка східних десертів, самі назви яких начеб то зійшли зі сторінок казок про </a:t>
            </a:r>
            <a:r>
              <a:rPr lang="uk-UA" sz="1500" dirty="0" err="1" smtClean="0"/>
              <a:t>Шахерезаду</a:t>
            </a:r>
            <a:r>
              <a:rPr lang="uk-UA" sz="1500" dirty="0" smtClean="0"/>
              <a:t>.</a:t>
            </a:r>
          </a:p>
          <a:p>
            <a:endParaRPr lang="uk-UA" sz="1500" dirty="0" smtClean="0"/>
          </a:p>
          <a:p>
            <a:r>
              <a:rPr lang="uk-UA" sz="1500" dirty="0" smtClean="0"/>
              <a:t> Рахат-лукум (в перекладі з тюркського - легкі шматочки) робили з фруктів, рожевої води, меду, товченого мигдалю і крохмалю. Його історія налічує кілька тисячоліть.</a:t>
            </a:r>
          </a:p>
          <a:p>
            <a:endParaRPr lang="uk-UA" sz="15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980311" cy="26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/>
              <a:t> Мармелад - пізня європейський різновид рахат-лукум, де менше солодощі і більше фруктів. Назва мармеладу походить від португальського слова айва, так як перший мармелад в Європі варили з айвового соку. В Англії мармеладом називається апельсиновий джем.</a:t>
            </a:r>
          </a:p>
          <a:p>
            <a:endParaRPr lang="uk-UA" sz="1500" dirty="0" smtClean="0"/>
          </a:p>
          <a:p>
            <a:r>
              <a:rPr lang="uk-UA" sz="1500" dirty="0" smtClean="0"/>
              <a:t> Зефір - стародавні східні ласощі, виготовлені з цукру і яєчного білка. Французи назвали цей рецепт безе, а зефіром стало називатися блюдо з додаванням фруктового пюре.</a:t>
            </a:r>
          </a:p>
          <a:p>
            <a:endParaRPr lang="uk-UA" sz="1500" dirty="0" smtClean="0"/>
          </a:p>
          <a:p>
            <a:r>
              <a:rPr lang="uk-UA" sz="1500" dirty="0" smtClean="0"/>
              <a:t> </a:t>
            </a:r>
            <a:r>
              <a:rPr lang="uk-UA" sz="1500" dirty="0" err="1" smtClean="0"/>
              <a:t>Пахлава</a:t>
            </a:r>
            <a:r>
              <a:rPr lang="uk-UA" sz="1500" dirty="0" smtClean="0"/>
              <a:t> (</a:t>
            </a:r>
            <a:r>
              <a:rPr lang="uk-UA" sz="1500" dirty="0" err="1" smtClean="0"/>
              <a:t>баклава</a:t>
            </a:r>
            <a:r>
              <a:rPr lang="uk-UA" sz="1500" dirty="0" smtClean="0"/>
              <a:t>) готується з листкового тіста, яке розкочують в найтонші пласти, змащують горіхово-медової масою, запікають і просочують сиропом.</a:t>
            </a:r>
          </a:p>
          <a:p>
            <a:endParaRPr lang="uk-UA" sz="1500" dirty="0" smtClean="0"/>
          </a:p>
          <a:p>
            <a:r>
              <a:rPr lang="uk-UA" sz="1500" dirty="0" smtClean="0"/>
              <a:t> Нуга вважалася насолодою падишахів. Вона робилася з цукрового сиропу з яєчними білками, цукатами і горіхами і ароматизовані ваніллю і лимонною цедрою.</a:t>
            </a:r>
          </a:p>
          <a:p>
            <a:endParaRPr lang="uk-UA" sz="1500" dirty="0" smtClean="0"/>
          </a:p>
          <a:p>
            <a:r>
              <a:rPr lang="uk-UA" sz="1500" dirty="0" smtClean="0"/>
              <a:t> </a:t>
            </a:r>
            <a:r>
              <a:rPr lang="uk-UA" sz="1500" dirty="0" err="1" smtClean="0"/>
              <a:t>Щербет</a:t>
            </a:r>
            <a:r>
              <a:rPr lang="uk-UA" sz="1500" dirty="0" smtClean="0"/>
              <a:t> - холодний десерт. Він може бути рідким і густим, як морозиво. </a:t>
            </a:r>
            <a:r>
              <a:rPr lang="uk-UA" sz="1500" dirty="0" err="1" smtClean="0"/>
              <a:t>Щербет</a:t>
            </a:r>
            <a:r>
              <a:rPr lang="uk-UA" sz="1500" dirty="0" smtClean="0"/>
              <a:t> робиться з соків різних фруктів, тому він не тільки охолоджує, але і насичує організм вітамінами і мінералами, необхідними в спеку.</a:t>
            </a:r>
            <a:endParaRPr lang="uk-UA" sz="15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9401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Історія </a:t>
            </a:r>
            <a:r>
              <a:rPr lang="uk-UA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пахлави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починається ще в найдавніші часи, а прообраз солодкої турецької страви можна знайти ще в стародавній Ассирії. На території сучасного Ірану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пахлаву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готували з глибокої давнини, ця страва у них і зараз є невід'ємною частиною весільного обряду. Наречена ще до весільної церемонії повинна спекти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пахлаву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а потім подати її на стіл батькам нареченого, щоб довести свою майстерність і показати, що її чоловік після весілля буде куштувати тільки добре приготовані страви.</a:t>
            </a:r>
          </a:p>
          <a:p>
            <a:endParaRPr lang="uk-UA" sz="1500" dirty="0" smtClean="0"/>
          </a:p>
          <a:p>
            <a:r>
              <a:rPr lang="uk-UA" sz="1500" dirty="0" smtClean="0"/>
              <a:t> </a:t>
            </a:r>
            <a:endParaRPr lang="uk-UA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420888"/>
            <a:ext cx="9144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Але справжня слава до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прийшла в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столітті, коли вона стала улюбленими солодощами падишаха, а незабаром поширилася серед вельмож Османської імперії. У палаці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Топкапи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розташованому в Стамбулі,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була вперше приготована в 1453 році, під час правління султана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Фатіха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про що можна прочитати навіть в стародавній турецькій кухонній книзі, яка до цих пір дбайливо зберігається в колишньому султанському палаці, але вже в якості музейного експоната.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Аж до падіння Османської імперії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подавалася лише на столи султанів, візирів та інших знатних вельмож, простому люду вона була недоступна.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Ще мандрівник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Евлія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Челебі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що жив в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XVII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столітті, у своїх спогадах розповідає про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пахлаву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яку йому вдалося скуштувати в місті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Бітліс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розташованому на території Східної Туреччини. Він згадує, що ще в недалекому минулому така солодка страва була доступна лише султану і його наближеним, але до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XVII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сторіччя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хоча ще й не була загальнодоступною, уже готувалася практично в усіх містах Османської імперії, незважаючи на її складний рецепт і труднощі при приготуванні.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 того часу смак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вже встигли розкуштувати грецькі моряки, яким навіть вдалося привести до Афін рецепт приготування солодкого страви падишахів.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Зараз власні рецепти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пахлави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які дуже відрізняються один від одного, мають не тільки іранці, турки, греки й жителі країн Середземномор'я, а й англійці і навіть американці.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5400600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Тримаючи в правій руці чашку з молоком, а в лівій шматочок 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халви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мало хто з нас замислювався, коли ж усе-таки з'явилася вона, така смачна, така солодка. Хто перший створив це чудо кулінарії, і як зі східної насолоди вона перетворилася в національний український продукт?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Завдяки науковим пошукам істориків, культурологів і кулінарів можна з упевненістю сказати, що халва дуже й дуже старовинна страва. Обізнані люди стверджують, що вперше виготовлена вона в Ірані, практично наддержаві світу, ще десь у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 до нашої ери. 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2700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924944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Швидко поширилась по всьому Середньому та Близькому Сході, у кожній країні вона мала свої особливості, різноманітні способи приготування і культуру споживання. Але саме головне полягає в тому, що з ласощів гаремних красунь, вона перетворилася у висококалорійну страву для підтримки сили грецьких воїнів. Єгиптяни, наприклад, навіть не вірять, що для нас українців халва вважається солодкою стравою. Дотепер типовий єгипетський сніданок - це халва, намазана на хліб з олією. Адже своєю калорійністю, вмістом необхідних вітамінів і мікроелементів халва може посперечатися з багатьма продуктами.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Як стверджують багато джерел, вперше в Україні, а саме в Одесі, халву почав виготовляти грецький робітник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Кази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Будучи не тільки гарним ділком, але й кондитером та здатним інженером,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Кази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дуже швидко почав випускати на своєму заводі до 800 кілограм продукту в день. Зросла й популярність солодощів, пов'язана із збільшенням поселень греків в Одесі.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Не дарма в історії Одеси залишилися імена багатьох великих підприємців, а на плані міста - Грецька вулиця. А якими затишними, романтичними, якщо не сказати екзотичними, були стародавні грецькі кав'ярні. У незапам'ятні часи в крамниці Івана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Левіді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Грецькій вулиці вперше в Одесі з'явилася халва із самого острова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Хіос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 П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ерша на півдні грецька кондитерська К. Ф.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Амбарзакі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працювала до 2 години ночі. Тут можна було не лише зіграти у більярд і почитати газети, а й смачно пообідати. Але "коник"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Амбарзакі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звичайно, кондитерські вироби власного виготовлення. В асортимент 1907 року входили рахат-лукум з мигдалем, фісташками, горіхами, шоколадний і чистий; халва цукрова, медяна, горіхова, шоколадна; халва караїмська з мигдалем, горіхами, шоколадна, домашня; варення рожеве, вишневе, кизилове, черешневе, абрикосове, порічкове, малинове, полуничне, горіхове; желе з айви; нуга й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різних видів. Усе це, зрозуміло,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запивалось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чаєм чи кавою відмінного сорту та якості.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Східна мудрість говорить: "Скільки не повторюй "халва", "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халва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", у роті солодше не стане". Неважко здогадатися, що повторювати потрібно не слова, а справи. І тоді, може, повториться і "солодкий стіл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Амбарзаки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", і інші принадності Грецької вулиці."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2936"/>
            <a:ext cx="5580112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Якщо ми вже говоримо про східні солодощі, то найбільш екзотичним з них видом для європейської людини є знаменитий 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рахат-лукум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 цьому немає нічого дивного: екзотична назва, незвичайний зовнішній вигляд, незабутній смак і величезна різноманітність різновидів цього турецького делікатесу робить рахат-лукум візитною карткою Туреччини. Кожен турист і гість країни, їдучи з Туреччини, обов'язково везе з собою рахат-лукум, щоб пригостити ним своїх близьких і здивувати їх цим загадковим східним десертом.</a:t>
            </a:r>
          </a:p>
          <a:p>
            <a:endParaRPr lang="uk-UA" sz="145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024336" cy="25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91440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Рахат-лукум має довгу і дивовижну історію. Це один з найдавніших десертів, відомих людству, і його знали в палацах турецьких правителів вже 230 - 250 років тому. Походження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рахат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лукуму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овіяне легендами, і є кілька найбільш популярних історій, пов'язаних з цим делікатесом. Одна з легенд говорить наступне.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5940152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(або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сорбет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- старовинний східний прохолодний напій. Кулінари називають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щербетом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особливі види прохолодних напоїв з фруктових соків і цукру з додаванням прянощів і морозива (або їх заморожену різновид у вигляді кульок). 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Але на Близькому Сході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означає також і східну солодкість - ароматну кольорову помаду з подрібненими горіхами.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 13 столітті венеціанські купці - брати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Маффео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і Ніколо Поло - прибули в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Ханбалік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(сучасний Пекін) до двору Великого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хана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Хубілая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сина Чингізхана.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02837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9144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 ними був 15-річний син Ніколо - Марко. Побачення зі Сходом розтягнулося для нього на 24 роки.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Кухар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хана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Хубілая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маленька людина з жовтим обличчям і косоокими очима, поділився з юним мандрівником секретом холодного десерту, який чудово поєднувався з китайською ситної кухнею і охолоджував палаюче нутро після місцевої горілки.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Місцевий мандарин пригощав мандрівника після рису, м'яса, риби "крижинками" і "молочним снігом", змішаними з шматочками апельсинів і зернятками гранатів.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Додому венеціанець Марко Поло привіз незліченні багатства. На палубі стояли скрині з друкованими книжками; найтонші піали, закутані в стружку; глечики з вишуканими прянощами - імбиром і шафраном. Але крім відчутних скарбів, Марко Поло привіз більш цінні речі - знання, які дихали мудрістю Сходу. Серед них був і рецепт "крижинок" та "сніжного молока" ...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Домашні льохи венеціанців - заповітні сховища багатих вин - відтепер стали холодним притулком для блискучих крижаних шедеврів, секрети виготовлення яких ретельно оберігалися домашніми кондитерами багатих сеньйорів.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Обговорення рецептів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його дегустації як "задоволення на чверть години" стали одним із видів світських розваг в нових </a:t>
            </a:r>
            <a:r>
              <a:rPr lang="en-US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palazzi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магнатів.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7961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Історія походження </a:t>
            </a:r>
            <a:r>
              <a:rPr lang="uk-UA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козинаків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не зберегла ім'я першого кулінара, який здогадався залити розплавленим медом ядра волоських горіхів. Час появи цієї солодощі загубився у віках. Творцем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козинаків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 насіння кунжуту, за легендою, є перський цар Дарій (550-486 рр. до н.е.). У віці 28 років Дарій вступив на престол, і вавилоняни повстали проти нового царя. Тоді він сам повів своє військо, розбивши бунтівників біля річки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Тібр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Вдома перемогу Дарія відзначали широко, зустрічаючи воїнів почестями та солодощами. Саме тоді вперше на царський бенкет були подані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 кунжуту. Раніше на Сході ця рослина вважалося символом молодості, перемоги і міцного духу.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780928"/>
            <a:ext cx="9144000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 іншою легендою історія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козінаків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починається зі стародавньої Грузії. Традиційно в Грузії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подавали до святкового столу. Цей десерт вважався символом достатку, обіцяв господарям і гостям "солодке", щасливе життя. Трапеза в Грузії - це культове явище. Любов до щедрих частувань у грузин в крові. Десертам відведена особлива роль: до них рідко доходить справа, і тому їх смак повинен бути таким, що запам'ятовується.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Вважається, що не хлібом-сіллю, а саме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козинаками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давнину зустрічали грузинських вояків, які повернулися зі скрутного походу з перемогою і багатою здобиччю. І в наші дні ця солодкість на святковому столі обіцяє перемогу в починаннях 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предзнаменует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щасливе майбутнє. Солодкі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приготовані власними руками, грузини дарують своїм коханим. Сенс такого подарунка - побажання, щоб кохання було таке саме міцне, як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Козінакі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готують з волоських горіхів і меду. Про це говорить і їх назва ("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Гоз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 в перекладі з персидської означає "горіх"). Існує безліч видів цих ласощів. Дуже смачні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козинаки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приготовані з мигдалю, ліщини, горіха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кешью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арахісу, насіння кунжуту або маку. Традиційний рецепт дозволяє нескінченно фантазувати, змінюючи інгредієнти. Останнім часом до складу стали додавати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сухфрукти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родзинки, в'ялену вишню.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529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atin typeface="Bookman Old Style" pitchFamily="18" charset="0"/>
              </a:rPr>
              <a:t>Солодкий Дикий Захід</a:t>
            </a:r>
            <a:endParaRPr lang="uk-UA" sz="32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620688"/>
            <a:ext cx="6084168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один з найулюбленіших американських і англійських десертів. Точну історію появи цього продукту відтворити досить складно. На сьогоднішній день існує багато суперечливих історій про появу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Взагалі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brownie)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офіційно вважається тістечком, але іноді його називають печивом (в залежності від рецепту воно може мати різну консистенцію). Зазвичай цей десерт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нарізається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плоскими прямокутними шматками.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 має американське походження, і його назва, пов'язана з його кольором, походить від слова "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brown" -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коричневий.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Одна з історій стверджує, що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був винайдений в готелі "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Палмер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Хаус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 в Чикаго в 1892 році, де відвідувачі попросили кухаря приготувати таку випічку, яка трохи менше шматка торта, але більше тістечка, і що б було зручно брати з собою в дорогу з метою перекусити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нашвидкоруч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А сама назва "Брауні" вперше зустрічається в книзі рецептів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Boston Cooking School,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виданої в 1884 році.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Найбільш ранні рецепти шоколадного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з'явилися в 1906 р. в книгах кулінарних рецептів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Boston Cooking School Cook Book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 в </a:t>
            </a:r>
            <a:r>
              <a:rPr lang="en-US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Lowney's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Cook Book,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написаних Марією Виліт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Ховард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і виданих компанією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Walter M. </a:t>
            </a:r>
            <a:r>
              <a:rPr lang="en-US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Lowney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Company of Boston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 1907 р.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 одна легенда говорить про те, що в місті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Бангор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штат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Мен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господиня спекла одного разу шоколадний пиріг, забувши покласти в нього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дріжжі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 результаті пиріг не піднявся. Вона була змушена порізати його на часточки і в такому вигляді подати до столу, назвавши своє творіння "Брауні"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.Справжню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популярність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придбав в 1920 році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Людям подобається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так як він підходить для будь-якого випадку, але особливо за те, що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брауні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і правила пристойності несумісні: десерт належить їсти руками. Часто його подають разом з молоком або кавою, але іноді в ресторанах вдаються до більш хитромудрого варіанту - доповнюють десерт теплим морозивом або збитими вершками.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29146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wCac-Ve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348880"/>
            <a:ext cx="3131840" cy="2087078"/>
          </a:xfrm>
          <a:prstGeom prst="rect">
            <a:avLst/>
          </a:prstGeom>
        </p:spPr>
      </p:pic>
      <p:pic>
        <p:nvPicPr>
          <p:cNvPr id="3" name="Рисунок 2" descr="IRF70V5Ndk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6632"/>
            <a:ext cx="3240360" cy="2025225"/>
          </a:xfrm>
          <a:prstGeom prst="rect">
            <a:avLst/>
          </a:prstGeom>
        </p:spPr>
      </p:pic>
      <p:pic>
        <p:nvPicPr>
          <p:cNvPr id="4" name="Рисунок 3" descr="eZo4JCog5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520280" cy="3358273"/>
          </a:xfrm>
          <a:prstGeom prst="rect">
            <a:avLst/>
          </a:prstGeom>
        </p:spPr>
      </p:pic>
      <p:pic>
        <p:nvPicPr>
          <p:cNvPr id="6" name="Рисунок 5" descr="M8qtdBIj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61048"/>
            <a:ext cx="3253373" cy="2160240"/>
          </a:xfrm>
          <a:prstGeom prst="rect">
            <a:avLst/>
          </a:prstGeom>
        </p:spPr>
      </p:pic>
      <p:pic>
        <p:nvPicPr>
          <p:cNvPr id="7" name="Рисунок 6" descr="wGnvGvPDYs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581128"/>
            <a:ext cx="3901440" cy="2194560"/>
          </a:xfrm>
          <a:prstGeom prst="rect">
            <a:avLst/>
          </a:prstGeom>
        </p:spPr>
      </p:pic>
      <p:pic>
        <p:nvPicPr>
          <p:cNvPr id="8" name="Рисунок 7" descr="tZrJgHdOq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332656"/>
            <a:ext cx="1711352" cy="256490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02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Рецепт </a:t>
            </a:r>
            <a:r>
              <a:rPr lang="ru-RU" sz="2400" b="1" i="1" dirty="0" err="1" smtClean="0">
                <a:latin typeface="Bookman Old Style" pitchFamily="18" charset="0"/>
              </a:rPr>
              <a:t>італійського</a:t>
            </a:r>
            <a:r>
              <a:rPr lang="ru-RU" sz="2400" b="1" i="1" dirty="0" smtClean="0">
                <a:latin typeface="Bookman Old Style" pitchFamily="18" charset="0"/>
              </a:rPr>
              <a:t> десерту «Панна </a:t>
            </a:r>
            <a:r>
              <a:rPr lang="ru-RU" sz="2400" b="1" i="1" dirty="0" err="1" smtClean="0">
                <a:latin typeface="Bookman Old Style" pitchFamily="18" charset="0"/>
              </a:rPr>
              <a:t>Котта</a:t>
            </a:r>
            <a:r>
              <a:rPr lang="ru-RU" sz="2400" b="1" i="1" dirty="0" smtClean="0">
                <a:latin typeface="Bookman Old Style" pitchFamily="18" charset="0"/>
              </a:rPr>
              <a:t>»</a:t>
            </a:r>
            <a:endParaRPr lang="uk-UA" sz="24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92696"/>
            <a:ext cx="52920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Панна Кота "(варені вершки) — знаменитий італійський десерт. Народився він в П'ємонті. Зазвичай його готують з коров'ячих вершків з додаванням агар-агару або желатину. Фрукти, шоколад, горіхи — можна додавати все, що вам подобається, для прикраси і збагачення смаку. "Панна Кота" — улюблений десерт популярної актриси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Анджеліни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Джолі. Вона любить готувати його з козячого молока з додаванням м'якого козячого сиру і свіжих ягід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uk-UA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Інгредієнти</a:t>
            </a:r>
            <a:r>
              <a:rPr lang="ru-RU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для "Панна </a:t>
            </a:r>
            <a:r>
              <a:rPr lang="ru-RU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Котта</a:t>
            </a:r>
            <a:r>
              <a:rPr lang="ru-RU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"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Вершки: 500 гр.</a:t>
            </a:r>
          </a:p>
          <a:p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: 150 гр.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Пакетик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стручки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ванілі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Листовий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желатин: 4-5 пластинок по 2 гр.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Черешня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сиропі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прикраси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uk-UA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49080"/>
            <a:ext cx="6480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Рецепт </a:t>
            </a:r>
            <a:r>
              <a:rPr lang="ru-RU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приготування</a:t>
            </a:r>
            <a:r>
              <a:rPr lang="ru-RU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десерту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1.Пластинки желатину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залити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холодною водою.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2.Вершки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поставити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вогонь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каструльці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товстим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дном.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3.Додати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ваніль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Довести вершки до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кипіння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постійному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помішуванні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зняти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вогню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вас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стручки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ванілі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те, вершки треба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процідити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4.Желатин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віджати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води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помістити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гарячі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вершки.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Інтенсивно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перемішувати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суміш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повного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розчинення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желатину.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5.Розлити теплу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суміш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формочки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охолодження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поставити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холодильник.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6.Години через 3-4, коли вершки добре застигнуть, формочки на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секунд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помістити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гарячу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воду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перевернути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Желе легко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вислизне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Прикрасити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ягодами,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полити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сиропом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отримувати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задоволення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uk-UA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880320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23480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84984"/>
            <a:ext cx="2232248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8864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Актуальність проекту</a:t>
            </a:r>
            <a:endParaRPr kumimoji="0" lang="uk-UA" sz="105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980728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Важко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знайти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людину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яка б не любила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десерти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Але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чи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знаємо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ми,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звідки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походять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придумав,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чому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вони так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називаються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? 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я хочу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розповісти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своєму</a:t>
            </a:r>
            <a:r>
              <a:rPr lang="ru-RU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проекті.</a:t>
            </a:r>
            <a:endParaRPr lang="uk-UA" sz="1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4176464" cy="3341172"/>
          </a:xfrm>
          <a:prstGeom prst="rect">
            <a:avLst/>
          </a:prstGeom>
        </p:spPr>
      </p:pic>
      <p:pic>
        <p:nvPicPr>
          <p:cNvPr id="17" name="Рисунок 16" descr="img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764704"/>
            <a:ext cx="2857500" cy="2857500"/>
          </a:xfrm>
          <a:prstGeom prst="rect">
            <a:avLst/>
          </a:prstGeom>
        </p:spPr>
      </p:pic>
      <p:pic>
        <p:nvPicPr>
          <p:cNvPr id="18" name="Рисунок 17" descr="coffe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latin typeface="Bookman Old Style" pitchFamily="18" charset="0"/>
              </a:rPr>
              <a:t>Рецепт торта "Наполеон"</a:t>
            </a:r>
            <a:endParaRPr lang="uk-UA" sz="28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64076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Інгредієнти для "Наполеона":</a:t>
            </a:r>
          </a:p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</a:t>
            </a:r>
            <a:r>
              <a:rPr lang="en-US" sz="16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ic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то: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 яйце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корж</a:t>
            </a:r>
            <a:r>
              <a:rPr lang="en-US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діаметром 20-22 см.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холодне молоко 200 </a:t>
            </a:r>
            <a:r>
              <a:rPr lang="uk-UA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мл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холодний маргарину 120 </a:t>
            </a:r>
            <a:r>
              <a:rPr lang="uk-UA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гр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1/4 ч. ложки лимонної кислоти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щіпка ваніліну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 ст. ложка коньяку або горілки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2.5 склянки борошна (склянка = 250 </a:t>
            </a:r>
            <a:r>
              <a:rPr lang="uk-UA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мл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endParaRPr lang="uk-UA" sz="15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uk-UA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501008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                                          </a:t>
            </a:r>
          </a:p>
          <a:p>
            <a:r>
              <a:rPr lang="ru-RU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Приготування</a:t>
            </a:r>
            <a:endParaRPr lang="ru-RU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1.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миску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просіяти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склянку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борошна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додати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маргарин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порізаний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кубиками,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ванілін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лимонну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кислоту,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порубати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все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ножем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вийшла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крихта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Окремо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змішати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яйце, молоко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коньяк,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додати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крихту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перемішати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додаючи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поступово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решту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просіяне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борошно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замісити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гладке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тісто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загорнути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плівку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прибрати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холодильник на 1:00.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Поки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приготувати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заварний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крем. 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каструльці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довести до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кипіння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1.5 склянки молока,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окремо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мисці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змішати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міксером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0.5 склянки молока,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ванільний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крохмаль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яйця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помішуючи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перелити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цю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суміш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кипляче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молоко,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варити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заважаючи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поки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крем не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загусне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вимкнути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вогонь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крем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остудити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3. Духовку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нагріти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200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градусів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деко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застелити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пергаментом.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4. З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тіста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спекти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12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тонких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коржів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 золотистого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кольору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один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самий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золотавий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подрібнити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крихту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5.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Збити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вершки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закріплювачем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міцну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піну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обережно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змішати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заварним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кремом.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6.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Коржі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промазати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кремом, так само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промазати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боки торта,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обсипати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крихтою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7.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Готовий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торт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залишити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кімнатній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температурі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4:00,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потім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прибрати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ніч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холодильник.</a:t>
            </a:r>
            <a:endParaRPr lang="uk-UA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98884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крем: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200 гр. цукру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 склянки молока (склянка 250 </a:t>
            </a:r>
            <a:r>
              <a:rPr lang="uk-UA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мл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.)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 яйця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 пакетик ванільного цукру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 ст. ложки кукурудзяного крохмалю (без гірки)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200 </a:t>
            </a:r>
            <a:r>
              <a:rPr lang="uk-UA" sz="1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мл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вершків 33%</a:t>
            </a:r>
          </a:p>
          <a:p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 пакетик закріплювача вершків</a:t>
            </a:r>
            <a:endParaRPr lang="uk-UA" sz="1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9505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6090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Рецепт фруктового </a:t>
            </a:r>
            <a:r>
              <a:rPr lang="ru-RU" sz="2800" b="1" i="1" dirty="0" err="1" smtClean="0">
                <a:latin typeface="Bookman Old Style" pitchFamily="18" charset="0"/>
              </a:rPr>
              <a:t>щербета</a:t>
            </a:r>
            <a:endParaRPr lang="ru-RU" sz="2800" b="1" i="1" dirty="0" smtClean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Інгредієнти: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100 гр. цукру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500 гр. свіжих фруктів (асорті)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5 ст. ложок лимонного соку</a:t>
            </a:r>
          </a:p>
          <a:p>
            <a:endParaRPr lang="uk-UA" sz="16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Спосіб приготування:</a:t>
            </a:r>
          </a:p>
          <a:p>
            <a:endParaRPr lang="uk-UA" sz="16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Фрукти промити, почистити, а потім подрібнити за допомогою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блендера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Потім перетерти масу через сито і з'єднати з цукром. Додати лимонний сік. Відповідну форму застелити харчовою плівкою і зверху викласти масу, що вийшла. Форму поставити в морозилку і залишити до повного застигання. Після того як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застигне, розрізати на шматочки і подати до столу. Фруктовий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щербет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готовий!</a:t>
            </a:r>
            <a:endParaRPr lang="uk-UA" sz="15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5616624" cy="233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76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latin typeface="Bookman Old Style" pitchFamily="18" charset="0"/>
              </a:rPr>
              <a:t>Рецепт шоколадного </a:t>
            </a:r>
            <a:r>
              <a:rPr lang="uk-UA" sz="2800" b="1" i="1" dirty="0" err="1" smtClean="0">
                <a:latin typeface="Bookman Old Style" pitchFamily="18" charset="0"/>
              </a:rPr>
              <a:t>брауні</a:t>
            </a:r>
            <a:endParaRPr lang="uk-UA" sz="28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6732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Інгредієнти: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- 200 грам гіркого шоколаду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- 150 грам несолоного вершкового масла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 столова ложка какао-порошку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- 200 грам цукру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 чайна ложка ванільною есенції або пару-трійку пакетиків ваніліну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- 4 яйця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- 100 грам борошна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- 1/4 чайної ложки солі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- 1/2 склянки дрібно порубаних горіхів (волоські, мигдаль, арахіс - на ваш смак)</a:t>
            </a:r>
          </a:p>
          <a:p>
            <a:endParaRPr lang="uk-UA" sz="16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uk-UA" sz="16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uk-UA" sz="15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2794198" cy="209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3501008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Як приготувати шоколадний </a:t>
            </a:r>
            <a:r>
              <a:rPr lang="uk-UA" sz="1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брауні</a:t>
            </a:r>
            <a:r>
              <a:rPr lang="uk-UA" sz="1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Попередньо розігрійте духовку до 180 градусів і помістіть квадратну форму для випічки в центр духовки. Форму заздалегідь потрібно змастити вершковим маслом.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Тепер необхідно розплавити шоколад і масло у великій ємності (звичайна каструля або алюмінієва миска буде в самий раз). Помістіть ємність більшого розміру на вогонь, налийте води і доведіть до кипіння. Поставте каструльку з шоколадом і маслом на водяну баню і, постійно помішуючи, доведіть шоколад до рідкої тягучою консистенції.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Приберіть з вогню. Трохи остудіть.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Додайте цукор і какао-порошок.</a:t>
            </a: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Потім додайте ванільну есенцію і перемішайте.</a:t>
            </a:r>
            <a:endParaRPr lang="uk-UA" sz="15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desert_s_klubnikoy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7452320" cy="4657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3265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Середня вартість  десерту в ресторані коливається від  30 до 45 гривень.</a:t>
            </a:r>
            <a:endParaRPr lang="uk-UA" sz="1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988840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Адже спочатку французи так називали все, що подавалося після основної страви. Сир, фрукти, горіхи, ягоди, соки - такими були перші невигадливі десерти.</a:t>
            </a:r>
          </a:p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Вперше цей термін почали вживати ще в 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XVI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столітті, проте, широке поширення він отримав в 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XIX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столітті, коли звичай закінчувати трапезу десертом став повсюдним. Справа в тому, що до 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XIX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століття цукор був рідкісним і дорогим задоволенням, і природно, що страви, до складу яких він входив, були прерогативою багатих людей.</a:t>
            </a:r>
          </a:p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Сьогодні у світі існує просто неймовірна кількість десертів. В ресторанах їм відводять окрему "десертну карту", а кулінари зі світовим ім'ям створюють нові шедеври. Багато країн пишаються авторством знаменитих на весь світ десертів.</a:t>
            </a:r>
            <a:endParaRPr lang="uk-UA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88640"/>
            <a:ext cx="2140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Десерти</a:t>
            </a:r>
            <a:endParaRPr lang="uk-UA" sz="3600" b="1" i="1" dirty="0" smtClean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Коли ми чуємо слово «десерт», ми уявляємо щось дуже апетитне і солодке. Насправді, десерт - це більш широке поняття із стародавньої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французської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"десерт" (від дієслова </a:t>
            </a:r>
            <a:r>
              <a:rPr lang="en-US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desservir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перекладається як "прибирати зі столу", і сьогодні незмінно асоціюється з чимось солоденьким і смачненьким.</a:t>
            </a:r>
            <a:endParaRPr lang="uk-UA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jGZON7rZVj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2492377" cy="374441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atin typeface="Bookman Old Style" pitchFamily="18" charset="0"/>
              </a:rPr>
              <a:t>Із Франції з любов'ю</a:t>
            </a:r>
            <a:endParaRPr lang="uk-UA" sz="32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5850904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croissant),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еклер (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éclair),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профітролі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profiterole),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безе (</a:t>
            </a:r>
            <a:r>
              <a:rPr lang="en-US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baiser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 -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ці назви сьогодні відомі кожному гурману.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Тим не менш "солодким символом Франції" до цього дня є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Втім, справжній французький символ має далеко не французьке коріння. У Франції ця булочка у формі півмісяця (у перекладі з французької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croissant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 означає "півмісяць") з'явилася в 20-х роках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XX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століття.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Самі французи не кривлять душею і називають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"віденської випічкою". Швидше легенда походження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красива вигадка якогось романтичного гурмана, але і вона має право на існування.</a:t>
            </a:r>
          </a:p>
          <a:p>
            <a:endParaRPr lang="uk-UA" sz="1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19"/>
            <a:ext cx="3096344" cy="22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3212976"/>
            <a:ext cx="680424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 старою легендою король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Фердинанд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 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був великим ласуном, а тому відкрив у Відні кондитерську, куди запросив працювати кращих іспанських і голландських кулінарів.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1683 році, коли османське військо взяло в облогу Відень, але обложені не здали місто. Воїни захищали місто, а жителі прагнули їм допомогти в міру своїх можливостей. Пекарі вимушені були працювати ночами, щоб нагодувати солдатів. Легенда говорить про те, що саме булочники почули, як вночі турки готують атаку на місто. Кулінари попередили захисників міста і відбили атаку, після чого турки покинули Відень.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Легенда свідчить, що на честь перемоги над Османською імперією віденські пекарі спекли ароматні булки з листкового тіста у формі півмісяця, який прикрашав турецькі прапори. Що ж, вельми оригінальний спосіб відзначити перемогу і вписати її в історію за допомогою кулінарії.</a:t>
            </a:r>
          </a:p>
        </p:txBody>
      </p:sp>
      <p:pic>
        <p:nvPicPr>
          <p:cNvPr id="6" name="Рисунок 5" descr="kurassan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2088232" cy="313657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489654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Існує й інша версія. Нібито при відступі турки в поспіху кинули під стінами Відня кілька мішків із зернами кави. Один винахідливий віденський кондитер знайшов ці мішки, і вирішив подавати у своєму закладі свіжу випічку у формі мусульманського півмісяця з ароматною кавою по-східному. На згадку про відступ окупантів.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 Франції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приїхав в 1770 році з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Марією-Антуанеттою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Австрійською. Тут його "прийняли як свого", полюбили і з тих пір не розлучаються.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Еда, сладкое, кофе, кружка, чашка, круассаны, зерна, 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6632"/>
            <a:ext cx="3283565" cy="20522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302907"/>
            <a:ext cx="90375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Пекти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у Франції почали в 1839 році в кафе на вулиці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Рішельє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де австрієць Август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Занг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відкрив віденську булочну. Успіх його справи був неймовірний і вже в 1850 році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стали називати французької булкою.</a:t>
            </a: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Але як же вийшло, що віденський рогалик став одним із символів Франції? Справа в тому, що в кінці 19 століття паризькі пекарі як би заново винайшли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Замість звичайного тіста вони стали використовувати листкове дріжджове тісто з маслом, що змінило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майже до невпізнання. Виходить, віденський і французький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це все-таки два різні вироби, адже з Відня походила тільки форма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вироба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а рецепт сучасного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все ж належить французам.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Виходить, що французи цілком можуть претендувати на те, що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став смачним символом Франції. За багато років французи виробили свої звички, пов'язані з віденською випічкою. Вони їдять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тільки на сніданок, заїдаючи ними каву або гарячий шоколад.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Французи дуже прискіпливо ​​відносяться до випічки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круасанів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Французький кулінар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Крістоф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Фельдер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стверджує, що існує 50 параметрів, які необхідно дотримати для випічки гарного </a:t>
            </a:r>
            <a:r>
              <a:rPr lang="uk-UA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круасана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Тут і найвища якість борошна та вершкового масла, час витримки тіста на повітрі, спосіб промазування тіста маслом, температура печі, час випікання і багато інших вимог.</a:t>
            </a:r>
          </a:p>
          <a:p>
            <a:endParaRPr lang="uk-UA" sz="145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Французи у своєму гастрономічному пантеоні ставлять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круасан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поряд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багетом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знаменитим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сиром </a:t>
            </a:r>
            <a:r>
              <a:rPr lang="ru-RU" sz="145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камамбер</a:t>
            </a:r>
            <a:r>
              <a:rPr lang="ru-RU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uk-UA" sz="145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 цих пір історики не прийшли до єдиної думки. В даний час існує відразу кілька тортів, які по праву вважаються надбанням тієї чи іншої нації. У французів це звичайно 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"Наполеон"!</a:t>
            </a:r>
            <a:endParaRPr lang="uk-UA" sz="1500" b="1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uk-UA" sz="15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Вважається, що рецепт "Наполеона" з'явився десь наприкінці 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XVII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століття. Люблять цей десерт в Італії і Франції. Мам його називають "1000 шарів", у Великобританії відомий під назвою "Ванільна скибочка", а в США та у нас називають "Наполеон". У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царськиій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Росії появу цього торта пов'язують з 1912 роком - до річниці перемоги країни над Наполеоном був винайдений цілий ряд нових ласощів, серед яких були торти "Наполеон".</a:t>
            </a:r>
            <a:endParaRPr lang="uk-UA" sz="15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573016"/>
            <a:ext cx="49685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 ось над походженням</a:t>
            </a:r>
            <a:r>
              <a:rPr lang="uk-UA" sz="15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крем-брюле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досі ламають голови кулінарні фахівці. У 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XIX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 словосполучення 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crème </a:t>
            </a:r>
            <a:r>
              <a:rPr lang="en-US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brûlée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дослівно "обпалені вершки") вперше з'явилося у Франції. Але сам десерт існував задовго до того, як отримав свою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гламурне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назву.</a:t>
            </a:r>
          </a:p>
          <a:p>
            <a:endParaRPr lang="uk-UA" sz="15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І ймовірно ще раніше крем-брюле був вперше приготований в 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XVII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столітті в </a:t>
            </a:r>
            <a:r>
              <a:rPr lang="uk-UA" sz="15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Трініті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Коледжі (Кембридж, Великобританія). Там десерт називався "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burnt cream" (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пригорілі вершки), "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Cambridge burnt cream" </a:t>
            </a:r>
            <a:r>
              <a:rPr lang="uk-UA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або "</a:t>
            </a:r>
            <a:r>
              <a:rPr lang="en-US" sz="15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Trinity cream".</a:t>
            </a:r>
            <a:endParaRPr lang="uk-UA" sz="15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618604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3456384" cy="2592288"/>
          </a:xfrm>
          <a:prstGeom prst="rect">
            <a:avLst/>
          </a:prstGeom>
        </p:spPr>
      </p:pic>
      <p:pic>
        <p:nvPicPr>
          <p:cNvPr id="5" name="Рисунок 4" descr="1291885167_5ad774fc4c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191000" cy="314325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88640"/>
            <a:ext cx="5148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Дуже багато з нас хоч раз пробували приголомшливий десерт під назвою </a:t>
            </a:r>
            <a:r>
              <a:rPr lang="uk-UA" sz="1600" b="1" i="1" dirty="0" smtClean="0"/>
              <a:t>"Еклер". </a:t>
            </a:r>
            <a:r>
              <a:rPr lang="uk-UA" sz="1450" dirty="0" smtClean="0"/>
              <a:t>Багатьом його пекла мама в дитинстві, або смачні тістечка купувалися в кулінарному магазині. І той, хто хоч раз його надкусив, вже став справжнім фанатом еклерів.</a:t>
            </a:r>
          </a:p>
          <a:p>
            <a:r>
              <a:rPr lang="uk-UA" sz="1450" dirty="0" smtClean="0"/>
              <a:t> Це довгасте тістечко невеликого розміру з ніжним кремом, повітряне і дуже смачне. В справжніх еклерах в якості начинки використовується тільки заварний крем. Крем усередині тістечка, а зверху еклери поливають глазур'ю або шоколадом.</a:t>
            </a:r>
          </a:p>
          <a:p>
            <a:endParaRPr lang="uk-UA" sz="1500" dirty="0" smtClean="0"/>
          </a:p>
        </p:txBody>
      </p:sp>
      <p:pic>
        <p:nvPicPr>
          <p:cNvPr id="3" name="Рисунок 2" descr="4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602175" cy="2492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9144000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 Існують і різновиди цього тістечка, такі, як "</a:t>
            </a:r>
            <a:r>
              <a:rPr lang="uk-UA" sz="1450" dirty="0" err="1" smtClean="0"/>
              <a:t>Шу</a:t>
            </a:r>
            <a:r>
              <a:rPr lang="uk-UA" sz="1450" dirty="0" smtClean="0"/>
              <a:t>" і "</a:t>
            </a:r>
            <a:r>
              <a:rPr lang="uk-UA" sz="1450" dirty="0" err="1" smtClean="0"/>
              <a:t>Профітролі</a:t>
            </a:r>
            <a:r>
              <a:rPr lang="uk-UA" sz="1450" dirty="0" smtClean="0"/>
              <a:t>". У "</a:t>
            </a:r>
            <a:r>
              <a:rPr lang="uk-UA" sz="1450" dirty="0" err="1" smtClean="0"/>
              <a:t>Шу</a:t>
            </a:r>
            <a:r>
              <a:rPr lang="uk-UA" sz="1450" dirty="0" smtClean="0"/>
              <a:t>" крем теж розташовується усередині, верхівка зрізана і покладена на крем. "</a:t>
            </a:r>
            <a:r>
              <a:rPr lang="uk-UA" sz="1450" dirty="0" err="1" smtClean="0"/>
              <a:t>Профітролі</a:t>
            </a:r>
            <a:r>
              <a:rPr lang="uk-UA" sz="1450" dirty="0" smtClean="0"/>
              <a:t>" - це булочки всього 2-3 см в діаметрі, усередині яких поміщають солодку начинку або крем.</a:t>
            </a:r>
          </a:p>
          <a:p>
            <a:r>
              <a:rPr lang="uk-UA" sz="1450" dirty="0" smtClean="0"/>
              <a:t>Назва "Еклер" у цього повітряного тістечка з'явилася тому, що французькою слово "еклер" перекладається, як блискавка. Тістечко настільки швидко готувати, що французи і назвали його блискавкою. До того ж, для приготування цього надзвичайного тістечка не потрібно великої кількості інгредієнтів, та й приготувати його зовсім недорого.</a:t>
            </a:r>
          </a:p>
          <a:p>
            <a:endParaRPr lang="uk-UA" sz="1450" dirty="0" smtClean="0"/>
          </a:p>
          <a:p>
            <a:r>
              <a:rPr lang="uk-UA" sz="1450" dirty="0" smtClean="0"/>
              <a:t> Винахідником цієї страви став кухар Марі-Антуан </a:t>
            </a:r>
            <a:r>
              <a:rPr lang="uk-UA" sz="1450" dirty="0" err="1" smtClean="0"/>
              <a:t>Карем</a:t>
            </a:r>
            <a:r>
              <a:rPr lang="uk-UA" sz="1450" dirty="0" smtClean="0"/>
              <a:t> з Франції, який жив в кінці 18 - початку 19 століття. Він був справжнім кулінарним чаклуном, тому заслужив звання "Кухар королів і король кухарів". Саме він порадував ласунів усього світу цим чудовим тістечком, яке поєднує в собі чудовий смак і швидке приготування.</a:t>
            </a:r>
          </a:p>
          <a:p>
            <a:endParaRPr lang="uk-UA" sz="1450" dirty="0" smtClean="0"/>
          </a:p>
          <a:p>
            <a:r>
              <a:rPr lang="uk-UA" sz="1450" dirty="0" smtClean="0"/>
              <a:t> Цікаво, що найбільша популярність у тістечка була в 19 столітті, а в літературі "Еклер" вперше згадали як рецепта в кулінарній книзі «</a:t>
            </a:r>
            <a:r>
              <a:rPr lang="en-US" sz="1450" dirty="0" smtClean="0"/>
              <a:t>Boston Cooking School Cook Book» </a:t>
            </a:r>
            <a:r>
              <a:rPr lang="uk-UA" sz="1450" dirty="0" smtClean="0"/>
              <a:t>в 1884 році.</a:t>
            </a:r>
          </a:p>
          <a:p>
            <a:r>
              <a:rPr lang="uk-UA" sz="1450" dirty="0" smtClean="0"/>
              <a:t> Кілька свіжих збитих білків з цукром і повітряна вуаль безе потрясає виглядом і смаком. У цього десерту, який ще називають меренги, як у будь-якої іншої страви, є свої секрети, історія походження, класика жанру, </a:t>
            </a:r>
            <a:r>
              <a:rPr lang="uk-UA" sz="1450" dirty="0" err="1" smtClean="0"/>
              <a:t>креатив</a:t>
            </a:r>
            <a:r>
              <a:rPr lang="uk-UA" sz="1450" dirty="0" smtClean="0"/>
              <a:t> і традиції.</a:t>
            </a:r>
            <a:endParaRPr lang="uk-UA" sz="145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4624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/>
              <a:t>Безе </a:t>
            </a:r>
            <a:r>
              <a:rPr lang="uk-UA" sz="1600" dirty="0" smtClean="0"/>
              <a:t>(</a:t>
            </a:r>
            <a:r>
              <a:rPr lang="en-US" sz="1450" dirty="0" err="1" smtClean="0"/>
              <a:t>baiser</a:t>
            </a:r>
            <a:r>
              <a:rPr lang="en-US" sz="1450" dirty="0" smtClean="0"/>
              <a:t>) </a:t>
            </a:r>
            <a:r>
              <a:rPr lang="uk-UA" sz="1450" dirty="0" smtClean="0"/>
              <a:t>в перекладі з французької означає "поцілунок". Багато інших романтичних імен носить цей ніжний десерт - "іспанський вітер", "французькі меренги</a:t>
            </a:r>
            <a:r>
              <a:rPr lang="uk-UA" sz="145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",</a:t>
            </a:r>
            <a:r>
              <a:rPr lang="uk-UA" sz="1450" dirty="0" smtClean="0"/>
              <a:t> "безе любові".</a:t>
            </a:r>
          </a:p>
          <a:p>
            <a:r>
              <a:rPr lang="uk-UA" sz="1450" dirty="0" smtClean="0"/>
              <a:t>За однією з версій вперше збив білки з цукром і запік їх в печі кондитер </a:t>
            </a:r>
            <a:r>
              <a:rPr lang="uk-UA" sz="1450" dirty="0" err="1" smtClean="0"/>
              <a:t>Гаспаріні</a:t>
            </a:r>
            <a:r>
              <a:rPr lang="uk-UA" sz="1450" dirty="0" smtClean="0"/>
              <a:t> в Швейцарії, в містечку </a:t>
            </a:r>
            <a:r>
              <a:rPr lang="uk-UA" sz="1450" dirty="0" err="1" smtClean="0"/>
              <a:t>Майрінген</a:t>
            </a:r>
            <a:r>
              <a:rPr lang="uk-UA" sz="1450" dirty="0" smtClean="0"/>
              <a:t>. За назвою цього міста і назвали ласощі, що тануть у роті, меренгами.</a:t>
            </a:r>
          </a:p>
          <a:p>
            <a:endParaRPr lang="uk-UA" sz="1450" dirty="0" smtClean="0"/>
          </a:p>
          <a:p>
            <a:r>
              <a:rPr lang="uk-UA" sz="1450" dirty="0" smtClean="0"/>
              <a:t> Знавці вважають, що меренгу винайшов швейцарський кулінар </a:t>
            </a:r>
            <a:r>
              <a:rPr lang="uk-UA" sz="1450" dirty="0" err="1" smtClean="0"/>
              <a:t>Гаспаріні</a:t>
            </a:r>
            <a:r>
              <a:rPr lang="uk-UA" sz="1450" dirty="0" smtClean="0"/>
              <a:t>, який творив у маленькому містечку </a:t>
            </a:r>
            <a:r>
              <a:rPr lang="uk-UA" sz="1450" dirty="0" err="1" smtClean="0"/>
              <a:t>Мейрінген</a:t>
            </a:r>
            <a:r>
              <a:rPr lang="uk-UA" sz="1450" dirty="0" smtClean="0"/>
              <a:t> (зараз Східна Німеччина).</a:t>
            </a:r>
          </a:p>
          <a:p>
            <a:r>
              <a:rPr lang="uk-UA" sz="1450" dirty="0" smtClean="0"/>
              <a:t> Інші стверджують, що меренги пішли від польського слова "</a:t>
            </a:r>
            <a:r>
              <a:rPr lang="en-US" sz="1450" dirty="0" err="1" smtClean="0"/>
              <a:t>marzynka</a:t>
            </a:r>
            <a:r>
              <a:rPr lang="en-US" sz="1450" dirty="0" smtClean="0"/>
              <a:t>", </a:t>
            </a:r>
            <a:r>
              <a:rPr lang="uk-UA" sz="1450" dirty="0" smtClean="0"/>
              <a:t>а їх винахід приписують кухареві короля Станіслава </a:t>
            </a:r>
            <a:r>
              <a:rPr lang="uk-UA" sz="1450" dirty="0" err="1" smtClean="0"/>
              <a:t>Лещинського</a:t>
            </a:r>
            <a:r>
              <a:rPr lang="uk-UA" sz="1450" dirty="0" smtClean="0"/>
              <a:t> </a:t>
            </a:r>
            <a:r>
              <a:rPr lang="en-US" sz="1450" dirty="0" smtClean="0"/>
              <a:t>I, </a:t>
            </a:r>
            <a:r>
              <a:rPr lang="uk-UA" sz="1450" dirty="0" smtClean="0"/>
              <a:t>який став потім герцогом </a:t>
            </a:r>
            <a:r>
              <a:rPr lang="uk-UA" sz="1450" dirty="0" err="1" smtClean="0"/>
              <a:t>Лотарингським</a:t>
            </a:r>
            <a:r>
              <a:rPr lang="uk-UA" sz="1450" dirty="0" smtClean="0"/>
              <a:t>.</a:t>
            </a:r>
          </a:p>
          <a:p>
            <a:endParaRPr lang="uk-UA" sz="1400" dirty="0" smtClean="0"/>
          </a:p>
          <a:p>
            <a:r>
              <a:rPr lang="uk-UA" sz="1400" dirty="0" smtClean="0"/>
              <a:t> </a:t>
            </a:r>
            <a:endParaRPr lang="uk-UA" sz="1400" dirty="0"/>
          </a:p>
        </p:txBody>
      </p:sp>
      <p:pic>
        <p:nvPicPr>
          <p:cNvPr id="3" name="Рисунок 2" descr="Festive_Meringue_Cooki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448272" cy="2708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852936"/>
            <a:ext cx="837016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Таким чином, король, видавши свою дочку Марію заміж за французького Людовика, повідомив рецепт безе французам.</a:t>
            </a:r>
          </a:p>
          <a:p>
            <a:r>
              <a:rPr lang="uk-UA" sz="1450" dirty="0" err="1" smtClean="0"/>
              <a:t>Марія-Антуанетта</a:t>
            </a:r>
            <a:r>
              <a:rPr lang="uk-UA" sz="1450" dirty="0" smtClean="0"/>
              <a:t>, яка стала королевою Франції, дуже любила безе і сама готувала його в палаці </a:t>
            </a:r>
            <a:r>
              <a:rPr lang="uk-UA" sz="1450" dirty="0" err="1" smtClean="0"/>
              <a:t>Тріанон</a:t>
            </a:r>
            <a:r>
              <a:rPr lang="uk-UA" sz="1450" dirty="0" smtClean="0"/>
              <a:t>. Кажуть, що вона власноруч пекла і </a:t>
            </a:r>
            <a:r>
              <a:rPr lang="uk-UA" sz="1450" dirty="0" err="1" smtClean="0"/>
              <a:t>меренгові</a:t>
            </a:r>
            <a:r>
              <a:rPr lang="uk-UA" sz="1450" dirty="0" smtClean="0"/>
              <a:t> торти - </a:t>
            </a:r>
            <a:r>
              <a:rPr lang="uk-UA" sz="1450" dirty="0" err="1" smtClean="0"/>
              <a:t>вашаріни.До</a:t>
            </a:r>
            <a:r>
              <a:rPr lang="uk-UA" sz="1450" dirty="0" smtClean="0"/>
              <a:t> 19 століття безе робили в печі, надаючи йому форму ложкою.</a:t>
            </a:r>
            <a:endParaRPr lang="uk-UA" sz="14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005064"/>
            <a:ext cx="6624736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Тягуча солодка нуга, яка ароматно пахне горіхами, родом з Південної Європи, хоча є припущення, що родом вона з Близького Сходу. У справжньої нуги свій виборчий аристократичний характер: для виробництва цього десерту підійде не кожен горіх і сорт меду.</a:t>
            </a:r>
          </a:p>
          <a:p>
            <a:endParaRPr lang="uk-UA" sz="1450" dirty="0" smtClean="0"/>
          </a:p>
          <a:p>
            <a:r>
              <a:rPr lang="uk-UA" sz="1600" b="1" i="1" dirty="0" smtClean="0"/>
              <a:t>Нуга </a:t>
            </a:r>
            <a:r>
              <a:rPr lang="uk-UA" sz="1450" dirty="0" smtClean="0"/>
              <a:t>(від </a:t>
            </a:r>
            <a:r>
              <a:rPr lang="uk-UA" sz="1450" dirty="0" err="1" smtClean="0"/>
              <a:t>фр</a:t>
            </a:r>
            <a:r>
              <a:rPr lang="uk-UA" sz="1450" dirty="0" smtClean="0"/>
              <a:t>. </a:t>
            </a:r>
            <a:r>
              <a:rPr lang="en-US" sz="1450" dirty="0" smtClean="0"/>
              <a:t>Nougat) - </a:t>
            </a:r>
            <a:r>
              <a:rPr lang="uk-UA" sz="1450" dirty="0" smtClean="0"/>
              <a:t>французький десерт на основі меду або цукру, горіхів і яєчного білка, являє собою круту в'язку солодку масу. Слово "нуга" походить від латинської "</a:t>
            </a:r>
            <a:r>
              <a:rPr lang="en-US" sz="1450" dirty="0" err="1" smtClean="0"/>
              <a:t>nux</a:t>
            </a:r>
            <a:r>
              <a:rPr lang="en-US" sz="1450" dirty="0" smtClean="0"/>
              <a:t>" - </a:t>
            </a:r>
            <a:r>
              <a:rPr lang="uk-UA" sz="1450" dirty="0" smtClean="0"/>
              <a:t>горіх. Для приготування класичної нуги використовують мигдаль, фісташки, </a:t>
            </a:r>
            <a:r>
              <a:rPr lang="uk-UA" sz="1450" dirty="0" err="1" smtClean="0"/>
              <a:t>кешью</a:t>
            </a:r>
            <a:r>
              <a:rPr lang="uk-UA" sz="1450" dirty="0" smtClean="0"/>
              <a:t>, лісові або волоські горіхи, але в жодному разі не арахіс. Консистенція десерту може сильно відрізнятися - від легкого і повітряного до твердого і крутого.</a:t>
            </a:r>
            <a:endParaRPr lang="uk-UA" sz="14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195736" cy="21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632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Bookman Old Style" pitchFamily="18" charset="0"/>
              </a:rPr>
              <a:t>Dolce Vita...</a:t>
            </a:r>
            <a:endParaRPr lang="uk-UA" sz="32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836712"/>
            <a:ext cx="615617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Наступна країна, яка по праву пишається своїми десертами - Італія. Адже їх </a:t>
            </a:r>
            <a:r>
              <a:rPr lang="uk-UA" sz="1450" dirty="0" err="1" smtClean="0"/>
              <a:t>тірамісу</a:t>
            </a:r>
            <a:r>
              <a:rPr lang="uk-UA" sz="1450" dirty="0" smtClean="0"/>
              <a:t> (</a:t>
            </a:r>
            <a:r>
              <a:rPr lang="en-US" sz="1450" dirty="0" err="1" smtClean="0"/>
              <a:t>tira</a:t>
            </a:r>
            <a:r>
              <a:rPr lang="en-US" sz="1450" dirty="0" smtClean="0"/>
              <a:t> mi </a:t>
            </a:r>
            <a:r>
              <a:rPr lang="en-US" sz="1450" dirty="0" err="1" smtClean="0"/>
              <a:t>su</a:t>
            </a:r>
            <a:r>
              <a:rPr lang="en-US" sz="1450" dirty="0" smtClean="0"/>
              <a:t>), </a:t>
            </a:r>
            <a:r>
              <a:rPr lang="uk-UA" sz="1450" dirty="0" smtClean="0"/>
              <a:t>панна кота (</a:t>
            </a:r>
            <a:r>
              <a:rPr lang="en-US" sz="1450" dirty="0" err="1" smtClean="0"/>
              <a:t>panna</a:t>
            </a:r>
            <a:r>
              <a:rPr lang="en-US" sz="1450" dirty="0" smtClean="0"/>
              <a:t> cotta) </a:t>
            </a:r>
            <a:r>
              <a:rPr lang="uk-UA" sz="1450" dirty="0" smtClean="0"/>
              <a:t>і Сабайон (</a:t>
            </a:r>
            <a:r>
              <a:rPr lang="en-US" sz="1450" dirty="0" smtClean="0"/>
              <a:t>zabaglione) </a:t>
            </a:r>
            <a:r>
              <a:rPr lang="uk-UA" sz="1450" dirty="0" smtClean="0"/>
              <a:t>сьогодні можна знайти в асортименті будь-якого ресторану.</a:t>
            </a:r>
          </a:p>
          <a:p>
            <a:endParaRPr lang="uk-UA" sz="1450" dirty="0" smtClean="0"/>
          </a:p>
          <a:p>
            <a:r>
              <a:rPr lang="uk-UA" sz="1450" dirty="0" smtClean="0"/>
              <a:t>Втім, першість все ж слід віддати </a:t>
            </a:r>
            <a:r>
              <a:rPr lang="uk-UA" sz="1600" b="1" i="1" dirty="0" err="1" smtClean="0"/>
              <a:t>тірамісу</a:t>
            </a:r>
            <a:r>
              <a:rPr lang="uk-UA" sz="1450" dirty="0" smtClean="0"/>
              <a:t>. Назва цього десерту складається з трьох італійських слів: </a:t>
            </a:r>
            <a:r>
              <a:rPr lang="en-US" sz="1450" dirty="0" err="1" smtClean="0"/>
              <a:t>tira</a:t>
            </a:r>
            <a:r>
              <a:rPr lang="en-US" sz="1450" dirty="0" smtClean="0"/>
              <a:t> mi </a:t>
            </a:r>
            <a:r>
              <a:rPr lang="en-US" sz="1450" dirty="0" err="1" smtClean="0"/>
              <a:t>su</a:t>
            </a:r>
            <a:r>
              <a:rPr lang="en-US" sz="1450" dirty="0" smtClean="0"/>
              <a:t>, </a:t>
            </a:r>
            <a:r>
              <a:rPr lang="uk-UA" sz="1450" dirty="0" smtClean="0"/>
              <a:t>що буквально можна перекласти як "піднімай мене вгору". Літературно його можна перевести як "підніми мені настрій".</a:t>
            </a:r>
          </a:p>
          <a:p>
            <a:endParaRPr lang="uk-UA" sz="1450" dirty="0" smtClean="0"/>
          </a:p>
          <a:p>
            <a:r>
              <a:rPr lang="uk-UA" sz="1450" dirty="0" smtClean="0"/>
              <a:t> Втім, венеціанські вельможі по-своєму тлумачили цю назву. Справа в тому, що через поєднання кави і шоколаду цей десерт посилює чуттєвість. Тому аристократи їли </a:t>
            </a:r>
            <a:r>
              <a:rPr lang="uk-UA" sz="1450" dirty="0" err="1" smtClean="0"/>
              <a:t>тірамісу</a:t>
            </a:r>
            <a:r>
              <a:rPr lang="uk-UA" sz="1450" dirty="0" smtClean="0"/>
              <a:t> перед любовними побаченнями.</a:t>
            </a:r>
          </a:p>
          <a:p>
            <a:endParaRPr lang="uk-UA" sz="1450" dirty="0" smtClean="0"/>
          </a:p>
          <a:p>
            <a:r>
              <a:rPr lang="uk-UA" sz="1450" dirty="0" smtClean="0"/>
              <a:t> </a:t>
            </a:r>
            <a:endParaRPr lang="uk-UA" sz="14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789040"/>
            <a:ext cx="8676456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50" dirty="0" smtClean="0"/>
              <a:t>А народився цей знаменитий десерт фактично випадково на Півночі Італії, в кінці </a:t>
            </a:r>
            <a:r>
              <a:rPr lang="en-US" sz="1450" dirty="0" smtClean="0"/>
              <a:t>XVII </a:t>
            </a:r>
            <a:r>
              <a:rPr lang="uk-UA" sz="1450" dirty="0" smtClean="0"/>
              <a:t>століття. Тосканський ерцгерцог </a:t>
            </a:r>
            <a:r>
              <a:rPr lang="uk-UA" sz="1450" dirty="0" err="1" smtClean="0"/>
              <a:t>Козімо</a:t>
            </a:r>
            <a:r>
              <a:rPr lang="uk-UA" sz="1450" dirty="0" smtClean="0"/>
              <a:t> </a:t>
            </a:r>
            <a:r>
              <a:rPr lang="en-US" sz="1450" dirty="0" smtClean="0"/>
              <a:t>III </a:t>
            </a:r>
            <a:r>
              <a:rPr lang="uk-UA" sz="1450" dirty="0" err="1" smtClean="0"/>
              <a:t>ді</a:t>
            </a:r>
            <a:r>
              <a:rPr lang="uk-UA" sz="1450" dirty="0" smtClean="0"/>
              <a:t> </a:t>
            </a:r>
            <a:r>
              <a:rPr lang="uk-UA" sz="1450" dirty="0" err="1" smtClean="0"/>
              <a:t>Медічі</a:t>
            </a:r>
            <a:r>
              <a:rPr lang="uk-UA" sz="1450" dirty="0" smtClean="0"/>
              <a:t>, відомий ласун, вирішив одного разу нанести візит до сусідньої Сієни. Місцеві кухарі, прагнучи догодити високому гостю, проявили фантазію і приготували "на солодке" абсолютно нову страву, назвавши її </a:t>
            </a:r>
            <a:r>
              <a:rPr lang="en-US" sz="1450" dirty="0" err="1" smtClean="0"/>
              <a:t>zuppa</a:t>
            </a:r>
            <a:r>
              <a:rPr lang="en-US" sz="1450" dirty="0" smtClean="0"/>
              <a:t> del </a:t>
            </a:r>
            <a:r>
              <a:rPr lang="en-US" sz="1450" dirty="0" err="1" smtClean="0"/>
              <a:t>duca</a:t>
            </a:r>
            <a:r>
              <a:rPr lang="en-US" sz="1450" dirty="0" smtClean="0"/>
              <a:t> (</a:t>
            </a:r>
            <a:r>
              <a:rPr lang="uk-UA" sz="1450" dirty="0" smtClean="0"/>
              <a:t>Суп герцога).</a:t>
            </a:r>
          </a:p>
          <a:p>
            <a:endParaRPr lang="uk-UA" sz="1450" dirty="0" smtClean="0"/>
          </a:p>
          <a:p>
            <a:r>
              <a:rPr lang="uk-UA" sz="1450" dirty="0" smtClean="0"/>
              <a:t> Втім, в сучасному </a:t>
            </a:r>
            <a:r>
              <a:rPr lang="uk-UA" sz="1450" dirty="0" err="1" smtClean="0"/>
              <a:t>тірамісу</a:t>
            </a:r>
            <a:r>
              <a:rPr lang="uk-UA" sz="1450" dirty="0" smtClean="0"/>
              <a:t> від "супу герцога" залишилася лише ідея просочувати бісквіт. В його рецепт, який вже став класичним, входять сир </a:t>
            </a:r>
            <a:r>
              <a:rPr lang="uk-UA" sz="1450" dirty="0" err="1" smtClean="0"/>
              <a:t>маскарпоне</a:t>
            </a:r>
            <a:r>
              <a:rPr lang="uk-UA" sz="1450" dirty="0" smtClean="0"/>
              <a:t>, </a:t>
            </a:r>
            <a:r>
              <a:rPr lang="uk-UA" sz="1450" dirty="0" err="1" smtClean="0"/>
              <a:t>савоярді</a:t>
            </a:r>
            <a:r>
              <a:rPr lang="uk-UA" sz="1450" dirty="0" smtClean="0"/>
              <a:t> (повітряне італійське печиво), вино "Марсала", яйця і кава. І якщо вас будуть переконувати, що один з цих інгредієнтів можна замінити на що-небудь простіше - не вірте, тому що це вже буде не </a:t>
            </a:r>
            <a:r>
              <a:rPr lang="uk-UA" sz="1450" dirty="0" err="1" smtClean="0"/>
              <a:t>тірамісу</a:t>
            </a:r>
            <a:r>
              <a:rPr lang="uk-UA" sz="1450" dirty="0" smtClean="0"/>
              <a:t>.</a:t>
            </a:r>
            <a:endParaRPr lang="uk-UA" sz="145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8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237</TotalTime>
  <Words>5104</Words>
  <Application>Microsoft Office PowerPoint</Application>
  <PresentationFormat>Экран (4:3)</PresentationFormat>
  <Paragraphs>215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Тема38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26</cp:revision>
  <dcterms:created xsi:type="dcterms:W3CDTF">2012-10-21T18:56:44Z</dcterms:created>
  <dcterms:modified xsi:type="dcterms:W3CDTF">2012-10-21T23:07:01Z</dcterms:modified>
</cp:coreProperties>
</file>