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sldIdLst>
    <p:sldId id="282" r:id="rId3"/>
    <p:sldId id="264" r:id="rId4"/>
    <p:sldId id="281" r:id="rId5"/>
    <p:sldId id="265" r:id="rId6"/>
    <p:sldId id="266" r:id="rId7"/>
    <p:sldId id="270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6" r:id="rId16"/>
    <p:sldId id="277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29ED"/>
    <a:srgbClr val="0000FF"/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91213-D475-4FF8-8EC2-0B17DCD50FE6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3B2D-E7B1-4CE9-B5AD-6307979B91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2285992"/>
            <a:ext cx="6786610" cy="18272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7" y="4406900"/>
            <a:ext cx="68580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08" y="2714620"/>
            <a:ext cx="684370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08" y="1617681"/>
            <a:ext cx="32861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32" y="1643050"/>
            <a:ext cx="33242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contourW="12700" prstMaterial="dkEdge">
              <a:bevelT w="38100" h="38100"/>
              <a:extrusionClr>
                <a:schemeClr val="accent6">
                  <a:lumMod val="50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8596" y="1142984"/>
            <a:ext cx="8215370" cy="5143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642E0-2F6F-4E73-8554-608EECD7B44F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gradFill flip="none" rotWithShape="1">
            <a:gsLst>
              <a:gs pos="0">
                <a:schemeClr val="accent6">
                  <a:lumMod val="50000"/>
                </a:schemeClr>
              </a:gs>
              <a:gs pos="86000">
                <a:schemeClr val="accent6">
                  <a:lumMod val="75000"/>
                </a:schemeClr>
              </a:gs>
            </a:gsLst>
            <a:lin ang="2700000" scaled="1"/>
            <a:tileRect/>
          </a:gradFill>
          <a:latin typeface="Segoe Script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tx1">
              <a:lumMod val="95000"/>
              <a:lumOff val="5000"/>
            </a:schemeClr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Виховний захід на тему</a:t>
            </a:r>
            <a:r>
              <a:rPr lang="en-US" dirty="0" smtClean="0"/>
              <a:t>:</a:t>
            </a:r>
            <a:endParaRPr lang="uk-UA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000108"/>
            <a:ext cx="821537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contourW="12700" prstMaterial="dkEdge">
              <a:bevelT w="38100" h="38100"/>
              <a:extrusionClr>
                <a:schemeClr val="accent6">
                  <a:lumMod val="50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4000" dirty="0" err="1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  <a:ea typeface="+mj-ea"/>
                <a:cs typeface="Segoe UI" pitchFamily="34" charset="0"/>
              </a:rPr>
              <a:t>“Толерантність</a:t>
            </a:r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  <a:ea typeface="+mj-ea"/>
                <a:cs typeface="Segoe UI" pitchFamily="34" charset="0"/>
              </a:rPr>
              <a:t> – це </a:t>
            </a:r>
            <a:r>
              <a:rPr lang="uk-UA" sz="4000" dirty="0" err="1" smtClean="0">
                <a:solidFill>
                  <a:schemeClr val="accent6">
                    <a:lumMod val="50000"/>
                  </a:schemeClr>
                </a:solidFill>
                <a:latin typeface="Segoe Script" pitchFamily="34" charset="0"/>
                <a:ea typeface="+mj-ea"/>
                <a:cs typeface="Segoe UI" pitchFamily="34" charset="0"/>
              </a:rPr>
              <a:t>сучасно”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Segoe Script" pitchFamily="34" charset="0"/>
              <a:ea typeface="+mj-ea"/>
              <a:cs typeface="Segoe UI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4348" y="5643578"/>
            <a:ext cx="8215370" cy="714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  <a:scene3d>
              <a:camera prst="orthographicFront"/>
              <a:lightRig rig="sunset" dir="t"/>
            </a:scene3d>
            <a:sp3d extrusionH="57150" contourW="12700" prstMaterial="dkEdge">
              <a:bevelT w="38100" h="38100"/>
              <a:extrusionClr>
                <a:schemeClr val="accent6">
                  <a:lumMod val="50000"/>
                </a:schemeClr>
              </a:extrusionClr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86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Segoe Script" pitchFamily="34" charset="0"/>
                <a:ea typeface="+mj-ea"/>
                <a:cs typeface="Segoe UI" pitchFamily="34" charset="0"/>
              </a:rPr>
              <a:t>Підготувала</a:t>
            </a:r>
            <a:endParaRPr kumimoji="0" lang="uk-UA" sz="16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86000">
                    <a:schemeClr val="accent6">
                      <a:lumMod val="75000"/>
                    </a:scheme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Segoe Script" pitchFamily="34" charset="0"/>
              <a:ea typeface="+mj-ea"/>
              <a:cs typeface="Segoe UI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86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Segoe Script" pitchFamily="34" charset="0"/>
                <a:ea typeface="+mj-ea"/>
                <a:cs typeface="Segoe UI" pitchFamily="34" charset="0"/>
              </a:rPr>
              <a:t>Учениця  11-Б </a:t>
            </a:r>
            <a:r>
              <a:rPr lang="uk-UA" sz="1600" dirty="0" smtClean="0"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86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Segoe Script" pitchFamily="34" charset="0"/>
                <a:ea typeface="+mj-ea"/>
                <a:cs typeface="Segoe UI" pitchFamily="34" charset="0"/>
              </a:rPr>
              <a:t>класу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1200" cap="none" spc="0" normalizeH="0" baseline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86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Segoe Script" pitchFamily="34" charset="0"/>
                <a:ea typeface="+mj-ea"/>
                <a:cs typeface="Segoe UI" pitchFamily="34" charset="0"/>
              </a:rPr>
              <a:t>Федчишина</a:t>
            </a:r>
            <a:r>
              <a:rPr kumimoji="0" lang="uk-UA" sz="16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86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effectLst/>
                <a:uLnTx/>
                <a:uFillTx/>
                <a:latin typeface="Segoe Script" pitchFamily="34" charset="0"/>
                <a:ea typeface="+mj-ea"/>
                <a:cs typeface="Segoe UI" pitchFamily="34" charset="0"/>
              </a:rPr>
              <a:t> Юлія.</a:t>
            </a:r>
            <a:endParaRPr kumimoji="0" lang="uk-UA" sz="1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86000">
                    <a:schemeClr val="accent6">
                      <a:lumMod val="75000"/>
                    </a:schemeClr>
                  </a:gs>
                </a:gsLst>
                <a:lin ang="2700000" scaled="1"/>
                <a:tileRect/>
              </a:gradFill>
              <a:effectLst/>
              <a:uLnTx/>
              <a:uFillTx/>
              <a:latin typeface="Segoe Script" pitchFamily="34" charset="0"/>
              <a:ea typeface="+mj-ea"/>
              <a:cs typeface="Segoe UI" pitchFamily="34" charset="0"/>
            </a:endParaRPr>
          </a:p>
        </p:txBody>
      </p:sp>
      <p:pic>
        <p:nvPicPr>
          <p:cNvPr id="1026" name="Picture 2" descr="C:\Users\Школа\Desktop\580945b0c37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071538" y="1487809"/>
            <a:ext cx="6429420" cy="429864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35892" cy="28552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У 1995 р. ЮНЕСКО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була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прийнята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Декларація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принципів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толерантності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що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включають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повагу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прийняття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і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правильне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розуміння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багатого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різноманіття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культур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нашого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світу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, наших форм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самовираження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і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способів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проявів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людської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індивідуальності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гармонію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в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різноманітті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,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спрямованість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на </a:t>
            </a:r>
            <a:r>
              <a:rPr lang="ru-RU" sz="2400" dirty="0" err="1" smtClean="0">
                <a:solidFill>
                  <a:srgbClr val="5329ED"/>
                </a:solidFill>
                <a:latin typeface="+mn-lt"/>
              </a:rPr>
              <a:t>досягнення</a:t>
            </a:r>
            <a:r>
              <a:rPr lang="ru-RU" sz="24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миру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і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сприяння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заміні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культури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війни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 культурою </a:t>
            </a:r>
            <a:r>
              <a:rPr lang="ru-RU" sz="2800" dirty="0" err="1" smtClean="0">
                <a:solidFill>
                  <a:srgbClr val="5329ED"/>
                </a:solidFill>
                <a:latin typeface="+mn-lt"/>
              </a:rPr>
              <a:t>світу</a:t>
            </a:r>
            <a:r>
              <a:rPr lang="ru-RU" sz="2800" dirty="0" smtClean="0">
                <a:solidFill>
                  <a:srgbClr val="5329ED"/>
                </a:solidFill>
                <a:latin typeface="+mn-lt"/>
              </a:rPr>
              <a:t>.</a:t>
            </a:r>
            <a:endParaRPr lang="ru-RU" sz="4800" dirty="0">
              <a:solidFill>
                <a:srgbClr val="5329ED"/>
              </a:solidFill>
              <a:latin typeface="+mn-lt"/>
            </a:endParaRPr>
          </a:p>
        </p:txBody>
      </p:sp>
      <p:pic>
        <p:nvPicPr>
          <p:cNvPr id="6" name="Содержимое 5" descr="126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3140968"/>
            <a:ext cx="2520280" cy="347238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199114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5329ED"/>
                </a:solidFill>
              </a:rPr>
              <a:t>За сферами </a:t>
            </a:r>
            <a:r>
              <a:rPr lang="ru-RU" sz="2800" dirty="0" err="1" smtClean="0">
                <a:solidFill>
                  <a:srgbClr val="5329ED"/>
                </a:solidFill>
              </a:rPr>
              <a:t>прояву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виділяють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політичну</a:t>
            </a:r>
            <a:r>
              <a:rPr lang="ru-RU" sz="2800" dirty="0" smtClean="0">
                <a:solidFill>
                  <a:srgbClr val="5329ED"/>
                </a:solidFill>
              </a:rPr>
              <a:t>, </a:t>
            </a:r>
            <a:r>
              <a:rPr lang="ru-RU" sz="2800" dirty="0" err="1" smtClean="0">
                <a:solidFill>
                  <a:srgbClr val="5329ED"/>
                </a:solidFill>
              </a:rPr>
              <a:t>наукову</a:t>
            </a:r>
            <a:r>
              <a:rPr lang="ru-RU" sz="2800" dirty="0" smtClean="0">
                <a:solidFill>
                  <a:srgbClr val="5329ED"/>
                </a:solidFill>
              </a:rPr>
              <a:t>, </a:t>
            </a:r>
            <a:r>
              <a:rPr lang="ru-RU" sz="2800" dirty="0" err="1" smtClean="0">
                <a:solidFill>
                  <a:srgbClr val="5329ED"/>
                </a:solidFill>
              </a:rPr>
              <a:t>педагогічну</a:t>
            </a:r>
            <a:r>
              <a:rPr lang="ru-RU" sz="2800" dirty="0" smtClean="0">
                <a:solidFill>
                  <a:srgbClr val="5329ED"/>
                </a:solidFill>
              </a:rPr>
              <a:t> та </a:t>
            </a:r>
            <a:r>
              <a:rPr lang="ru-RU" sz="2800" dirty="0" err="1" smtClean="0">
                <a:solidFill>
                  <a:srgbClr val="5329ED"/>
                </a:solidFill>
              </a:rPr>
              <a:t>адміністративну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толерантність</a:t>
            </a:r>
            <a:r>
              <a:rPr lang="ru-RU" sz="2800" dirty="0" smtClean="0">
                <a:solidFill>
                  <a:srgbClr val="5329ED"/>
                </a:solidFill>
              </a:rPr>
              <a:t>. </a:t>
            </a:r>
            <a:r>
              <a:rPr lang="ru-RU" sz="2800" dirty="0" err="1" smtClean="0">
                <a:solidFill>
                  <a:srgbClr val="5329ED"/>
                </a:solidFill>
              </a:rPr>
              <a:t>Стосовно</a:t>
            </a:r>
            <a:r>
              <a:rPr lang="ru-RU" sz="2800" dirty="0" smtClean="0">
                <a:solidFill>
                  <a:srgbClr val="5329ED"/>
                </a:solidFill>
              </a:rPr>
              <a:t> до </a:t>
            </a:r>
            <a:r>
              <a:rPr lang="ru-RU" sz="2800" dirty="0" err="1" smtClean="0">
                <a:solidFill>
                  <a:srgbClr val="5329ED"/>
                </a:solidFill>
              </a:rPr>
              <a:t>особистості</a:t>
            </a:r>
            <a:r>
              <a:rPr lang="ru-RU" sz="2800" dirty="0" smtClean="0">
                <a:solidFill>
                  <a:srgbClr val="5329ED"/>
                </a:solidFill>
              </a:rPr>
              <a:t> психологи </a:t>
            </a:r>
            <a:r>
              <a:rPr lang="ru-RU" sz="2800" dirty="0" err="1" smtClean="0">
                <a:solidFill>
                  <a:srgbClr val="5329ED"/>
                </a:solidFill>
              </a:rPr>
              <a:t>розрізняють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кілька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видів</a:t>
            </a:r>
            <a:r>
              <a:rPr lang="ru-RU" sz="2800" dirty="0" smtClean="0">
                <a:solidFill>
                  <a:srgbClr val="5329ED"/>
                </a:solidFill>
              </a:rPr>
              <a:t> </a:t>
            </a:r>
            <a:r>
              <a:rPr lang="ru-RU" sz="2800" dirty="0" err="1" smtClean="0">
                <a:solidFill>
                  <a:srgbClr val="5329ED"/>
                </a:solidFill>
              </a:rPr>
              <a:t>толерантності</a:t>
            </a:r>
            <a:r>
              <a:rPr lang="ru-RU" sz="2800" dirty="0" smtClean="0">
                <a:solidFill>
                  <a:srgbClr val="5329ED"/>
                </a:solidFill>
              </a:rPr>
              <a:t>.</a:t>
            </a:r>
            <a:endParaRPr lang="ru-RU" sz="2800" dirty="0">
              <a:solidFill>
                <a:srgbClr val="5329ED"/>
              </a:solidFill>
            </a:endParaRPr>
          </a:p>
        </p:txBody>
      </p:sp>
      <p:pic>
        <p:nvPicPr>
          <p:cNvPr id="6" name="Содержимое 5" descr="ddf37ed3d948c25d48a9d29ed37ef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492896"/>
            <a:ext cx="6735663" cy="4031565"/>
          </a:xfr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rgbClr val="5329ED"/>
                </a:solidFill>
              </a:rPr>
              <a:t>Природна(натуральна) толерантність</a:t>
            </a:r>
            <a:endParaRPr lang="ru-RU" dirty="0">
              <a:solidFill>
                <a:srgbClr val="5329E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 smtClean="0">
              <a:solidFill>
                <a:srgbClr val="5329ED"/>
              </a:solidFill>
            </a:endParaRPr>
          </a:p>
          <a:p>
            <a:r>
              <a:rPr lang="ru-RU" i="1" dirty="0" err="1" smtClean="0">
                <a:solidFill>
                  <a:srgbClr val="5329ED"/>
                </a:solidFill>
              </a:rPr>
              <a:t>Властива</a:t>
            </a:r>
            <a:r>
              <a:rPr lang="ru-RU" i="1" dirty="0" smtClean="0">
                <a:solidFill>
                  <a:srgbClr val="5329ED"/>
                </a:solidFill>
              </a:rPr>
              <a:t> </a:t>
            </a:r>
            <a:r>
              <a:rPr lang="ru-RU" i="1" dirty="0" err="1" smtClean="0">
                <a:solidFill>
                  <a:srgbClr val="5329ED"/>
                </a:solidFill>
              </a:rPr>
              <a:t>маленькій</a:t>
            </a:r>
            <a:r>
              <a:rPr lang="ru-RU" i="1" dirty="0" smtClean="0">
                <a:solidFill>
                  <a:srgbClr val="5329ED"/>
                </a:solidFill>
              </a:rPr>
              <a:t> </a:t>
            </a:r>
            <a:r>
              <a:rPr lang="ru-RU" i="1" dirty="0" err="1" smtClean="0">
                <a:solidFill>
                  <a:srgbClr val="5329ED"/>
                </a:solidFill>
              </a:rPr>
              <a:t>дитині</a:t>
            </a:r>
            <a:endParaRPr lang="ru-RU" i="1" dirty="0" smtClean="0">
              <a:solidFill>
                <a:srgbClr val="5329ED"/>
              </a:solidFill>
            </a:endParaRPr>
          </a:p>
          <a:p>
            <a:r>
              <a:rPr lang="ru-RU" i="1" dirty="0" err="1" smtClean="0">
                <a:solidFill>
                  <a:srgbClr val="5329ED"/>
                </a:solidFill>
              </a:rPr>
              <a:t>Допитливість</a:t>
            </a:r>
            <a:endParaRPr lang="ru-RU" i="1" dirty="0" smtClean="0">
              <a:solidFill>
                <a:srgbClr val="5329ED"/>
              </a:solidFill>
            </a:endParaRPr>
          </a:p>
          <a:p>
            <a:r>
              <a:rPr lang="ru-RU" i="1" dirty="0" err="1" smtClean="0">
                <a:solidFill>
                  <a:srgbClr val="5329ED"/>
                </a:solidFill>
              </a:rPr>
              <a:t>Довірливість</a:t>
            </a:r>
            <a:endParaRPr lang="ru-RU" i="1" dirty="0" smtClean="0">
              <a:solidFill>
                <a:srgbClr val="5329ED"/>
              </a:solidFill>
            </a:endParaRPr>
          </a:p>
          <a:p>
            <a:r>
              <a:rPr lang="uk-UA" i="1" dirty="0" smtClean="0">
                <a:solidFill>
                  <a:srgbClr val="5329ED"/>
                </a:solidFill>
              </a:rPr>
              <a:t>Відкритість </a:t>
            </a:r>
          </a:p>
          <a:p>
            <a:r>
              <a:rPr lang="ru-RU" i="1" dirty="0" smtClean="0">
                <a:solidFill>
                  <a:srgbClr val="5329ED"/>
                </a:solidFill>
              </a:rPr>
              <a:t>Не </a:t>
            </a:r>
            <a:r>
              <a:rPr lang="ru-RU" i="1" dirty="0" err="1" smtClean="0">
                <a:solidFill>
                  <a:srgbClr val="5329ED"/>
                </a:solidFill>
              </a:rPr>
              <a:t>асоціюється</a:t>
            </a:r>
            <a:r>
              <a:rPr lang="ru-RU" i="1" dirty="0" smtClean="0">
                <a:solidFill>
                  <a:srgbClr val="5329ED"/>
                </a:solidFill>
              </a:rPr>
              <a:t> </a:t>
            </a:r>
            <a:r>
              <a:rPr lang="ru-RU" i="1" dirty="0" err="1" smtClean="0">
                <a:solidFill>
                  <a:srgbClr val="5329ED"/>
                </a:solidFill>
              </a:rPr>
              <a:t>з</a:t>
            </a:r>
            <a:r>
              <a:rPr lang="ru-RU" i="1" dirty="0" smtClean="0">
                <a:solidFill>
                  <a:srgbClr val="5329ED"/>
                </a:solidFill>
              </a:rPr>
              <a:t> </a:t>
            </a:r>
            <a:r>
              <a:rPr lang="ru-RU" i="1" dirty="0" err="1" smtClean="0">
                <a:solidFill>
                  <a:srgbClr val="5329ED"/>
                </a:solidFill>
              </a:rPr>
              <a:t>якостями</a:t>
            </a:r>
            <a:r>
              <a:rPr lang="ru-RU" i="1" dirty="0" smtClean="0">
                <a:solidFill>
                  <a:srgbClr val="5329ED"/>
                </a:solidFill>
              </a:rPr>
              <a:t> </a:t>
            </a:r>
            <a:r>
              <a:rPr lang="ru-RU" i="1" dirty="0" err="1" smtClean="0">
                <a:solidFill>
                  <a:srgbClr val="5329ED"/>
                </a:solidFill>
              </a:rPr>
              <a:t>його</a:t>
            </a:r>
            <a:r>
              <a:rPr lang="ru-RU" i="1" dirty="0" smtClean="0">
                <a:solidFill>
                  <a:srgbClr val="5329ED"/>
                </a:solidFill>
              </a:rPr>
              <a:t> «Я»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5329ED"/>
                </a:solidFill>
              </a:rPr>
              <a:t>Моральна толерантність</a:t>
            </a:r>
            <a:endParaRPr lang="ru-RU" dirty="0">
              <a:solidFill>
                <a:srgbClr val="5329E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>
                <a:solidFill>
                  <a:srgbClr val="5329ED"/>
                </a:solidFill>
              </a:rPr>
              <a:t>Терпіння</a:t>
            </a:r>
          </a:p>
          <a:p>
            <a:r>
              <a:rPr lang="uk-UA" dirty="0" smtClean="0">
                <a:solidFill>
                  <a:srgbClr val="5329ED"/>
                </a:solidFill>
              </a:rPr>
              <a:t>Терпимість</a:t>
            </a:r>
          </a:p>
          <a:p>
            <a:r>
              <a:rPr lang="uk-UA" dirty="0" err="1" smtClean="0">
                <a:solidFill>
                  <a:srgbClr val="5329ED"/>
                </a:solidFill>
              </a:rPr>
              <a:t>Осоціюють</a:t>
            </a:r>
            <a:r>
              <a:rPr lang="uk-UA" dirty="0" smtClean="0">
                <a:solidFill>
                  <a:srgbClr val="5329ED"/>
                </a:solidFill>
              </a:rPr>
              <a:t> з особистістю («зовнішнім Я» людини)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0"/>
            <a:ext cx="821537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Т </a:t>
            </a:r>
            <a:r>
              <a:rPr lang="uk-UA" dirty="0" smtClean="0"/>
              <a:t>- </a:t>
            </a:r>
            <a:r>
              <a:rPr lang="uk-UA" i="1" dirty="0" smtClean="0"/>
              <a:t>терпимість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О </a:t>
            </a:r>
            <a:r>
              <a:rPr lang="uk-UA" dirty="0" smtClean="0"/>
              <a:t>- </a:t>
            </a:r>
            <a:r>
              <a:rPr lang="uk-UA" i="1" dirty="0" smtClean="0"/>
              <a:t>оптимізм, оригінальність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Л</a:t>
            </a:r>
            <a:r>
              <a:rPr lang="uk-UA" dirty="0" smtClean="0"/>
              <a:t> - </a:t>
            </a:r>
            <a:r>
              <a:rPr lang="uk-UA" i="1" dirty="0" smtClean="0"/>
              <a:t>любов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Е </a:t>
            </a:r>
            <a:r>
              <a:rPr lang="uk-UA" dirty="0" smtClean="0"/>
              <a:t>- </a:t>
            </a:r>
            <a:r>
              <a:rPr lang="uk-UA" i="1" dirty="0" smtClean="0"/>
              <a:t>енергійність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Р </a:t>
            </a:r>
            <a:r>
              <a:rPr lang="uk-UA" dirty="0" smtClean="0"/>
              <a:t>- </a:t>
            </a:r>
            <a:r>
              <a:rPr lang="uk-UA" i="1" dirty="0" smtClean="0"/>
              <a:t>рівність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А </a:t>
            </a:r>
            <a:r>
              <a:rPr lang="uk-UA" dirty="0" smtClean="0"/>
              <a:t>- </a:t>
            </a:r>
            <a:r>
              <a:rPr lang="uk-UA" i="1" dirty="0" smtClean="0"/>
              <a:t>активність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Н </a:t>
            </a:r>
            <a:r>
              <a:rPr lang="uk-UA" dirty="0" smtClean="0"/>
              <a:t>- </a:t>
            </a:r>
            <a:r>
              <a:rPr lang="uk-UA" i="1" dirty="0" err="1" smtClean="0"/>
              <a:t>найдійність</a:t>
            </a:r>
            <a:endParaRPr lang="uk-UA" i="1" dirty="0" smtClean="0"/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Т </a:t>
            </a:r>
            <a:r>
              <a:rPr lang="uk-UA" dirty="0" smtClean="0"/>
              <a:t>- </a:t>
            </a:r>
            <a:r>
              <a:rPr lang="uk-UA" i="1" dirty="0" smtClean="0"/>
              <a:t>тактовність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Н </a:t>
            </a:r>
            <a:r>
              <a:rPr lang="uk-UA" dirty="0" smtClean="0"/>
              <a:t>- </a:t>
            </a:r>
            <a:r>
              <a:rPr lang="uk-UA" i="1" dirty="0" smtClean="0"/>
              <a:t>необхідність, незалежність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І </a:t>
            </a:r>
            <a:r>
              <a:rPr lang="uk-UA" dirty="0" smtClean="0"/>
              <a:t>- </a:t>
            </a:r>
            <a:r>
              <a:rPr lang="uk-UA" i="1" dirty="0" smtClean="0"/>
              <a:t>ініціативність, </a:t>
            </a:r>
            <a:r>
              <a:rPr lang="uk-UA" i="1" dirty="0" err="1" smtClean="0"/>
              <a:t>інтелегентність</a:t>
            </a:r>
            <a:endParaRPr lang="uk-UA" i="1" dirty="0" smtClean="0"/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С </a:t>
            </a:r>
            <a:r>
              <a:rPr lang="uk-UA" dirty="0" smtClean="0"/>
              <a:t>- </a:t>
            </a:r>
            <a:r>
              <a:rPr lang="uk-UA" i="1" dirty="0" smtClean="0"/>
              <a:t>співчуття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Т </a:t>
            </a:r>
            <a:r>
              <a:rPr lang="uk-UA" dirty="0" smtClean="0"/>
              <a:t>- </a:t>
            </a:r>
            <a:r>
              <a:rPr lang="uk-UA" i="1" dirty="0" smtClean="0"/>
              <a:t>терпіння</a:t>
            </a:r>
          </a:p>
          <a:p>
            <a:pPr>
              <a:buNone/>
            </a:pPr>
            <a:r>
              <a:rPr lang="uk-UA" b="1" dirty="0" smtClean="0">
                <a:solidFill>
                  <a:srgbClr val="5329ED"/>
                </a:solidFill>
              </a:rPr>
              <a:t>Ь </a:t>
            </a:r>
            <a:r>
              <a:rPr lang="uk-UA" dirty="0" smtClean="0"/>
              <a:t>- </a:t>
            </a:r>
            <a:r>
              <a:rPr lang="uk-UA" i="1" dirty="0" smtClean="0"/>
              <a:t>м</a:t>
            </a:r>
            <a:r>
              <a:rPr lang="en-US" i="1" dirty="0" smtClean="0"/>
              <a:t>’</a:t>
            </a:r>
            <a:r>
              <a:rPr lang="uk-UA" i="1" dirty="0" smtClean="0"/>
              <a:t>якість, душевність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09120"/>
            <a:ext cx="8215370" cy="2348880"/>
          </a:xfrm>
        </p:spPr>
        <p:txBody>
          <a:bodyPr>
            <a:normAutofit fontScale="90000"/>
          </a:bodyPr>
          <a:lstStyle/>
          <a:p>
            <a:r>
              <a:rPr lang="uk-UA" sz="2800" dirty="0" err="1" smtClean="0">
                <a:solidFill>
                  <a:srgbClr val="5329ED"/>
                </a:solidFill>
              </a:rPr>
              <a:t>“Усі</a:t>
            </a:r>
            <a:r>
              <a:rPr lang="uk-UA" sz="2800" dirty="0" smtClean="0">
                <a:solidFill>
                  <a:srgbClr val="5329ED"/>
                </a:solidFill>
              </a:rPr>
              <a:t> люди мають недоліки – хто більші, хто менші. Ось чому і дружба, і допомога, і спілкування були б неможливими, якби не існувало між нами взаємної </a:t>
            </a:r>
            <a:r>
              <a:rPr lang="uk-UA" sz="2800" dirty="0" err="1" smtClean="0">
                <a:solidFill>
                  <a:srgbClr val="5329ED"/>
                </a:solidFill>
              </a:rPr>
              <a:t>терпимості”</a:t>
            </a:r>
            <a:r>
              <a:rPr lang="uk-UA" sz="2800" dirty="0" smtClean="0">
                <a:solidFill>
                  <a:srgbClr val="5329ED"/>
                </a:solidFill>
              </a:rPr>
              <a:t>.</a:t>
            </a:r>
            <a:br>
              <a:rPr lang="uk-UA" sz="2800" dirty="0" smtClean="0">
                <a:solidFill>
                  <a:srgbClr val="5329ED"/>
                </a:solidFill>
              </a:rPr>
            </a:br>
            <a:r>
              <a:rPr lang="uk-UA" sz="2800" dirty="0" smtClean="0">
                <a:solidFill>
                  <a:srgbClr val="5329ED"/>
                </a:solidFill>
              </a:rPr>
              <a:t>Г. </a:t>
            </a:r>
            <a:r>
              <a:rPr lang="uk-UA" sz="2800" dirty="0" err="1" smtClean="0">
                <a:solidFill>
                  <a:srgbClr val="5329ED"/>
                </a:solidFill>
              </a:rPr>
              <a:t>Гвіччардіні</a:t>
            </a:r>
            <a:r>
              <a:rPr lang="uk-UA" sz="2800" dirty="0" smtClean="0">
                <a:solidFill>
                  <a:srgbClr val="5329ED"/>
                </a:solidFill>
              </a:rPr>
              <a:t> – італійський філософ-гуманіст</a:t>
            </a:r>
            <a:r>
              <a:rPr lang="ru-RU" sz="2800" dirty="0" smtClean="0">
                <a:solidFill>
                  <a:srgbClr val="5329ED"/>
                </a:solidFill>
              </a:rPr>
              <a:t/>
            </a:r>
            <a:br>
              <a:rPr lang="ru-RU" sz="2800" dirty="0" smtClean="0">
                <a:solidFill>
                  <a:srgbClr val="5329ED"/>
                </a:solidFill>
              </a:rPr>
            </a:br>
            <a:endParaRPr lang="ru-RU" sz="2800" dirty="0">
              <a:solidFill>
                <a:srgbClr val="5329E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4"/>
            <a:ext cx="8715436" cy="2668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5329ED"/>
                </a:solidFill>
              </a:rPr>
              <a:t> </a:t>
            </a:r>
            <a:endParaRPr lang="ru-RU" sz="2800" dirty="0">
              <a:solidFill>
                <a:srgbClr val="5329ED"/>
              </a:solidFill>
            </a:endParaRPr>
          </a:p>
        </p:txBody>
      </p:sp>
      <p:pic>
        <p:nvPicPr>
          <p:cNvPr id="4" name="Рисунок 3" descr="01_thumb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214290"/>
            <a:ext cx="4299380" cy="3926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20688"/>
            <a:ext cx="8215370" cy="56658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      </a:t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b="1" i="1" dirty="0" smtClean="0">
                <a:solidFill>
                  <a:srgbClr val="5329ED"/>
                </a:solidFill>
              </a:rPr>
              <a:t>Толерантність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</a:t>
            </a:r>
            <a:r>
              <a:rPr lang="uk-UA" b="1" i="1" dirty="0" smtClean="0">
                <a:solidFill>
                  <a:srgbClr val="5329ED"/>
                </a:solidFill>
              </a:rPr>
              <a:t>врятує світ!</a:t>
            </a:r>
            <a:endParaRPr lang="ru-RU" b="1" i="1" dirty="0">
              <a:solidFill>
                <a:srgbClr val="5329ED"/>
              </a:solidFill>
            </a:endParaRPr>
          </a:p>
        </p:txBody>
      </p:sp>
      <p:pic>
        <p:nvPicPr>
          <p:cNvPr id="6" name="Рисунок 5" descr="29580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124744"/>
            <a:ext cx="3528392" cy="3540192"/>
          </a:xfrm>
          <a:prstGeom prst="rect">
            <a:avLst/>
          </a:prstGeom>
        </p:spPr>
      </p:pic>
      <p:pic>
        <p:nvPicPr>
          <p:cNvPr id="7" name="Рисунок 6" descr="sho-take-tolerantn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420888"/>
            <a:ext cx="3119381" cy="257745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VI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00FF"/>
                </a:solidFill>
              </a:rPr>
              <a:t>Мета: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535892" cy="5598384"/>
          </a:xfrm>
        </p:spPr>
        <p:txBody>
          <a:bodyPr/>
          <a:lstStyle/>
          <a:p>
            <a:r>
              <a:rPr lang="uk-UA" sz="2800" dirty="0" smtClean="0">
                <a:solidFill>
                  <a:srgbClr val="0000FF"/>
                </a:solidFill>
                <a:latin typeface="+mj-lt"/>
              </a:rPr>
              <a:t>Допомогти учням </a:t>
            </a:r>
            <a:r>
              <a:rPr lang="ru-RU" sz="2800" dirty="0" err="1" smtClean="0">
                <a:solidFill>
                  <a:srgbClr val="0000FF"/>
                </a:solidFill>
                <a:latin typeface="+mj-lt"/>
              </a:rPr>
              <a:t>сформулювати</a:t>
            </a: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ru-RU" sz="2800" dirty="0" err="1" smtClean="0">
                <a:solidFill>
                  <a:srgbClr val="0000FF"/>
                </a:solidFill>
                <a:latin typeface="+mj-lt"/>
              </a:rPr>
              <a:t>поняття</a:t>
            </a: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 «</a:t>
            </a:r>
            <a:r>
              <a:rPr lang="ru-RU" sz="2800" dirty="0" err="1" smtClean="0">
                <a:solidFill>
                  <a:srgbClr val="0000FF"/>
                </a:solidFill>
                <a:latin typeface="+mj-lt"/>
              </a:rPr>
              <a:t>толерантн</a:t>
            </a:r>
            <a:r>
              <a:rPr lang="uk-UA" sz="2800" dirty="0" smtClean="0">
                <a:solidFill>
                  <a:srgbClr val="0000FF"/>
                </a:solidFill>
                <a:latin typeface="+mj-lt"/>
              </a:rPr>
              <a:t>і</a:t>
            </a:r>
            <a:r>
              <a:rPr lang="ru-RU" sz="2800" dirty="0" err="1" smtClean="0">
                <a:solidFill>
                  <a:srgbClr val="0000FF"/>
                </a:solidFill>
                <a:latin typeface="+mj-lt"/>
              </a:rPr>
              <a:t>сть</a:t>
            </a: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»;</a:t>
            </a:r>
          </a:p>
          <a:p>
            <a:r>
              <a:rPr lang="uk-UA" sz="2800" dirty="0" smtClean="0">
                <a:solidFill>
                  <a:srgbClr val="0000FF"/>
                </a:solidFill>
                <a:latin typeface="+mj-lt"/>
              </a:rPr>
              <a:t>Розуміти толерантність як один із найнеобхідніших принципів людського буття</a:t>
            </a: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;</a:t>
            </a:r>
          </a:p>
          <a:p>
            <a:r>
              <a:rPr lang="uk-UA" sz="2800" dirty="0" smtClean="0">
                <a:solidFill>
                  <a:srgbClr val="0000FF"/>
                </a:solidFill>
                <a:latin typeface="+mj-lt"/>
              </a:rPr>
              <a:t>Пояснити,чому терпимість є необхідною умовою збереження миру в колективі, в суспільстві, у світі</a:t>
            </a:r>
            <a:r>
              <a:rPr lang="ru-RU" sz="2800" dirty="0" smtClean="0">
                <a:solidFill>
                  <a:srgbClr val="0000FF"/>
                </a:solidFill>
                <a:latin typeface="+mj-lt"/>
              </a:rPr>
              <a:t>;</a:t>
            </a:r>
          </a:p>
          <a:p>
            <a:r>
              <a:rPr lang="uk-UA" sz="2800" dirty="0" smtClean="0">
                <a:solidFill>
                  <a:srgbClr val="0000FF"/>
                </a:solidFill>
                <a:latin typeface="+mj-lt"/>
              </a:rPr>
              <a:t>Вчити прогнозувати, розробляти та втілювати в життя шляхи розв’язання конфліктів, висловлювати власну позицію</a:t>
            </a:r>
            <a:r>
              <a:rPr lang="uk-UA" sz="3600" dirty="0" smtClean="0">
                <a:solidFill>
                  <a:srgbClr val="0000FF"/>
                </a:solidFill>
                <a:latin typeface="+mj-lt"/>
              </a:rPr>
              <a:t>.</a:t>
            </a:r>
            <a:endParaRPr lang="ru-RU" sz="3600" dirty="0" smtClean="0">
              <a:solidFill>
                <a:srgbClr val="0000FF"/>
              </a:solidFill>
              <a:latin typeface="+mj-lt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tit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14290"/>
            <a:ext cx="4824536" cy="479958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72074"/>
            <a:ext cx="8640960" cy="194421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5329ED"/>
                </a:solidFill>
              </a:rPr>
              <a:t>16 листопада</a:t>
            </a:r>
            <a:r>
              <a:rPr lang="en-US" dirty="0" smtClean="0">
                <a:solidFill>
                  <a:srgbClr val="5329ED"/>
                </a:solidFill>
              </a:rPr>
              <a:t/>
            </a:r>
            <a:br>
              <a:rPr lang="en-US" dirty="0" smtClean="0">
                <a:solidFill>
                  <a:srgbClr val="5329ED"/>
                </a:solidFill>
              </a:rPr>
            </a:br>
            <a:r>
              <a:rPr lang="ru-RU" dirty="0" smtClean="0">
                <a:solidFill>
                  <a:srgbClr val="5329ED"/>
                </a:solidFill>
              </a:rPr>
              <a:t>у </a:t>
            </a:r>
            <a:r>
              <a:rPr lang="ru-RU" dirty="0" err="1" smtClean="0">
                <a:solidFill>
                  <a:srgbClr val="5329ED"/>
                </a:solidFill>
              </a:rPr>
              <a:t>всьому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світі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відзначається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Міжнародний</a:t>
            </a:r>
            <a:r>
              <a:rPr lang="ru-RU" dirty="0" smtClean="0">
                <a:solidFill>
                  <a:srgbClr val="5329ED"/>
                </a:solidFill>
              </a:rPr>
              <a:t> день </a:t>
            </a:r>
            <a:r>
              <a:rPr lang="ru-RU" dirty="0" err="1" smtClean="0">
                <a:solidFill>
                  <a:srgbClr val="5329ED"/>
                </a:solidFill>
              </a:rPr>
              <a:t>толерантності</a:t>
            </a:r>
            <a:r>
              <a:rPr lang="uk-UA" dirty="0" smtClean="0">
                <a:solidFill>
                  <a:srgbClr val="EDF224"/>
                </a:solidFill>
              </a:rPr>
              <a:t/>
            </a:r>
            <a:br>
              <a:rPr lang="uk-UA" dirty="0" smtClean="0">
                <a:solidFill>
                  <a:srgbClr val="EDF224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866856"/>
            <a:ext cx="8215370" cy="1991144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err="1" smtClean="0">
                <a:solidFill>
                  <a:srgbClr val="5329ED"/>
                </a:solidFill>
                <a:latin typeface="Bookman Old Style" pitchFamily="18" charset="0"/>
              </a:rPr>
              <a:t>Толерантність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-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це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здатність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без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агресії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сприймати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думки,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поведінку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,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форми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самовираження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та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спосіб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життя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іншої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людини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,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які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відрізняються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від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 </a:t>
            </a:r>
            <a:r>
              <a:rPr lang="ru-RU" sz="3100" dirty="0" err="1" smtClean="0">
                <a:solidFill>
                  <a:srgbClr val="5329ED"/>
                </a:solidFill>
                <a:latin typeface="Bookman Old Style" pitchFamily="18" charset="0"/>
              </a:rPr>
              <a:t>власних</a:t>
            </a:r>
            <a:r>
              <a:rPr lang="ru-RU" sz="3100" dirty="0" smtClean="0">
                <a:solidFill>
                  <a:srgbClr val="5329ED"/>
                </a:solidFill>
                <a:latin typeface="Bookman Old Style" pitchFamily="18" charset="0"/>
              </a:rPr>
              <a:t>.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/>
          </a:p>
        </p:txBody>
      </p:sp>
      <p:pic>
        <p:nvPicPr>
          <p:cNvPr id="4" name="Содержимое 3" descr="toleranc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85728"/>
            <a:ext cx="5856650" cy="4392488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429264"/>
            <a:ext cx="8215370" cy="1703112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5329ED"/>
                </a:solidFill>
              </a:rPr>
              <a:t>У перекладі з латинської «</a:t>
            </a:r>
            <a:r>
              <a:rPr lang="uk-UA" dirty="0" err="1" smtClean="0">
                <a:solidFill>
                  <a:srgbClr val="5329ED"/>
                </a:solidFill>
              </a:rPr>
              <a:t>tolerance</a:t>
            </a:r>
            <a:r>
              <a:rPr lang="uk-UA" dirty="0" smtClean="0">
                <a:solidFill>
                  <a:srgbClr val="5329ED"/>
                </a:solidFill>
              </a:rPr>
              <a:t>» означає «терпіння».</a:t>
            </a:r>
            <a:r>
              <a:rPr lang="ru-RU" dirty="0" smtClean="0">
                <a:solidFill>
                  <a:srgbClr val="5329ED"/>
                </a:solidFill>
              </a:rPr>
              <a:t/>
            </a:r>
            <a:br>
              <a:rPr lang="ru-RU" dirty="0" smtClean="0">
                <a:solidFill>
                  <a:srgbClr val="5329ED"/>
                </a:solidFill>
              </a:rPr>
            </a:br>
            <a:endParaRPr lang="ru-RU" dirty="0">
              <a:solidFill>
                <a:srgbClr val="5329ED"/>
              </a:solidFill>
            </a:endParaRPr>
          </a:p>
        </p:txBody>
      </p:sp>
      <p:pic>
        <p:nvPicPr>
          <p:cNvPr id="4" name="Picture 9" descr="bakylina_any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28"/>
            <a:ext cx="4314056" cy="491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10872"/>
            <a:ext cx="8215370" cy="1847128"/>
          </a:xfrm>
        </p:spPr>
        <p:txBody>
          <a:bodyPr>
            <a:noAutofit/>
          </a:bodyPr>
          <a:lstStyle/>
          <a:p>
            <a:r>
              <a:rPr lang="ru-RU" sz="2400" dirty="0" err="1" smtClean="0">
                <a:solidFill>
                  <a:srgbClr val="5329ED"/>
                </a:solidFill>
              </a:rPr>
              <a:t>Толерантність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виникла</a:t>
            </a:r>
            <a:r>
              <a:rPr lang="ru-RU" sz="2400" dirty="0" smtClean="0">
                <a:solidFill>
                  <a:srgbClr val="5329ED"/>
                </a:solidFill>
              </a:rPr>
              <a:t> у </a:t>
            </a:r>
            <a:r>
              <a:rPr lang="ru-RU" sz="2400" dirty="0" err="1" smtClean="0">
                <a:solidFill>
                  <a:srgbClr val="5329ED"/>
                </a:solidFill>
              </a:rPr>
              <a:t>західній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цивілізації</a:t>
            </a:r>
            <a:r>
              <a:rPr lang="ru-RU" sz="2400" dirty="0" smtClean="0">
                <a:solidFill>
                  <a:srgbClr val="5329ED"/>
                </a:solidFill>
              </a:rPr>
              <a:t> на </a:t>
            </a:r>
            <a:r>
              <a:rPr lang="ru-RU" sz="2400" dirty="0" err="1" smtClean="0">
                <a:solidFill>
                  <a:srgbClr val="5329ED"/>
                </a:solidFill>
              </a:rPr>
              <a:t>релігійному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рівні</a:t>
            </a:r>
            <a:r>
              <a:rPr lang="ru-RU" sz="2400" dirty="0" smtClean="0">
                <a:solidFill>
                  <a:srgbClr val="5329ED"/>
                </a:solidFill>
              </a:rPr>
              <a:t>. </a:t>
            </a:r>
            <a:r>
              <a:rPr lang="ru-RU" sz="2400" dirty="0" err="1" smtClean="0">
                <a:solidFill>
                  <a:srgbClr val="5329ED"/>
                </a:solidFill>
              </a:rPr>
              <a:t>Виникнення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цього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терміну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пов'язують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з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підписанням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Нантського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едикту</a:t>
            </a:r>
            <a:r>
              <a:rPr lang="ru-RU" sz="2400" dirty="0" smtClean="0">
                <a:solidFill>
                  <a:srgbClr val="5329ED"/>
                </a:solidFill>
              </a:rPr>
              <a:t>.</a:t>
            </a:r>
            <a:endParaRPr lang="ru-RU" sz="2400" dirty="0">
              <a:solidFill>
                <a:srgbClr val="5329ED"/>
              </a:solidFill>
            </a:endParaRPr>
          </a:p>
        </p:txBody>
      </p:sp>
      <p:pic>
        <p:nvPicPr>
          <p:cNvPr id="4" name="Picture 6" descr="lesson6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14356"/>
            <a:ext cx="6309009" cy="410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3535802" cy="6264696"/>
          </a:xfrm>
        </p:spPr>
        <p:txBody>
          <a:bodyPr>
            <a:normAutofit/>
          </a:bodyPr>
          <a:lstStyle/>
          <a:p>
            <a:pPr algn="l"/>
            <a:r>
              <a:rPr lang="uk-UA" sz="2400" dirty="0" err="1" smtClean="0">
                <a:solidFill>
                  <a:srgbClr val="5329ED"/>
                </a:solidFill>
              </a:rPr>
              <a:t>Т</a:t>
            </a:r>
            <a:r>
              <a:rPr lang="ru-RU" sz="2400" dirty="0" err="1" smtClean="0">
                <a:solidFill>
                  <a:srgbClr val="5329ED"/>
                </a:solidFill>
              </a:rPr>
              <a:t>олерантність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означає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доброзичливе</a:t>
            </a:r>
            <a:r>
              <a:rPr lang="ru-RU" sz="2400" dirty="0" smtClean="0">
                <a:solidFill>
                  <a:srgbClr val="5329ED"/>
                </a:solidFill>
              </a:rPr>
              <a:t> та </a:t>
            </a:r>
            <a:r>
              <a:rPr lang="ru-RU" sz="2400" dirty="0" err="1" smtClean="0">
                <a:solidFill>
                  <a:srgbClr val="5329ED"/>
                </a:solidFill>
              </a:rPr>
              <a:t>терпиме</a:t>
            </a:r>
            <a:r>
              <a:rPr lang="ru-RU" sz="2400" dirty="0" smtClean="0">
                <a:solidFill>
                  <a:srgbClr val="5329ED"/>
                </a:solidFill>
              </a:rPr>
              <a:t> </a:t>
            </a:r>
            <a:r>
              <a:rPr lang="ru-RU" sz="2400" dirty="0" err="1" smtClean="0">
                <a:solidFill>
                  <a:srgbClr val="5329ED"/>
                </a:solidFill>
              </a:rPr>
              <a:t>ставлення</a:t>
            </a:r>
            <a:r>
              <a:rPr lang="ru-RU" sz="2400" dirty="0" smtClean="0">
                <a:solidFill>
                  <a:srgbClr val="5329ED"/>
                </a:solidFill>
              </a:rPr>
              <a:t> до </a:t>
            </a:r>
            <a:r>
              <a:rPr lang="ru-RU" sz="2400" dirty="0" err="1" smtClean="0">
                <a:solidFill>
                  <a:srgbClr val="5329ED"/>
                </a:solidFill>
              </a:rPr>
              <a:t>чогось</a:t>
            </a:r>
            <a:r>
              <a:rPr lang="ru-RU" sz="2400" dirty="0" smtClean="0">
                <a:solidFill>
                  <a:srgbClr val="5329ED"/>
                </a:solidFill>
              </a:rPr>
              <a:t>. </a:t>
            </a:r>
            <a:br>
              <a:rPr lang="ru-RU" sz="2400" dirty="0" smtClean="0">
                <a:solidFill>
                  <a:srgbClr val="5329ED"/>
                </a:solidFill>
              </a:rPr>
            </a:br>
            <a:r>
              <a:rPr lang="ru-RU" sz="2400" u="sng" dirty="0" smtClean="0">
                <a:solidFill>
                  <a:srgbClr val="5329ED"/>
                </a:solidFill>
              </a:rPr>
              <a:t>Основою </a:t>
            </a:r>
            <a:r>
              <a:rPr lang="ru-RU" sz="2400" u="sng" dirty="0" err="1" smtClean="0">
                <a:solidFill>
                  <a:srgbClr val="5329ED"/>
                </a:solidFill>
              </a:rPr>
              <a:t>толерантності</a:t>
            </a:r>
            <a:r>
              <a:rPr lang="ru-RU" sz="2400" u="sng" dirty="0" smtClean="0">
                <a:solidFill>
                  <a:srgbClr val="5329ED"/>
                </a:solidFill>
              </a:rPr>
              <a:t> </a:t>
            </a:r>
            <a:r>
              <a:rPr lang="ru-RU" sz="2400" u="sng" dirty="0" err="1" smtClean="0">
                <a:solidFill>
                  <a:srgbClr val="5329ED"/>
                </a:solidFill>
              </a:rPr>
              <a:t>є</a:t>
            </a:r>
            <a:r>
              <a:rPr lang="ru-RU" sz="2400" u="sng" dirty="0" smtClean="0">
                <a:solidFill>
                  <a:srgbClr val="5329ED"/>
                </a:solidFill>
              </a:rPr>
              <a:t/>
            </a:r>
            <a:br>
              <a:rPr lang="ru-RU" sz="2400" u="sng" dirty="0" smtClean="0">
                <a:solidFill>
                  <a:srgbClr val="5329ED"/>
                </a:solidFill>
              </a:rPr>
            </a:br>
            <a:r>
              <a:rPr lang="ru-RU" sz="2400" dirty="0" smtClean="0">
                <a:solidFill>
                  <a:srgbClr val="5329ED"/>
                </a:solidFill>
              </a:rPr>
              <a:t>- </a:t>
            </a:r>
            <a:r>
              <a:rPr lang="ru-RU" sz="2400" dirty="0" err="1" smtClean="0">
                <a:solidFill>
                  <a:srgbClr val="5329ED"/>
                </a:solidFill>
              </a:rPr>
              <a:t>відкритість</a:t>
            </a:r>
            <a:r>
              <a:rPr lang="ru-RU" sz="2400" dirty="0" smtClean="0">
                <a:solidFill>
                  <a:srgbClr val="5329ED"/>
                </a:solidFill>
              </a:rPr>
              <a:t> думки та </a:t>
            </a:r>
            <a:r>
              <a:rPr lang="ru-RU" sz="2400" dirty="0" err="1" smtClean="0">
                <a:solidFill>
                  <a:srgbClr val="5329ED"/>
                </a:solidFill>
              </a:rPr>
              <a:t>спілкування</a:t>
            </a:r>
            <a:r>
              <a:rPr lang="ru-RU" sz="2400" dirty="0" smtClean="0">
                <a:solidFill>
                  <a:srgbClr val="5329ED"/>
                </a:solidFill>
              </a:rPr>
              <a:t>;</a:t>
            </a:r>
            <a:br>
              <a:rPr lang="ru-RU" sz="2400" dirty="0" smtClean="0">
                <a:solidFill>
                  <a:srgbClr val="5329ED"/>
                </a:solidFill>
              </a:rPr>
            </a:br>
            <a:r>
              <a:rPr lang="ru-RU" sz="2400" dirty="0" smtClean="0">
                <a:solidFill>
                  <a:srgbClr val="5329ED"/>
                </a:solidFill>
              </a:rPr>
              <a:t> - </a:t>
            </a:r>
            <a:r>
              <a:rPr lang="ru-RU" sz="2400" dirty="0" err="1" smtClean="0">
                <a:solidFill>
                  <a:srgbClr val="5329ED"/>
                </a:solidFill>
              </a:rPr>
              <a:t>особиста</a:t>
            </a:r>
            <a:r>
              <a:rPr lang="ru-RU" sz="2400" dirty="0" smtClean="0">
                <a:solidFill>
                  <a:srgbClr val="5329ED"/>
                </a:solidFill>
              </a:rPr>
              <a:t> свобода </a:t>
            </a:r>
            <a:r>
              <a:rPr lang="ru-RU" sz="2400" dirty="0" err="1" smtClean="0">
                <a:solidFill>
                  <a:srgbClr val="5329ED"/>
                </a:solidFill>
              </a:rPr>
              <a:t>індивіда</a:t>
            </a:r>
            <a:r>
              <a:rPr lang="ru-RU" sz="2400" dirty="0" smtClean="0">
                <a:solidFill>
                  <a:srgbClr val="5329ED"/>
                </a:solidFill>
              </a:rPr>
              <a:t>;</a:t>
            </a:r>
            <a:br>
              <a:rPr lang="ru-RU" sz="2400" dirty="0" smtClean="0">
                <a:solidFill>
                  <a:srgbClr val="5329ED"/>
                </a:solidFill>
              </a:rPr>
            </a:br>
            <a:r>
              <a:rPr lang="ru-RU" sz="2400" dirty="0" smtClean="0">
                <a:solidFill>
                  <a:srgbClr val="5329ED"/>
                </a:solidFill>
              </a:rPr>
              <a:t>- </a:t>
            </a:r>
            <a:r>
              <a:rPr lang="ru-RU" sz="2400" dirty="0" err="1" smtClean="0">
                <a:solidFill>
                  <a:srgbClr val="5329ED"/>
                </a:solidFill>
              </a:rPr>
              <a:t>цінування</a:t>
            </a:r>
            <a:r>
              <a:rPr lang="ru-RU" sz="2400" dirty="0" smtClean="0">
                <a:solidFill>
                  <a:srgbClr val="5329ED"/>
                </a:solidFill>
              </a:rPr>
              <a:t> прав та свобод людей.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pic>
        <p:nvPicPr>
          <p:cNvPr id="4" name="Содержимое 3" descr="tolerantnosti-i-ne-khvata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6" y="1700808"/>
            <a:ext cx="5218503" cy="3261564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427984" cy="6095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5329ED"/>
                </a:solidFill>
              </a:rPr>
              <a:t>«Я не </a:t>
            </a:r>
            <a:r>
              <a:rPr lang="ru-RU" dirty="0" err="1" smtClean="0">
                <a:solidFill>
                  <a:srgbClr val="5329ED"/>
                </a:solidFill>
              </a:rPr>
              <a:t>згоден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з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тим</a:t>
            </a:r>
            <a:r>
              <a:rPr lang="ru-RU" dirty="0" smtClean="0">
                <a:solidFill>
                  <a:srgbClr val="5329ED"/>
                </a:solidFill>
              </a:rPr>
              <a:t>, </a:t>
            </a:r>
            <a:r>
              <a:rPr lang="ru-RU" dirty="0" err="1" smtClean="0">
                <a:solidFill>
                  <a:srgbClr val="5329ED"/>
                </a:solidFill>
              </a:rPr>
              <a:t>що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ви</a:t>
            </a:r>
            <a:r>
              <a:rPr lang="ru-RU" dirty="0" smtClean="0">
                <a:solidFill>
                  <a:srgbClr val="5329ED"/>
                </a:solidFill>
              </a:rPr>
              <a:t> говорите, </a:t>
            </a:r>
            <a:r>
              <a:rPr lang="ru-RU" dirty="0" err="1" smtClean="0">
                <a:solidFill>
                  <a:srgbClr val="5329ED"/>
                </a:solidFill>
              </a:rPr>
              <a:t>але</a:t>
            </a:r>
            <a:r>
              <a:rPr lang="ru-RU" dirty="0" smtClean="0">
                <a:solidFill>
                  <a:srgbClr val="5329ED"/>
                </a:solidFill>
              </a:rPr>
              <a:t> пожертвую </a:t>
            </a:r>
            <a:r>
              <a:rPr lang="ru-RU" dirty="0" err="1" smtClean="0">
                <a:solidFill>
                  <a:srgbClr val="5329ED"/>
                </a:solidFill>
              </a:rPr>
              <a:t>своїм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життям</a:t>
            </a:r>
            <a:r>
              <a:rPr lang="ru-RU" dirty="0" smtClean="0">
                <a:solidFill>
                  <a:srgbClr val="5329ED"/>
                </a:solidFill>
              </a:rPr>
              <a:t>, </a:t>
            </a:r>
            <a:r>
              <a:rPr lang="ru-RU" dirty="0" err="1" smtClean="0">
                <a:solidFill>
                  <a:srgbClr val="5329ED"/>
                </a:solidFill>
              </a:rPr>
              <a:t>захищаючи</a:t>
            </a:r>
            <a:r>
              <a:rPr lang="ru-RU" dirty="0" smtClean="0">
                <a:solidFill>
                  <a:srgbClr val="5329ED"/>
                </a:solidFill>
              </a:rPr>
              <a:t> ваше право </a:t>
            </a:r>
            <a:r>
              <a:rPr lang="ru-RU" dirty="0" err="1" smtClean="0">
                <a:solidFill>
                  <a:srgbClr val="5329ED"/>
                </a:solidFill>
              </a:rPr>
              <a:t>висловлювати</a:t>
            </a:r>
            <a:r>
              <a:rPr lang="ru-RU" dirty="0" smtClean="0">
                <a:solidFill>
                  <a:srgbClr val="5329ED"/>
                </a:solidFill>
              </a:rPr>
              <a:t> </a:t>
            </a:r>
            <a:r>
              <a:rPr lang="ru-RU" dirty="0" err="1" smtClean="0">
                <a:solidFill>
                  <a:srgbClr val="5329ED"/>
                </a:solidFill>
              </a:rPr>
              <a:t>власну</a:t>
            </a:r>
            <a:r>
              <a:rPr lang="ru-RU" dirty="0" smtClean="0">
                <a:solidFill>
                  <a:srgbClr val="5329ED"/>
                </a:solidFill>
              </a:rPr>
              <a:t> думку». Вольтер</a:t>
            </a:r>
            <a:endParaRPr lang="ru-RU" dirty="0">
              <a:solidFill>
                <a:srgbClr val="5329ED"/>
              </a:solidFill>
            </a:endParaRPr>
          </a:p>
        </p:txBody>
      </p:sp>
      <p:pic>
        <p:nvPicPr>
          <p:cNvPr id="4" name="Содержимое 3" descr="9e6912be080b2ca670a4049f6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764704"/>
            <a:ext cx="4220507" cy="5351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283180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0DF953-BA70-4FA4-9CF1-8B0A0810C3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TS010283180</Template>
  <TotalTime>166</TotalTime>
  <Words>347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TS010283180</vt:lpstr>
      <vt:lpstr>Виховний захід на тему:</vt:lpstr>
      <vt:lpstr>Слайд 2</vt:lpstr>
      <vt:lpstr>Мета:</vt:lpstr>
      <vt:lpstr>16 листопада у всьому світі відзначається Міжнародний день толерантності </vt:lpstr>
      <vt:lpstr>Толерантність - це здатність без агресії сприймати думки, поведінку, форми самовираження та спосіб життя іншої людини, які відрізняються від власних. </vt:lpstr>
      <vt:lpstr>У перекладі з латинської «tolerance» означає «терпіння». </vt:lpstr>
      <vt:lpstr>Толерантність виникла у західній цивілізації на релігійному рівні. Виникнення цього терміну пов'язують з підписанням Нантського едикту.</vt:lpstr>
      <vt:lpstr>Толерантність означає доброзичливе та терпиме ставлення до чогось.  Основою толерантності є - відкритість думки та спілкування;  - особиста свобода індивіда; - цінування прав та свобод людей. </vt:lpstr>
      <vt:lpstr>«Я не згоден з тим, що ви говорите, але пожертвую своїм життям, захищаючи ваше право висловлювати власну думку». Вольтер</vt:lpstr>
      <vt:lpstr>У 1995 р. ЮНЕСКО була прийнята Декларація принципів толерантності, що включають повагу, прийняття і правильне розуміння багатого різноманіття культур нашого світу, наших форм самовираження і способів проявів людської індивідуальності, гармонію в різноманітті, спрямованість на досягнення миру і сприяння заміні культури війни культурою світу.</vt:lpstr>
      <vt:lpstr>За сферами прояву виділяють політичну, наукову, педагогічну та адміністративну толерантність. Стосовно до особистості психологи розрізняють кілька видів толерантності.</vt:lpstr>
      <vt:lpstr>Природна(натуральна) толерантність</vt:lpstr>
      <vt:lpstr>Моральна толерантність</vt:lpstr>
      <vt:lpstr>Слайд 14</vt:lpstr>
      <vt:lpstr>“Усі люди мають недоліки – хто більші, хто менші. Ось чому і дружба, і допомога, і спілкування були б неможливими, якби не існувало між нами взаємної терпимості”. Г. Гвіччардіні – італійський філософ-гуманіст </vt:lpstr>
      <vt:lpstr>Слайд 16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keywords/>
  <dc:description>Корпорация Майкрософт</dc:description>
  <cp:lastModifiedBy>User</cp:lastModifiedBy>
  <cp:revision>33</cp:revision>
  <dcterms:created xsi:type="dcterms:W3CDTF">2013-11-12T17:37:16Z</dcterms:created>
  <dcterms:modified xsi:type="dcterms:W3CDTF">2014-06-02T13:44:51Z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TC102831809990</vt:lpwstr>
  </property>
</Properties>
</file>