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9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документы\шаблоны\мама 10.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Заголовок 2"/>
          <p:cNvSpPr>
            <a:spLocks noGrp="1"/>
          </p:cNvSpPr>
          <p:nvPr>
            <p:ph type="ctrTitle"/>
          </p:nvPr>
        </p:nvSpPr>
        <p:spPr>
          <a:xfrm>
            <a:off x="642910" y="357166"/>
            <a:ext cx="7772400" cy="1714511"/>
          </a:xfrm>
        </p:spPr>
        <p:style>
          <a:lnRef idx="1">
            <a:schemeClr val="accent5"/>
          </a:lnRef>
          <a:fillRef idx="2">
            <a:schemeClr val="accent5"/>
          </a:fillRef>
          <a:effectRef idx="1">
            <a:schemeClr val="accent5"/>
          </a:effectRef>
          <a:fontRef idx="minor">
            <a:schemeClr val="dk1"/>
          </a:fontRef>
        </p:style>
        <p:txBody>
          <a:bodyPr>
            <a:normAutofit/>
          </a:bodyPr>
          <a:lstStyle/>
          <a:p>
            <a:r>
              <a:rPr lang="uk-UA" sz="2000" dirty="0" smtClean="0">
                <a:latin typeface="Times New Roman" pitchFamily="18" charset="0"/>
                <a:cs typeface="Times New Roman" pitchFamily="18" charset="0"/>
              </a:rPr>
              <a:t>Управління освіти і науки</a:t>
            </a:r>
            <a:br>
              <a:rPr lang="uk-UA" sz="2000" dirty="0" smtClean="0">
                <a:latin typeface="Times New Roman" pitchFamily="18" charset="0"/>
                <a:cs typeface="Times New Roman" pitchFamily="18" charset="0"/>
              </a:rPr>
            </a:br>
            <a:r>
              <a:rPr lang="uk-UA" sz="2000" dirty="0" err="1" smtClean="0">
                <a:latin typeface="Times New Roman" pitchFamily="18" charset="0"/>
                <a:cs typeface="Times New Roman" pitchFamily="18" charset="0"/>
              </a:rPr>
              <a:t>Дніпоропетровської</a:t>
            </a:r>
            <a:r>
              <a:rPr lang="uk-UA" sz="2000" dirty="0" smtClean="0">
                <a:latin typeface="Times New Roman" pitchFamily="18" charset="0"/>
                <a:cs typeface="Times New Roman" pitchFamily="18" charset="0"/>
              </a:rPr>
              <a:t> облдержадміністрації</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відділ освіти Петропавлівської райдержадміністрації</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Миколаївська </a:t>
            </a:r>
            <a:r>
              <a:rPr lang="uk-UA" sz="2000" dirty="0" err="1" smtClean="0">
                <a:latin typeface="Times New Roman" pitchFamily="18" charset="0"/>
                <a:cs typeface="Times New Roman" pitchFamily="18" charset="0"/>
              </a:rPr>
              <a:t>загальноосвтня</a:t>
            </a:r>
            <a:r>
              <a:rPr lang="uk-UA" sz="2000" dirty="0" smtClean="0">
                <a:latin typeface="Times New Roman" pitchFamily="18" charset="0"/>
                <a:cs typeface="Times New Roman" pitchFamily="18" charset="0"/>
              </a:rPr>
              <a:t> школа І-ІІІ ступенів</a:t>
            </a:r>
            <a:br>
              <a:rPr lang="uk-UA"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4" name="Подзаголовок 3"/>
          <p:cNvSpPr>
            <a:spLocks noGrp="1"/>
          </p:cNvSpPr>
          <p:nvPr>
            <p:ph type="subTitle" idx="1"/>
          </p:nvPr>
        </p:nvSpPr>
        <p:spPr>
          <a:xfrm>
            <a:off x="1371600" y="2357430"/>
            <a:ext cx="7200928" cy="4143404"/>
          </a:xfrm>
        </p:spPr>
        <p:txBody>
          <a:bodyPr>
            <a:normAutofit fontScale="92500" lnSpcReduction="20000"/>
          </a:bodyPr>
          <a:lstStyle/>
          <a:p>
            <a:r>
              <a:rPr lang="uk-UA" dirty="0" smtClean="0">
                <a:solidFill>
                  <a:srgbClr val="002060"/>
                </a:solidFill>
                <a:latin typeface="Century Gothic" pitchFamily="34" charset="0"/>
              </a:rPr>
              <a:t>Т.Г.Шевченко – художник</a:t>
            </a:r>
          </a:p>
          <a:p>
            <a:r>
              <a:rPr lang="uk-UA" dirty="0" smtClean="0">
                <a:solidFill>
                  <a:srgbClr val="002060"/>
                </a:solidFill>
                <a:latin typeface="Century Gothic" pitchFamily="34" charset="0"/>
              </a:rPr>
              <a:t>(захист учнівської науково-дослідної роботи)</a:t>
            </a:r>
          </a:p>
          <a:p>
            <a:pPr algn="r"/>
            <a:endParaRPr lang="uk-UA" sz="2400" dirty="0" smtClean="0">
              <a:solidFill>
                <a:srgbClr val="002060"/>
              </a:solidFill>
            </a:endParaRPr>
          </a:p>
          <a:p>
            <a:pPr algn="r"/>
            <a:endParaRPr lang="uk-UA" sz="2400" dirty="0" smtClean="0">
              <a:solidFill>
                <a:srgbClr val="002060"/>
              </a:solidFill>
            </a:endParaRPr>
          </a:p>
          <a:p>
            <a:pPr algn="r"/>
            <a:r>
              <a:rPr lang="uk-UA" sz="2600" dirty="0" smtClean="0">
                <a:solidFill>
                  <a:schemeClr val="bg1"/>
                </a:solidFill>
                <a:latin typeface="Times New Roman" pitchFamily="18" charset="0"/>
                <a:cs typeface="Times New Roman" pitchFamily="18" charset="0"/>
              </a:rPr>
              <a:t>Робота учениці 11-Б класу</a:t>
            </a:r>
          </a:p>
          <a:p>
            <a:pPr algn="r"/>
            <a:r>
              <a:rPr lang="uk-UA" sz="2600" dirty="0" err="1" smtClean="0">
                <a:solidFill>
                  <a:schemeClr val="bg1"/>
                </a:solidFill>
                <a:latin typeface="Times New Roman" pitchFamily="18" charset="0"/>
                <a:cs typeface="Times New Roman" pitchFamily="18" charset="0"/>
              </a:rPr>
              <a:t>Ригальової</a:t>
            </a:r>
            <a:r>
              <a:rPr lang="uk-UA" sz="2600" dirty="0" smtClean="0">
                <a:solidFill>
                  <a:schemeClr val="bg1"/>
                </a:solidFill>
                <a:latin typeface="Times New Roman" pitchFamily="18" charset="0"/>
                <a:cs typeface="Times New Roman" pitchFamily="18" charset="0"/>
              </a:rPr>
              <a:t> Катерини</a:t>
            </a:r>
          </a:p>
          <a:p>
            <a:pPr algn="r"/>
            <a:r>
              <a:rPr lang="uk-UA" sz="2600" dirty="0" smtClean="0">
                <a:solidFill>
                  <a:schemeClr val="bg1"/>
                </a:solidFill>
                <a:latin typeface="Times New Roman" pitchFamily="18" charset="0"/>
                <a:cs typeface="Times New Roman" pitchFamily="18" charset="0"/>
              </a:rPr>
              <a:t>Керівник Переверзєва В.В.</a:t>
            </a:r>
          </a:p>
          <a:p>
            <a:endParaRPr lang="uk-UA" sz="2600" dirty="0" smtClean="0">
              <a:solidFill>
                <a:schemeClr val="bg1"/>
              </a:solidFill>
              <a:latin typeface="Times New Roman" pitchFamily="18" charset="0"/>
              <a:cs typeface="Times New Roman" pitchFamily="18" charset="0"/>
            </a:endParaRPr>
          </a:p>
          <a:p>
            <a:r>
              <a:rPr lang="uk-UA" sz="2600" dirty="0" smtClean="0">
                <a:solidFill>
                  <a:schemeClr val="bg1"/>
                </a:solidFill>
                <a:latin typeface="Times New Roman" pitchFamily="18" charset="0"/>
                <a:cs typeface="Times New Roman" pitchFamily="18" charset="0"/>
              </a:rPr>
              <a:t>2014 р.</a:t>
            </a:r>
          </a:p>
          <a:p>
            <a:endParaRPr lang="ru-RU" sz="2400" dirty="0">
              <a:solidFill>
                <a:srgbClr val="00206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1000"/>
                                        <p:tgtEl>
                                          <p:spTgt spid="4">
                                            <p:txEl>
                                              <p:pRg st="0" end="0"/>
                                            </p:txEl>
                                          </p:spTgt>
                                        </p:tgtEl>
                                      </p:cBhvr>
                                    </p:animEffect>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1000"/>
                                        <p:tgtEl>
                                          <p:spTgt spid="4">
                                            <p:txEl>
                                              <p:pRg st="1" end="1"/>
                                            </p:txEl>
                                          </p:spTgt>
                                        </p:tgtEl>
                                      </p:cBhvr>
                                    </p:animEffect>
                                  </p:childTnLst>
                                </p:cTn>
                              </p:par>
                            </p:childTnLst>
                          </p:cTn>
                        </p:par>
                        <p:par>
                          <p:cTn id="19" fill="hold">
                            <p:stCondLst>
                              <p:cond delay="4000"/>
                            </p:stCondLst>
                            <p:childTnLst>
                              <p:par>
                                <p:cTn id="20" presetID="14" presetClass="entr" presetSubtype="10"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1000"/>
                                        <p:tgtEl>
                                          <p:spTgt spid="4">
                                            <p:txEl>
                                              <p:pRg st="4" end="4"/>
                                            </p:txEl>
                                          </p:spTgt>
                                        </p:tgtEl>
                                      </p:cBhvr>
                                    </p:animEffect>
                                  </p:childTnLst>
                                </p:cTn>
                              </p:par>
                            </p:childTnLst>
                          </p:cTn>
                        </p:par>
                        <p:par>
                          <p:cTn id="23" fill="hold">
                            <p:stCondLst>
                              <p:cond delay="5000"/>
                            </p:stCondLst>
                            <p:childTnLst>
                              <p:par>
                                <p:cTn id="24" presetID="14" presetClass="entr" presetSubtype="10" fill="hold" grpId="0" nodeType="after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6" dur="1000"/>
                                        <p:tgtEl>
                                          <p:spTgt spid="4">
                                            <p:txEl>
                                              <p:pRg st="5" end="5"/>
                                            </p:txEl>
                                          </p:spTgt>
                                        </p:tgtEl>
                                      </p:cBhvr>
                                    </p:animEffect>
                                  </p:childTnLst>
                                </p:cTn>
                              </p:par>
                            </p:childTnLst>
                          </p:cTn>
                        </p:par>
                        <p:par>
                          <p:cTn id="27" fill="hold">
                            <p:stCondLst>
                              <p:cond delay="6000"/>
                            </p:stCondLst>
                            <p:childTnLst>
                              <p:par>
                                <p:cTn id="28" presetID="14" presetClass="entr" presetSubtype="10" fill="hold" grpId="0" nodeType="after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0" dur="1000"/>
                                        <p:tgtEl>
                                          <p:spTgt spid="4">
                                            <p:txEl>
                                              <p:pRg st="6" end="6"/>
                                            </p:txEl>
                                          </p:spTgt>
                                        </p:tgtEl>
                                      </p:cBhvr>
                                    </p:animEffect>
                                  </p:childTnLst>
                                </p:cTn>
                              </p:par>
                            </p:childTnLst>
                          </p:cTn>
                        </p:par>
                        <p:par>
                          <p:cTn id="31" fill="hold">
                            <p:stCondLst>
                              <p:cond delay="7000"/>
                            </p:stCondLst>
                            <p:childTnLst>
                              <p:par>
                                <p:cTn id="32" presetID="14" presetClass="entr" presetSubtype="10" fill="hold" grpId="0" nodeType="after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4"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документы\шаблоны\мама 17.jpe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Заголовок 4"/>
          <p:cNvSpPr>
            <a:spLocks noGrp="1"/>
          </p:cNvSpPr>
          <p:nvPr>
            <p:ph type="ctrTitle"/>
          </p:nvPr>
        </p:nvSpPr>
        <p:spPr>
          <a:xfrm>
            <a:off x="2143108" y="357167"/>
            <a:ext cx="5786478" cy="1143007"/>
          </a:xfrm>
        </p:spPr>
        <p:txBody>
          <a:bodyPr/>
          <a:lstStyle/>
          <a:p>
            <a:endParaRPr lang="ru-RU" dirty="0"/>
          </a:p>
        </p:txBody>
      </p:sp>
      <p:sp>
        <p:nvSpPr>
          <p:cNvPr id="6" name="Подзаголовок 5"/>
          <p:cNvSpPr>
            <a:spLocks noGrp="1"/>
          </p:cNvSpPr>
          <p:nvPr>
            <p:ph type="subTitle" idx="1"/>
          </p:nvPr>
        </p:nvSpPr>
        <p:spPr>
          <a:xfrm>
            <a:off x="714348" y="1785926"/>
            <a:ext cx="7058052" cy="3852874"/>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uk-UA" sz="1800" dirty="0" smtClean="0">
                <a:solidFill>
                  <a:srgbClr val="C00000"/>
                </a:solidFill>
              </a:rPr>
              <a:t>    Наприкінці </a:t>
            </a:r>
            <a:r>
              <a:rPr lang="uk-UA" sz="1800" dirty="0" smtClean="0">
                <a:solidFill>
                  <a:srgbClr val="C00000"/>
                </a:solidFill>
              </a:rPr>
              <a:t>березня 1845 року Шевченко виїхав «для художніх занять»  в Україну. Наприкінці того ж року стає співробітником Київської археологічної комісії. За завданням комісії Шевченко об'їздив Волинь і Поділля, а крім того, за власним бажанням – Полтавщину, Чернігівщину, Київщину, зарисовуючи старовинні будівлі, кургани, речі старовинного побуту та інше, тобто по суті він продовжує збирати матеріали за програмою «</a:t>
            </a:r>
            <a:r>
              <a:rPr lang="uk-UA" sz="1800" dirty="0" err="1" smtClean="0">
                <a:solidFill>
                  <a:srgbClr val="C00000"/>
                </a:solidFill>
              </a:rPr>
              <a:t>Живописной</a:t>
            </a:r>
            <a:r>
              <a:rPr lang="uk-UA" sz="1800" dirty="0" smtClean="0">
                <a:solidFill>
                  <a:srgbClr val="C00000"/>
                </a:solidFill>
              </a:rPr>
              <a:t> </a:t>
            </a:r>
            <a:r>
              <a:rPr lang="uk-UA" sz="1800" dirty="0" err="1" smtClean="0">
                <a:solidFill>
                  <a:srgbClr val="C00000"/>
                </a:solidFill>
              </a:rPr>
              <a:t>Украйны</a:t>
            </a:r>
            <a:r>
              <a:rPr lang="uk-UA" sz="1800" dirty="0" smtClean="0">
                <a:solidFill>
                  <a:srgbClr val="C00000"/>
                </a:solidFill>
              </a:rPr>
              <a:t>». Поряд із цим Тарас Григорович працює ще й над портретами, жанровими зарисовками, пейзажами.</a:t>
            </a:r>
            <a:endParaRPr lang="ru-RU" sz="1800" dirty="0" smtClean="0">
              <a:solidFill>
                <a:srgbClr val="C00000"/>
              </a:solidFill>
            </a:endParaRPr>
          </a:p>
          <a:p>
            <a:pPr algn="l"/>
            <a:r>
              <a:rPr lang="uk-UA" sz="1800" dirty="0" smtClean="0">
                <a:solidFill>
                  <a:srgbClr val="C00000"/>
                </a:solidFill>
              </a:rPr>
              <a:t>    У </a:t>
            </a:r>
            <a:r>
              <a:rPr lang="uk-UA" sz="1800" dirty="0" smtClean="0">
                <a:solidFill>
                  <a:srgbClr val="C00000"/>
                </a:solidFill>
              </a:rPr>
              <a:t>1846 році, живучи в Києві, Тарас Григорович зблизився з членами Кирило-Мефодіївського </a:t>
            </a:r>
            <a:r>
              <a:rPr lang="uk-UA" sz="1800" dirty="0" smtClean="0">
                <a:solidFill>
                  <a:srgbClr val="C00000"/>
                </a:solidFill>
              </a:rPr>
              <a:t>товариства. </a:t>
            </a:r>
            <a:r>
              <a:rPr lang="uk-UA" sz="1800" dirty="0" smtClean="0">
                <a:solidFill>
                  <a:srgbClr val="C00000"/>
                </a:solidFill>
              </a:rPr>
              <a:t>5 квітня за доносом провокатора з наказу ІІІ відділу Тараса Григоровича заарештували і відправили до Петербурга.</a:t>
            </a:r>
            <a:endParaRPr lang="ru-RU" sz="1800" dirty="0" smtClean="0">
              <a:solidFill>
                <a:srgbClr val="C00000"/>
              </a:solidFill>
            </a:endParaRPr>
          </a:p>
          <a:p>
            <a:pPr algn="l"/>
            <a:endParaRPr lang="ru-RU" sz="1800" dirty="0">
              <a:solidFill>
                <a:srgbClr val="C00000"/>
              </a:solidFill>
            </a:endParaRPr>
          </a:p>
        </p:txBody>
      </p:sp>
      <p:sp>
        <p:nvSpPr>
          <p:cNvPr id="7" name="Горизонтальный свиток 6"/>
          <p:cNvSpPr/>
          <p:nvPr/>
        </p:nvSpPr>
        <p:spPr>
          <a:xfrm>
            <a:off x="2285984" y="428604"/>
            <a:ext cx="5357850" cy="103327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2800" dirty="0" smtClean="0">
                <a:solidFill>
                  <a:srgbClr val="C00000"/>
                </a:solidFill>
                <a:latin typeface="Segoe Print" pitchFamily="2" charset="0"/>
              </a:rPr>
              <a:t>Шевченко в Україні</a:t>
            </a:r>
            <a:endParaRPr lang="ru-RU" sz="2800" dirty="0">
              <a:solidFill>
                <a:srgbClr val="C00000"/>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37" presetClass="entr" presetSubtype="0" fill="hold" grpId="0" nodeType="after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900" decel="100000" fill="hold"/>
                                        <p:tgtEl>
                                          <p:spTgt spid="6">
                                            <p:bg/>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bg/>
                                          </p:spTgt>
                                        </p:tgtEl>
                                        <p:attrNameLst>
                                          <p:attrName>ppt_y</p:attrName>
                                        </p:attrNameLst>
                                      </p:cBhvr>
                                      <p:tavLst>
                                        <p:tav tm="0">
                                          <p:val>
                                            <p:strVal val="#ppt_y-.03"/>
                                          </p:val>
                                        </p:tav>
                                        <p:tav tm="100000">
                                          <p:val>
                                            <p:strVal val="#ppt_y"/>
                                          </p:val>
                                        </p:tav>
                                      </p:tavLst>
                                    </p:anim>
                                  </p:childTnLst>
                                </p:cTn>
                              </p:par>
                            </p:childTnLst>
                          </p:cTn>
                        </p:par>
                        <p:par>
                          <p:cTn id="18" fill="hold">
                            <p:stCondLst>
                              <p:cond delay="3000"/>
                            </p:stCondLst>
                            <p:childTnLst>
                              <p:par>
                                <p:cTn id="19" presetID="37"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25" fill="hold">
                            <p:stCondLst>
                              <p:cond delay="4000"/>
                            </p:stCondLst>
                            <p:childTnLst>
                              <p:par>
                                <p:cTn id="26" presetID="37" presetClass="entr" presetSubtype="0" fill="hold" grpId="0"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документы\шаблоны\92319133.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5" name="Заголовок 4"/>
          <p:cNvSpPr>
            <a:spLocks noGrp="1"/>
          </p:cNvSpPr>
          <p:nvPr>
            <p:ph type="ctrTitle"/>
          </p:nvPr>
        </p:nvSpPr>
        <p:spPr>
          <a:xfrm>
            <a:off x="685800" y="285729"/>
            <a:ext cx="7772400" cy="1000131"/>
          </a:xfrm>
        </p:spPr>
        <p:txBody>
          <a:bodyPr>
            <a:normAutofit/>
          </a:bodyPr>
          <a:lstStyle/>
          <a:p>
            <a:r>
              <a:rPr lang="uk-UA" sz="4000" dirty="0" smtClean="0">
                <a:solidFill>
                  <a:srgbClr val="C00000"/>
                </a:solidFill>
                <a:latin typeface="Comic Sans MS" pitchFamily="66" charset="0"/>
              </a:rPr>
              <a:t>Роки заслання</a:t>
            </a:r>
            <a:endParaRPr lang="ru-RU" sz="4000" dirty="0">
              <a:solidFill>
                <a:srgbClr val="C00000"/>
              </a:solidFill>
              <a:latin typeface="Comic Sans MS" pitchFamily="66" charset="0"/>
            </a:endParaRPr>
          </a:p>
        </p:txBody>
      </p:sp>
      <p:sp>
        <p:nvSpPr>
          <p:cNvPr id="6" name="Подзаголовок 5"/>
          <p:cNvSpPr>
            <a:spLocks noGrp="1"/>
          </p:cNvSpPr>
          <p:nvPr>
            <p:ph type="subTitle" idx="1"/>
          </p:nvPr>
        </p:nvSpPr>
        <p:spPr>
          <a:xfrm>
            <a:off x="571472" y="1357298"/>
            <a:ext cx="7200928" cy="4281502"/>
          </a:xfrm>
        </p:spPr>
        <p:txBody>
          <a:bodyPr>
            <a:normAutofit fontScale="92500" lnSpcReduction="20000"/>
          </a:bodyPr>
          <a:lstStyle/>
          <a:p>
            <a:pPr algn="l"/>
            <a:r>
              <a:rPr lang="uk-UA" sz="2000" dirty="0" smtClean="0">
                <a:solidFill>
                  <a:srgbClr val="C00000"/>
                </a:solidFill>
                <a:latin typeface="Comic Sans MS" pitchFamily="66" charset="0"/>
              </a:rPr>
              <a:t>У</a:t>
            </a:r>
            <a:r>
              <a:rPr lang="uk-UA" sz="2000" dirty="0" smtClean="0">
                <a:solidFill>
                  <a:srgbClr val="C00000"/>
                </a:solidFill>
                <a:latin typeface="Comic Sans MS" pitchFamily="66" charset="0"/>
              </a:rPr>
              <a:t> </a:t>
            </a:r>
            <a:r>
              <a:rPr lang="uk-UA" sz="2000" dirty="0" smtClean="0">
                <a:solidFill>
                  <a:srgbClr val="C00000"/>
                </a:solidFill>
                <a:latin typeface="Comic Sans MS" pitchFamily="66" charset="0"/>
              </a:rPr>
              <a:t>доповідній Микола І </a:t>
            </a:r>
            <a:r>
              <a:rPr lang="uk-UA" sz="2000" dirty="0" smtClean="0">
                <a:solidFill>
                  <a:srgbClr val="C00000"/>
                </a:solidFill>
                <a:latin typeface="Comic Sans MS" pitchFamily="66" charset="0"/>
              </a:rPr>
              <a:t>написав</a:t>
            </a:r>
            <a:r>
              <a:rPr lang="uk-UA" sz="2000" dirty="0" smtClean="0">
                <a:solidFill>
                  <a:srgbClr val="C00000"/>
                </a:solidFill>
                <a:latin typeface="Comic Sans MS" pitchFamily="66" charset="0"/>
              </a:rPr>
              <a:t>: «Під найсуворіший нагляд із забороною писати і малювати</a:t>
            </a:r>
            <a:r>
              <a:rPr lang="uk-UA" sz="2000" dirty="0" smtClean="0">
                <a:solidFill>
                  <a:srgbClr val="C00000"/>
                </a:solidFill>
                <a:latin typeface="Comic Sans MS" pitchFamily="66" charset="0"/>
              </a:rPr>
              <a:t>».</a:t>
            </a:r>
          </a:p>
          <a:p>
            <a:pPr algn="l"/>
            <a:r>
              <a:rPr lang="uk-UA" sz="2000" dirty="0" smtClean="0">
                <a:solidFill>
                  <a:srgbClr val="C00000"/>
                </a:solidFill>
                <a:latin typeface="Comic Sans MS" pitchFamily="66" charset="0"/>
              </a:rPr>
              <a:t>9 червня 1847 року Шевченка відправили до Оренбурга, а 13 червня – до Орської фортеці. Почалося тяжке десятирічне заслання. </a:t>
            </a:r>
            <a:endParaRPr lang="uk-UA" sz="2000" dirty="0" smtClean="0">
              <a:solidFill>
                <a:srgbClr val="C00000"/>
              </a:solidFill>
              <a:latin typeface="Comic Sans MS" pitchFamily="66" charset="0"/>
            </a:endParaRPr>
          </a:p>
          <a:p>
            <a:pPr algn="l"/>
            <a:r>
              <a:rPr lang="uk-UA" sz="2000" dirty="0" smtClean="0">
                <a:solidFill>
                  <a:srgbClr val="C00000"/>
                </a:solidFill>
                <a:latin typeface="Comic Sans MS" pitchFamily="66" charset="0"/>
              </a:rPr>
              <a:t>Проте, незважаючи на сувору заборону, Тарас Григорович і на засланні рисував, але можливість рисувати залежала вад доброї волі його найближчих начальників. </a:t>
            </a:r>
            <a:endParaRPr lang="uk-UA" sz="2000" dirty="0" smtClean="0">
              <a:solidFill>
                <a:srgbClr val="C00000"/>
              </a:solidFill>
              <a:latin typeface="Comic Sans MS" pitchFamily="66" charset="0"/>
            </a:endParaRPr>
          </a:p>
          <a:p>
            <a:pPr algn="l"/>
            <a:r>
              <a:rPr lang="uk-UA" sz="2000" dirty="0" smtClean="0">
                <a:solidFill>
                  <a:srgbClr val="C00000"/>
                </a:solidFill>
                <a:latin typeface="Comic Sans MS" pitchFamily="66" charset="0"/>
              </a:rPr>
              <a:t>У червні 1848 року Тарас Григорович був призначений художником до складу комісії, яка досліджувала береги Аральського моря. </a:t>
            </a:r>
            <a:endParaRPr lang="uk-UA" sz="2000" dirty="0" smtClean="0">
              <a:solidFill>
                <a:srgbClr val="C00000"/>
              </a:solidFill>
              <a:latin typeface="Comic Sans MS" pitchFamily="66" charset="0"/>
            </a:endParaRPr>
          </a:p>
          <a:p>
            <a:pPr algn="l"/>
            <a:r>
              <a:rPr lang="uk-UA" sz="2000" dirty="0" smtClean="0">
                <a:solidFill>
                  <a:srgbClr val="C00000"/>
                </a:solidFill>
                <a:latin typeface="Comic Sans MS" pitchFamily="66" charset="0"/>
              </a:rPr>
              <a:t>На </a:t>
            </a:r>
            <a:r>
              <a:rPr lang="uk-UA" sz="2000" dirty="0" smtClean="0">
                <a:solidFill>
                  <a:srgbClr val="C00000"/>
                </a:solidFill>
                <a:latin typeface="Comic Sans MS" pitchFamily="66" charset="0"/>
              </a:rPr>
              <a:t>засланні, не зважаючи на сувору заборону, </a:t>
            </a:r>
            <a:r>
              <a:rPr lang="uk-UA" sz="2000" dirty="0" smtClean="0">
                <a:solidFill>
                  <a:srgbClr val="C00000"/>
                </a:solidFill>
                <a:latin typeface="Comic Sans MS" pitchFamily="66" charset="0"/>
              </a:rPr>
              <a:t>Шевченко намалював багато автопортретів, укомпонованих у різні жанрові твори. </a:t>
            </a:r>
            <a:endParaRPr lang="uk-UA" sz="2000" dirty="0" smtClean="0">
              <a:solidFill>
                <a:srgbClr val="C00000"/>
              </a:solidFill>
              <a:latin typeface="Comic Sans MS" pitchFamily="66" charset="0"/>
            </a:endParaRPr>
          </a:p>
          <a:p>
            <a:pPr algn="l"/>
            <a:r>
              <a:rPr lang="uk-UA" sz="2200" dirty="0" smtClean="0">
                <a:solidFill>
                  <a:srgbClr val="C00000"/>
                </a:solidFill>
                <a:latin typeface="Comic Sans MS" pitchFamily="66" charset="0"/>
              </a:rPr>
              <a:t>Шевченка </a:t>
            </a:r>
            <a:r>
              <a:rPr lang="uk-UA" sz="2200" dirty="0" smtClean="0">
                <a:solidFill>
                  <a:srgbClr val="C00000"/>
                </a:solidFill>
                <a:latin typeface="Comic Sans MS" pitchFamily="66" charset="0"/>
              </a:rPr>
              <a:t>звільнили </a:t>
            </a:r>
            <a:r>
              <a:rPr lang="uk-UA" sz="2200" dirty="0" smtClean="0">
                <a:solidFill>
                  <a:srgbClr val="C00000"/>
                </a:solidFill>
                <a:latin typeface="Comic Sans MS" pitchFamily="66" charset="0"/>
              </a:rPr>
              <a:t>із </a:t>
            </a:r>
            <a:r>
              <a:rPr lang="uk-UA" sz="2200" dirty="0" smtClean="0">
                <a:solidFill>
                  <a:srgbClr val="C00000"/>
                </a:solidFill>
                <a:latin typeface="Comic Sans MS" pitchFamily="66" charset="0"/>
              </a:rPr>
              <a:t>заслання у 1857 році.</a:t>
            </a:r>
            <a:endParaRPr lang="ru-RU" sz="2200" dirty="0" smtClean="0">
              <a:solidFill>
                <a:srgbClr val="C00000"/>
              </a:solidFill>
              <a:latin typeface="Comic Sans MS" pitchFamily="66" charset="0"/>
            </a:endParaRPr>
          </a:p>
          <a:p>
            <a:pPr algn="l"/>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2100"/>
                            </p:stCondLst>
                            <p:childTnLst>
                              <p:par>
                                <p:cTn id="12" presetID="2" presetClass="entr" presetSubtype="4"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4100"/>
                            </p:stCondLst>
                            <p:childTnLst>
                              <p:par>
                                <p:cTn id="17" presetID="2" presetClass="entr" presetSubtype="4"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6100"/>
                            </p:stCondLst>
                            <p:childTnLst>
                              <p:par>
                                <p:cTn id="22" presetID="2" presetClass="entr" presetSubtype="4"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8100"/>
                            </p:stCondLst>
                            <p:childTnLst>
                              <p:par>
                                <p:cTn id="27" presetID="2" presetClass="entr" presetSubtype="4"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0100"/>
                            </p:stCondLst>
                            <p:childTnLst>
                              <p:par>
                                <p:cTn id="32" presetID="2" presetClass="entr" presetSubtype="4" fill="hold" grpId="0" nodeType="after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additive="base">
                                        <p:cTn id="34"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2100"/>
                            </p:stCondLst>
                            <p:childTnLst>
                              <p:par>
                                <p:cTn id="37" presetID="2" presetClass="entr" presetSubtype="4" fill="hold" grpId="0" nodeType="after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документы\шаблоны 2\6463363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4"/>
          <p:cNvSpPr>
            <a:spLocks noGrp="1"/>
          </p:cNvSpPr>
          <p:nvPr>
            <p:ph type="ctrTitle"/>
          </p:nvPr>
        </p:nvSpPr>
        <p:spPr>
          <a:xfrm>
            <a:off x="685800" y="357166"/>
            <a:ext cx="7772400" cy="928694"/>
          </a:xfrm>
        </p:spPr>
        <p:txBody>
          <a:bodyPr>
            <a:normAutofit/>
          </a:bodyPr>
          <a:lstStyle/>
          <a:p>
            <a:r>
              <a:rPr lang="uk-UA" sz="2800" dirty="0" smtClean="0">
                <a:solidFill>
                  <a:schemeClr val="accent3">
                    <a:lumMod val="50000"/>
                  </a:schemeClr>
                </a:solidFill>
                <a:latin typeface="Comic Sans MS" pitchFamily="66" charset="0"/>
              </a:rPr>
              <a:t>Після звільнення</a:t>
            </a:r>
            <a:endParaRPr lang="ru-RU" sz="2800" dirty="0">
              <a:solidFill>
                <a:schemeClr val="accent3">
                  <a:lumMod val="50000"/>
                </a:schemeClr>
              </a:solidFill>
              <a:latin typeface="Comic Sans MS" pitchFamily="66" charset="0"/>
            </a:endParaRPr>
          </a:p>
        </p:txBody>
      </p:sp>
      <p:sp>
        <p:nvSpPr>
          <p:cNvPr id="6" name="Подзаголовок 5"/>
          <p:cNvSpPr>
            <a:spLocks noGrp="1"/>
          </p:cNvSpPr>
          <p:nvPr>
            <p:ph type="subTitle" idx="1"/>
          </p:nvPr>
        </p:nvSpPr>
        <p:spPr>
          <a:xfrm>
            <a:off x="1371600" y="1285860"/>
            <a:ext cx="6400800" cy="3286148"/>
          </a:xfrm>
        </p:spPr>
        <p:txBody>
          <a:bodyPr>
            <a:normAutofit lnSpcReduction="10000"/>
          </a:bodyPr>
          <a:lstStyle/>
          <a:p>
            <a:pPr algn="l"/>
            <a:r>
              <a:rPr lang="uk-UA" sz="2000" dirty="0" smtClean="0">
                <a:solidFill>
                  <a:srgbClr val="C00000"/>
                </a:solidFill>
                <a:latin typeface="Arno Pro Smbd Display" pitchFamily="18" charset="0"/>
              </a:rPr>
              <a:t>   </a:t>
            </a:r>
            <a:r>
              <a:rPr lang="uk-UA" sz="2000" dirty="0" smtClean="0">
                <a:solidFill>
                  <a:schemeClr val="accent3">
                    <a:lumMod val="50000"/>
                  </a:schemeClr>
                </a:solidFill>
                <a:latin typeface="Arno Pro Smbd Display" pitchFamily="18" charset="0"/>
              </a:rPr>
              <a:t>2 </a:t>
            </a:r>
            <a:r>
              <a:rPr lang="uk-UA" sz="2000" dirty="0" smtClean="0">
                <a:solidFill>
                  <a:schemeClr val="accent3">
                    <a:lumMod val="50000"/>
                  </a:schemeClr>
                </a:solidFill>
                <a:latin typeface="Arno Pro Smbd Display" pitchFamily="18" charset="0"/>
              </a:rPr>
              <a:t>серпня 1857 року Шевченко покидає </a:t>
            </a:r>
            <a:r>
              <a:rPr lang="uk-UA" sz="2000" dirty="0" err="1" smtClean="0">
                <a:solidFill>
                  <a:schemeClr val="accent3">
                    <a:lumMod val="50000"/>
                  </a:schemeClr>
                </a:solidFill>
                <a:latin typeface="Arno Pro Smbd Display" pitchFamily="18" charset="0"/>
              </a:rPr>
              <a:t>Новопетровськ</a:t>
            </a:r>
            <a:r>
              <a:rPr lang="uk-UA" sz="2000" dirty="0" smtClean="0">
                <a:solidFill>
                  <a:schemeClr val="accent3">
                    <a:lumMod val="50000"/>
                  </a:schemeClr>
                </a:solidFill>
                <a:latin typeface="Arno Pro Smbd Display" pitchFamily="18" charset="0"/>
              </a:rPr>
              <a:t>. 28 березня Тарас Григорович був уже в Петербурзі</a:t>
            </a:r>
            <a:r>
              <a:rPr lang="uk-UA" sz="2000" dirty="0" smtClean="0">
                <a:solidFill>
                  <a:schemeClr val="accent3">
                    <a:lumMod val="50000"/>
                  </a:schemeClr>
                </a:solidFill>
                <a:latin typeface="Arno Pro Smbd Display" pitchFamily="18" charset="0"/>
              </a:rPr>
              <a:t>.</a:t>
            </a:r>
          </a:p>
          <a:p>
            <a:pPr algn="l"/>
            <a:r>
              <a:rPr lang="uk-UA" sz="2000" dirty="0" smtClean="0">
                <a:solidFill>
                  <a:schemeClr val="accent3">
                    <a:lumMod val="50000"/>
                  </a:schemeClr>
                </a:solidFill>
                <a:latin typeface="Arno Pro Smbd Display" pitchFamily="18" charset="0"/>
              </a:rPr>
              <a:t>   Т.Г.Шевченка визнали </a:t>
            </a:r>
            <a:r>
              <a:rPr lang="uk-UA" sz="2000" dirty="0" smtClean="0">
                <a:solidFill>
                  <a:schemeClr val="accent3">
                    <a:lumMod val="50000"/>
                  </a:schemeClr>
                </a:solidFill>
                <a:latin typeface="Arno Pro Smbd Display" pitchFamily="18" charset="0"/>
              </a:rPr>
              <a:t>першим офортистом Росії</a:t>
            </a:r>
            <a:r>
              <a:rPr lang="uk-UA" sz="2000" dirty="0" smtClean="0">
                <a:solidFill>
                  <a:schemeClr val="accent3">
                    <a:lumMod val="50000"/>
                  </a:schemeClr>
                </a:solidFill>
                <a:latin typeface="Arno Pro Smbd Display" pitchFamily="18" charset="0"/>
              </a:rPr>
              <a:t>.</a:t>
            </a:r>
          </a:p>
          <a:p>
            <a:pPr algn="l"/>
            <a:r>
              <a:rPr lang="uk-UA" sz="2000" dirty="0" smtClean="0">
                <a:solidFill>
                  <a:schemeClr val="accent3">
                    <a:lumMod val="50000"/>
                  </a:schemeClr>
                </a:solidFill>
                <a:latin typeface="Arno Pro Smbd Display" pitchFamily="18" charset="0"/>
              </a:rPr>
              <a:t>   Під </a:t>
            </a:r>
            <a:r>
              <a:rPr lang="uk-UA" sz="2000" dirty="0" smtClean="0">
                <a:solidFill>
                  <a:schemeClr val="accent3">
                    <a:lumMod val="50000"/>
                  </a:schemeClr>
                </a:solidFill>
                <a:latin typeface="Arno Pro Smbd Display" pitchFamily="18" charset="0"/>
              </a:rPr>
              <a:t>час короткої поїздки в Україну в 1859 році Шевченко виконав низку пейзажів: «У </a:t>
            </a:r>
            <a:r>
              <a:rPr lang="uk-UA" sz="2000" dirty="0" err="1" smtClean="0">
                <a:solidFill>
                  <a:schemeClr val="accent3">
                    <a:lumMod val="50000"/>
                  </a:schemeClr>
                </a:solidFill>
                <a:latin typeface="Arno Pro Smbd Display" pitchFamily="18" charset="0"/>
              </a:rPr>
              <a:t>Лихвині</a:t>
            </a:r>
            <a:r>
              <a:rPr lang="uk-UA" sz="2000" dirty="0" smtClean="0">
                <a:solidFill>
                  <a:schemeClr val="accent3">
                    <a:lumMod val="50000"/>
                  </a:schemeClr>
                </a:solidFill>
                <a:latin typeface="Arno Pro Smbd Display" pitchFamily="18" charset="0"/>
              </a:rPr>
              <a:t>», «У Корсуні», «У Черкасах</a:t>
            </a:r>
            <a:r>
              <a:rPr lang="uk-UA" sz="2000" dirty="0" smtClean="0">
                <a:solidFill>
                  <a:schemeClr val="accent3">
                    <a:lumMod val="50000"/>
                  </a:schemeClr>
                </a:solidFill>
                <a:latin typeface="Arno Pro Smbd Display" pitchFamily="18" charset="0"/>
              </a:rPr>
              <a:t>».</a:t>
            </a:r>
          </a:p>
          <a:p>
            <a:pPr algn="l"/>
            <a:r>
              <a:rPr lang="uk-UA" sz="2000" dirty="0" smtClean="0">
                <a:solidFill>
                  <a:schemeClr val="accent3">
                    <a:lumMod val="50000"/>
                  </a:schemeClr>
                </a:solidFill>
                <a:latin typeface="Arno Pro Smbd Display" pitchFamily="18" charset="0"/>
              </a:rPr>
              <a:t>Смерть через хворобу серця 10 березня 1861 року завчасно обірвала життя геніального поета, великого художника, гуманіста-патріота, мислителя, полум'яного борця за щастя людства.</a:t>
            </a:r>
            <a:endParaRPr lang="ru-RU" sz="2000" dirty="0" smtClean="0">
              <a:solidFill>
                <a:schemeClr val="accent3">
                  <a:lumMod val="50000"/>
                </a:schemeClr>
              </a:solidFill>
              <a:latin typeface="Arno Pro Smbd Display" pitchFamily="18" charset="0"/>
            </a:endParaRPr>
          </a:p>
          <a:p>
            <a:pPr algn="l"/>
            <a:endParaRPr lang="uk-UA" sz="2000" dirty="0" smtClean="0"/>
          </a:p>
          <a:p>
            <a:pPr algn="l"/>
            <a:endParaRPr lang="ru-RU" sz="2000" dirty="0" smtClean="0"/>
          </a:p>
          <a:p>
            <a:pPr algn="l"/>
            <a:endParaRPr lang="ru-RU" sz="2000" dirty="0" smtClean="0">
              <a:solidFill>
                <a:srgbClr val="C00000"/>
              </a:solidFill>
            </a:endParaRPr>
          </a:p>
          <a:p>
            <a:endParaRPr lang="ru-RU" dirty="0"/>
          </a:p>
        </p:txBody>
      </p:sp>
      <p:pic>
        <p:nvPicPr>
          <p:cNvPr id="12291" name="Picture 3" descr="G:\800px-Taras_Shevchenko_painting_0208.jpg"/>
          <p:cNvPicPr>
            <a:picLocks noChangeAspect="1" noChangeArrowheads="1"/>
          </p:cNvPicPr>
          <p:nvPr/>
        </p:nvPicPr>
        <p:blipFill>
          <a:blip r:embed="rId3"/>
          <a:srcRect/>
          <a:stretch>
            <a:fillRect/>
          </a:stretch>
        </p:blipFill>
        <p:spPr bwMode="auto">
          <a:xfrm>
            <a:off x="2643174" y="4143380"/>
            <a:ext cx="3214710" cy="2346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9" presetClass="entr" presetSubtype="0" decel="10000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5" dur="1000"/>
                                        <p:tgtEl>
                                          <p:spTgt spid="6">
                                            <p:txEl>
                                              <p:pRg st="0" end="0"/>
                                            </p:txEl>
                                          </p:spTgt>
                                        </p:tgtEl>
                                      </p:cBhvr>
                                    </p:animEffect>
                                  </p:childTnLst>
                                </p:cTn>
                              </p:par>
                            </p:childTnLst>
                          </p:cTn>
                        </p:par>
                        <p:par>
                          <p:cTn id="16" fill="hold">
                            <p:stCondLst>
                              <p:cond delay="2000"/>
                            </p:stCondLst>
                            <p:childTnLst>
                              <p:par>
                                <p:cTn id="17" presetID="49" presetClass="entr" presetSubtype="0" decel="10000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22" dur="1000"/>
                                        <p:tgtEl>
                                          <p:spTgt spid="6">
                                            <p:txEl>
                                              <p:pRg st="1" end="1"/>
                                            </p:txEl>
                                          </p:spTgt>
                                        </p:tgtEl>
                                      </p:cBhvr>
                                    </p:animEffect>
                                  </p:childTnLst>
                                </p:cTn>
                              </p:par>
                            </p:childTnLst>
                          </p:cTn>
                        </p:par>
                        <p:par>
                          <p:cTn id="23" fill="hold">
                            <p:stCondLst>
                              <p:cond delay="3000"/>
                            </p:stCondLst>
                            <p:childTnLst>
                              <p:par>
                                <p:cTn id="24" presetID="49" presetClass="entr" presetSubtype="0" decel="100000" fill="hold" grpId="0"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6">
                                            <p:txEl>
                                              <p:pRg st="2" end="2"/>
                                            </p:txEl>
                                          </p:spTgt>
                                        </p:tgtEl>
                                        <p:attrNameLst>
                                          <p:attrName>style.rotation</p:attrName>
                                        </p:attrNameLst>
                                      </p:cBhvr>
                                      <p:tavLst>
                                        <p:tav tm="0">
                                          <p:val>
                                            <p:fltVal val="360"/>
                                          </p:val>
                                        </p:tav>
                                        <p:tav tm="100000">
                                          <p:val>
                                            <p:fltVal val="0"/>
                                          </p:val>
                                        </p:tav>
                                      </p:tavLst>
                                    </p:anim>
                                    <p:animEffect transition="in" filter="fade">
                                      <p:cBhvr>
                                        <p:cTn id="29" dur="1000"/>
                                        <p:tgtEl>
                                          <p:spTgt spid="6">
                                            <p:txEl>
                                              <p:pRg st="2" end="2"/>
                                            </p:txEl>
                                          </p:spTgt>
                                        </p:tgtEl>
                                      </p:cBhvr>
                                    </p:animEffect>
                                  </p:childTnLst>
                                </p:cTn>
                              </p:par>
                            </p:childTnLst>
                          </p:cTn>
                        </p:par>
                        <p:par>
                          <p:cTn id="30" fill="hold">
                            <p:stCondLst>
                              <p:cond delay="4000"/>
                            </p:stCondLst>
                            <p:childTnLst>
                              <p:par>
                                <p:cTn id="31" presetID="49" presetClass="entr" presetSubtype="0" decel="100000"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3" end="3"/>
                                            </p:txEl>
                                          </p:spTgt>
                                        </p:tgtEl>
                                        <p:attrNameLst>
                                          <p:attrName>style.rotation</p:attrName>
                                        </p:attrNameLst>
                                      </p:cBhvr>
                                      <p:tavLst>
                                        <p:tav tm="0">
                                          <p:val>
                                            <p:fltVal val="360"/>
                                          </p:val>
                                        </p:tav>
                                        <p:tav tm="100000">
                                          <p:val>
                                            <p:fltVal val="0"/>
                                          </p:val>
                                        </p:tav>
                                      </p:tavLst>
                                    </p:anim>
                                    <p:animEffect transition="in" filter="fade">
                                      <p:cBhvr>
                                        <p:cTn id="36" dur="10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2291"/>
                                        </p:tgtEl>
                                        <p:attrNameLst>
                                          <p:attrName>style.visibility</p:attrName>
                                        </p:attrNameLst>
                                      </p:cBhvr>
                                      <p:to>
                                        <p:strVal val="visible"/>
                                      </p:to>
                                    </p:set>
                                    <p:anim calcmode="lin" valueType="num">
                                      <p:cBhvr>
                                        <p:cTn id="41" dur="1000" fill="hold"/>
                                        <p:tgtEl>
                                          <p:spTgt spid="12291"/>
                                        </p:tgtEl>
                                        <p:attrNameLst>
                                          <p:attrName>ppt_w</p:attrName>
                                        </p:attrNameLst>
                                      </p:cBhvr>
                                      <p:tavLst>
                                        <p:tav tm="0">
                                          <p:val>
                                            <p:fltVal val="0"/>
                                          </p:val>
                                        </p:tav>
                                        <p:tav tm="100000">
                                          <p:val>
                                            <p:strVal val="#ppt_w"/>
                                          </p:val>
                                        </p:tav>
                                      </p:tavLst>
                                    </p:anim>
                                    <p:anim calcmode="lin" valueType="num">
                                      <p:cBhvr>
                                        <p:cTn id="42" dur="1000" fill="hold"/>
                                        <p:tgtEl>
                                          <p:spTgt spid="12291"/>
                                        </p:tgtEl>
                                        <p:attrNameLst>
                                          <p:attrName>ppt_h</p:attrName>
                                        </p:attrNameLst>
                                      </p:cBhvr>
                                      <p:tavLst>
                                        <p:tav tm="0">
                                          <p:val>
                                            <p:fltVal val="0"/>
                                          </p:val>
                                        </p:tav>
                                        <p:tav tm="100000">
                                          <p:val>
                                            <p:strVal val="#ppt_h"/>
                                          </p:val>
                                        </p:tav>
                                      </p:tavLst>
                                    </p:anim>
                                    <p:anim calcmode="lin" valueType="num">
                                      <p:cBhvr>
                                        <p:cTn id="43" dur="1000" fill="hold"/>
                                        <p:tgtEl>
                                          <p:spTgt spid="12291"/>
                                        </p:tgtEl>
                                        <p:attrNameLst>
                                          <p:attrName>style.rotation</p:attrName>
                                        </p:attrNameLst>
                                      </p:cBhvr>
                                      <p:tavLst>
                                        <p:tav tm="0">
                                          <p:val>
                                            <p:fltVal val="360"/>
                                          </p:val>
                                        </p:tav>
                                        <p:tav tm="100000">
                                          <p:val>
                                            <p:fltVal val="0"/>
                                          </p:val>
                                        </p:tav>
                                      </p:tavLst>
                                    </p:anim>
                                    <p:animEffect transition="in" filter="fade">
                                      <p:cBhvr>
                                        <p:cTn id="44" dur="1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Pictures\Рисунок2.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5" name="Заголовок 4"/>
          <p:cNvSpPr>
            <a:spLocks noGrp="1"/>
          </p:cNvSpPr>
          <p:nvPr>
            <p:ph type="ctrTitle"/>
          </p:nvPr>
        </p:nvSpPr>
        <p:spPr>
          <a:xfrm>
            <a:off x="685800" y="1"/>
            <a:ext cx="7772400" cy="1000107"/>
          </a:xfrm>
        </p:spPr>
        <p:txBody>
          <a:bodyPr/>
          <a:lstStyle/>
          <a:p>
            <a:endParaRPr lang="ru-RU" dirty="0"/>
          </a:p>
        </p:txBody>
      </p:sp>
      <p:sp>
        <p:nvSpPr>
          <p:cNvPr id="6" name="Подзаголовок 5"/>
          <p:cNvSpPr>
            <a:spLocks noGrp="1"/>
          </p:cNvSpPr>
          <p:nvPr>
            <p:ph type="subTitle" idx="1"/>
          </p:nvPr>
        </p:nvSpPr>
        <p:spPr>
          <a:xfrm>
            <a:off x="714348" y="1285860"/>
            <a:ext cx="4286280" cy="5000660"/>
          </a:xfrm>
        </p:spPr>
        <p:txBody>
          <a:bodyPr>
            <a:normAutofit fontScale="92500"/>
          </a:bodyPr>
          <a:lstStyle/>
          <a:p>
            <a:pPr algn="l"/>
            <a:r>
              <a:rPr lang="uk-UA" sz="2400" dirty="0" smtClean="0">
                <a:solidFill>
                  <a:schemeClr val="bg1">
                    <a:lumMod val="95000"/>
                  </a:schemeClr>
                </a:solidFill>
                <a:latin typeface="Century Gothic" pitchFamily="34" charset="0"/>
              </a:rPr>
              <a:t>Творчість художника Тараса Шевченка — явище складне. Зросла вона на основі українського народного мистецтва.</a:t>
            </a:r>
            <a:endParaRPr lang="ru-RU" sz="2400" dirty="0" smtClean="0">
              <a:solidFill>
                <a:schemeClr val="bg1">
                  <a:lumMod val="95000"/>
                </a:schemeClr>
              </a:solidFill>
              <a:latin typeface="Century Gothic" pitchFamily="34" charset="0"/>
            </a:endParaRPr>
          </a:p>
          <a:p>
            <a:pPr algn="l"/>
            <a:r>
              <a:rPr lang="uk-UA" sz="2400" dirty="0" smtClean="0">
                <a:solidFill>
                  <a:schemeClr val="bg1">
                    <a:lumMod val="95000"/>
                  </a:schemeClr>
                </a:solidFill>
                <a:latin typeface="Century Gothic" pitchFamily="34" charset="0"/>
              </a:rPr>
              <a:t>Народність, реалізм, шукання шляхів для розвитку мистецтва суспільно-корисного і доступного широким масам роблять творчість </a:t>
            </a:r>
            <a:r>
              <a:rPr lang="uk-UA" sz="2400" dirty="0" err="1" smtClean="0">
                <a:solidFill>
                  <a:schemeClr val="bg1">
                    <a:lumMod val="95000"/>
                  </a:schemeClr>
                </a:solidFill>
                <a:latin typeface="Century Gothic" pitchFamily="34" charset="0"/>
              </a:rPr>
              <a:t>Шевченка-художника</a:t>
            </a:r>
            <a:r>
              <a:rPr lang="uk-UA" sz="2400" dirty="0" smtClean="0">
                <a:solidFill>
                  <a:schemeClr val="bg1">
                    <a:lumMod val="95000"/>
                  </a:schemeClr>
                </a:solidFill>
                <a:latin typeface="Century Gothic" pitchFamily="34" charset="0"/>
              </a:rPr>
              <a:t> дорогою і близькою людям.</a:t>
            </a:r>
            <a:endParaRPr lang="ru-RU" sz="2400" dirty="0" smtClean="0">
              <a:solidFill>
                <a:schemeClr val="bg1">
                  <a:lumMod val="95000"/>
                </a:schemeClr>
              </a:solidFill>
              <a:latin typeface="Century Gothic" pitchFamily="34" charset="0"/>
            </a:endParaRPr>
          </a:p>
          <a:p>
            <a:endParaRPr lang="ru-RU" dirty="0"/>
          </a:p>
        </p:txBody>
      </p:sp>
      <p:sp>
        <p:nvSpPr>
          <p:cNvPr id="7" name="Волна 6"/>
          <p:cNvSpPr/>
          <p:nvPr/>
        </p:nvSpPr>
        <p:spPr>
          <a:xfrm>
            <a:off x="2357422" y="0"/>
            <a:ext cx="4500594" cy="914400"/>
          </a:xfrm>
          <a:prstGeom prst="wav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uk-UA" sz="3200" dirty="0" smtClean="0">
                <a:solidFill>
                  <a:schemeClr val="bg1">
                    <a:lumMod val="95000"/>
                  </a:schemeClr>
                </a:solidFill>
              </a:rPr>
              <a:t>Висновок</a:t>
            </a:r>
            <a:endParaRPr lang="ru-RU" sz="3200" dirty="0">
              <a:solidFill>
                <a:schemeClr val="bg1">
                  <a:lumMod val="95000"/>
                </a:schemeClr>
              </a:solidFill>
            </a:endParaRPr>
          </a:p>
        </p:txBody>
      </p:sp>
      <p:pic>
        <p:nvPicPr>
          <p:cNvPr id="13315" name="Picture 3" descr="C:\Users\User\Desktop\фото с ВК\1362771653_905.jpg"/>
          <p:cNvPicPr>
            <a:picLocks noChangeAspect="1" noChangeArrowheads="1"/>
          </p:cNvPicPr>
          <p:nvPr/>
        </p:nvPicPr>
        <p:blipFill>
          <a:blip r:embed="rId3"/>
          <a:srcRect/>
          <a:stretch>
            <a:fillRect/>
          </a:stretch>
        </p:blipFill>
        <p:spPr bwMode="auto">
          <a:xfrm>
            <a:off x="4819650" y="1214422"/>
            <a:ext cx="4324350" cy="4324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1" presetClass="entr" presetSubtype="4"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heel(4)">
                                      <p:cBhvr>
                                        <p:cTn id="14" dur="1000"/>
                                        <p:tgtEl>
                                          <p:spTgt spid="6">
                                            <p:txEl>
                                              <p:pRg st="0" end="0"/>
                                            </p:txEl>
                                          </p:spTgt>
                                        </p:tgtEl>
                                      </p:cBhvr>
                                    </p:animEffect>
                                  </p:childTnLst>
                                </p:cTn>
                              </p:par>
                            </p:childTnLst>
                          </p:cTn>
                        </p:par>
                        <p:par>
                          <p:cTn id="15" fill="hold">
                            <p:stCondLst>
                              <p:cond delay="2000"/>
                            </p:stCondLst>
                            <p:childTnLst>
                              <p:par>
                                <p:cTn id="16" presetID="21" presetClass="entr" presetSubtype="4" fill="hold" grpId="0"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heel(4)">
                                      <p:cBhvr>
                                        <p:cTn id="18" dur="1000"/>
                                        <p:tgtEl>
                                          <p:spTgt spid="6">
                                            <p:txEl>
                                              <p:pRg st="1" end="1"/>
                                            </p:txEl>
                                          </p:spTgt>
                                        </p:tgtEl>
                                      </p:cBhvr>
                                    </p:animEffect>
                                  </p:childTnLst>
                                </p:cTn>
                              </p:par>
                            </p:childTnLst>
                          </p:cTn>
                        </p:par>
                        <p:par>
                          <p:cTn id="19" fill="hold">
                            <p:stCondLst>
                              <p:cond delay="3000"/>
                            </p:stCondLst>
                            <p:childTnLst>
                              <p:par>
                                <p:cTn id="20" presetID="43" presetClass="entr" presetSubtype="0" fill="hold" nodeType="afterEffect">
                                  <p:stCondLst>
                                    <p:cond delay="0"/>
                                  </p:stCondLst>
                                  <p:childTnLst>
                                    <p:set>
                                      <p:cBhvr>
                                        <p:cTn id="21" dur="1" fill="hold">
                                          <p:stCondLst>
                                            <p:cond delay="0"/>
                                          </p:stCondLst>
                                        </p:cTn>
                                        <p:tgtEl>
                                          <p:spTgt spid="13315"/>
                                        </p:tgtEl>
                                        <p:attrNameLst>
                                          <p:attrName>style.visibility</p:attrName>
                                        </p:attrNameLst>
                                      </p:cBhvr>
                                      <p:to>
                                        <p:strVal val="visible"/>
                                      </p:to>
                                    </p:set>
                                    <p:animEffect transition="in" filter="fade">
                                      <p:cBhvr>
                                        <p:cTn id="22" dur="100"/>
                                        <p:tgtEl>
                                          <p:spTgt spid="13315"/>
                                        </p:tgtEl>
                                      </p:cBhvr>
                                    </p:animEffect>
                                    <p:anim calcmode="lin" valueType="num">
                                      <p:cBhvr>
                                        <p:cTn id="23" dur="400" fill="hold"/>
                                        <p:tgtEl>
                                          <p:spTgt spid="13315"/>
                                        </p:tgtEl>
                                        <p:attrNameLst>
                                          <p:attrName>ppt_x</p:attrName>
                                        </p:attrNameLst>
                                      </p:cBhvr>
                                      <p:tavLst>
                                        <p:tav tm="0">
                                          <p:val>
                                            <p:strVal val="#ppt_x"/>
                                          </p:val>
                                        </p:tav>
                                        <p:tav tm="100000">
                                          <p:val>
                                            <p:strVal val="#ppt_x"/>
                                          </p:val>
                                        </p:tav>
                                      </p:tavLst>
                                    </p:anim>
                                    <p:anim calcmode="lin" valueType="num">
                                      <p:cBhvr>
                                        <p:cTn id="24" dur="400" fill="hold"/>
                                        <p:tgtEl>
                                          <p:spTgt spid="13315"/>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133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133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документы\шаблоны\24669138.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5" name="Заголовок 4"/>
          <p:cNvSpPr>
            <a:spLocks noGrp="1"/>
          </p:cNvSpPr>
          <p:nvPr>
            <p:ph type="ctrTitle"/>
          </p:nvPr>
        </p:nvSpPr>
        <p:spPr>
          <a:xfrm>
            <a:off x="685800" y="214291"/>
            <a:ext cx="7772400" cy="714379"/>
          </a:xfrm>
        </p:spPr>
        <p:txBody>
          <a:bodyPr>
            <a:normAutofit fontScale="90000"/>
          </a:bodyPr>
          <a:lstStyle/>
          <a:p>
            <a:r>
              <a:rPr lang="uk-UA" dirty="0" smtClean="0">
                <a:solidFill>
                  <a:srgbClr val="C00000"/>
                </a:solidFill>
              </a:rPr>
              <a:t>Використана література</a:t>
            </a:r>
            <a:endParaRPr lang="ru-RU" dirty="0">
              <a:solidFill>
                <a:srgbClr val="C00000"/>
              </a:solidFill>
            </a:endParaRPr>
          </a:p>
        </p:txBody>
      </p:sp>
      <p:sp>
        <p:nvSpPr>
          <p:cNvPr id="6" name="Подзаголовок 5"/>
          <p:cNvSpPr>
            <a:spLocks noGrp="1"/>
          </p:cNvSpPr>
          <p:nvPr>
            <p:ph type="subTitle" idx="1"/>
          </p:nvPr>
        </p:nvSpPr>
        <p:spPr>
          <a:xfrm>
            <a:off x="2143108" y="1000108"/>
            <a:ext cx="6215106" cy="3714776"/>
          </a:xfrm>
        </p:spPr>
        <p:txBody>
          <a:bodyPr>
            <a:normAutofit fontScale="70000" lnSpcReduction="20000"/>
          </a:bodyPr>
          <a:lstStyle/>
          <a:p>
            <a:pPr marL="514350" lvl="0" indent="-514350" algn="l">
              <a:buFont typeface="+mj-lt"/>
              <a:buAutoNum type="arabicPeriod"/>
            </a:pPr>
            <a:r>
              <a:rPr lang="uk-UA" dirty="0" smtClean="0">
                <a:solidFill>
                  <a:srgbClr val="C00000"/>
                </a:solidFill>
              </a:rPr>
              <a:t>Мистецька спадщина: У 4 т. /</a:t>
            </a:r>
            <a:r>
              <a:rPr lang="uk-UA" dirty="0" err="1" smtClean="0">
                <a:solidFill>
                  <a:srgbClr val="C00000"/>
                </a:solidFill>
              </a:rPr>
              <a:t>Редкол</a:t>
            </a:r>
            <a:r>
              <a:rPr lang="uk-UA" dirty="0" smtClean="0">
                <a:solidFill>
                  <a:srgbClr val="C00000"/>
                </a:solidFill>
              </a:rPr>
              <a:t>.:О.І.Білецький та  ін.. – К.: Вид-во ААУРСР, 1961-1963. –  т. 1-4</a:t>
            </a:r>
            <a:endParaRPr lang="ru-RU" dirty="0" smtClean="0">
              <a:solidFill>
                <a:srgbClr val="C00000"/>
              </a:solidFill>
            </a:endParaRPr>
          </a:p>
          <a:p>
            <a:pPr marL="514350" lvl="0" indent="-514350" algn="l">
              <a:buFont typeface="+mj-lt"/>
              <a:buAutoNum type="arabicPeriod"/>
            </a:pPr>
            <a:r>
              <a:rPr lang="uk-UA" dirty="0" smtClean="0">
                <a:solidFill>
                  <a:srgbClr val="C00000"/>
                </a:solidFill>
              </a:rPr>
              <a:t>Автопортрети Тараса Шевченка: </a:t>
            </a:r>
            <a:r>
              <a:rPr lang="ru-RU" dirty="0" smtClean="0">
                <a:solidFill>
                  <a:srgbClr val="C00000"/>
                </a:solidFill>
              </a:rPr>
              <a:t>[</a:t>
            </a:r>
            <a:r>
              <a:rPr lang="uk-UA" dirty="0" smtClean="0">
                <a:solidFill>
                  <a:srgbClr val="C00000"/>
                </a:solidFill>
              </a:rPr>
              <a:t>Альбом/</a:t>
            </a:r>
            <a:r>
              <a:rPr lang="uk-UA" dirty="0" err="1" smtClean="0">
                <a:solidFill>
                  <a:srgbClr val="C00000"/>
                </a:solidFill>
              </a:rPr>
              <a:t>Упоряд</a:t>
            </a:r>
            <a:r>
              <a:rPr lang="uk-UA" dirty="0" smtClean="0">
                <a:solidFill>
                  <a:srgbClr val="C00000"/>
                </a:solidFill>
              </a:rPr>
              <a:t>. і авт.. Виступ. ст. Л.В.Владич</a:t>
            </a:r>
            <a:r>
              <a:rPr lang="ru-RU" dirty="0" smtClean="0">
                <a:solidFill>
                  <a:srgbClr val="C00000"/>
                </a:solidFill>
              </a:rPr>
              <a:t>]. – К.: </a:t>
            </a:r>
            <a:r>
              <a:rPr lang="ru-RU" dirty="0" err="1" smtClean="0">
                <a:solidFill>
                  <a:srgbClr val="C00000"/>
                </a:solidFill>
              </a:rPr>
              <a:t>Мистецтво</a:t>
            </a:r>
            <a:r>
              <a:rPr lang="ru-RU" dirty="0" smtClean="0">
                <a:solidFill>
                  <a:srgbClr val="C00000"/>
                </a:solidFill>
              </a:rPr>
              <a:t>, 1973. – 79 с. </a:t>
            </a:r>
            <a:r>
              <a:rPr lang="ru-RU" dirty="0" err="1" smtClean="0">
                <a:solidFill>
                  <a:srgbClr val="C00000"/>
                </a:solidFill>
              </a:rPr>
              <a:t>іл</a:t>
            </a:r>
            <a:r>
              <a:rPr lang="ru-RU" dirty="0" smtClean="0">
                <a:solidFill>
                  <a:srgbClr val="C00000"/>
                </a:solidFill>
              </a:rPr>
              <a:t>.</a:t>
            </a:r>
          </a:p>
          <a:p>
            <a:pPr marL="514350" lvl="0" indent="-514350" algn="l">
              <a:buFont typeface="+mj-lt"/>
              <a:buAutoNum type="arabicPeriod"/>
            </a:pPr>
            <a:r>
              <a:rPr lang="ru-RU" dirty="0" smtClean="0">
                <a:solidFill>
                  <a:srgbClr val="C00000"/>
                </a:solidFill>
              </a:rPr>
              <a:t>Тарас Шевченко: </a:t>
            </a:r>
            <a:r>
              <a:rPr lang="ru-RU" dirty="0" err="1" smtClean="0">
                <a:solidFill>
                  <a:srgbClr val="C00000"/>
                </a:solidFill>
              </a:rPr>
              <a:t>Живопис</a:t>
            </a:r>
            <a:r>
              <a:rPr lang="ru-RU" dirty="0" smtClean="0">
                <a:solidFill>
                  <a:srgbClr val="C00000"/>
                </a:solidFill>
              </a:rPr>
              <a:t>. </a:t>
            </a:r>
            <a:r>
              <a:rPr lang="ru-RU" dirty="0" err="1" smtClean="0">
                <a:solidFill>
                  <a:srgbClr val="C00000"/>
                </a:solidFill>
              </a:rPr>
              <a:t>Графіка</a:t>
            </a:r>
            <a:r>
              <a:rPr lang="ru-RU" dirty="0" smtClean="0">
                <a:solidFill>
                  <a:srgbClr val="C00000"/>
                </a:solidFill>
              </a:rPr>
              <a:t>: Альбом/ Авт.вис</a:t>
            </a:r>
            <a:r>
              <a:rPr lang="uk-UA" dirty="0" smtClean="0">
                <a:solidFill>
                  <a:srgbClr val="C00000"/>
                </a:solidFill>
              </a:rPr>
              <a:t>.</a:t>
            </a:r>
            <a:r>
              <a:rPr lang="ru-RU" dirty="0" smtClean="0">
                <a:solidFill>
                  <a:srgbClr val="C00000"/>
                </a:solidFill>
              </a:rPr>
              <a:t>ст. та </a:t>
            </a:r>
            <a:r>
              <a:rPr lang="ru-RU" dirty="0" err="1" smtClean="0">
                <a:solidFill>
                  <a:srgbClr val="C00000"/>
                </a:solidFill>
              </a:rPr>
              <a:t>упоряд</a:t>
            </a:r>
            <a:r>
              <a:rPr lang="ru-RU" dirty="0" smtClean="0">
                <a:solidFill>
                  <a:srgbClr val="C00000"/>
                </a:solidFill>
              </a:rPr>
              <a:t>. </a:t>
            </a:r>
            <a:r>
              <a:rPr lang="ru-RU" dirty="0" err="1" smtClean="0">
                <a:solidFill>
                  <a:srgbClr val="C00000"/>
                </a:solidFill>
              </a:rPr>
              <a:t>Д.В.Степовик</a:t>
            </a:r>
            <a:r>
              <a:rPr lang="ru-RU" dirty="0" smtClean="0">
                <a:solidFill>
                  <a:srgbClr val="C00000"/>
                </a:solidFill>
              </a:rPr>
              <a:t>. – К.: </a:t>
            </a:r>
            <a:r>
              <a:rPr lang="ru-RU" dirty="0" err="1" smtClean="0">
                <a:solidFill>
                  <a:srgbClr val="C00000"/>
                </a:solidFill>
              </a:rPr>
              <a:t>Мистецтво</a:t>
            </a:r>
            <a:r>
              <a:rPr lang="ru-RU" dirty="0" smtClean="0">
                <a:solidFill>
                  <a:srgbClr val="C00000"/>
                </a:solidFill>
              </a:rPr>
              <a:t>, 1986. – 175 с. </a:t>
            </a:r>
            <a:r>
              <a:rPr lang="ru-RU" dirty="0" err="1" smtClean="0">
                <a:solidFill>
                  <a:srgbClr val="C00000"/>
                </a:solidFill>
              </a:rPr>
              <a:t>іл</a:t>
            </a:r>
            <a:r>
              <a:rPr lang="ru-RU" dirty="0" smtClean="0">
                <a:solidFill>
                  <a:srgbClr val="C00000"/>
                </a:solidFill>
              </a:rPr>
              <a:t>.</a:t>
            </a:r>
          </a:p>
          <a:p>
            <a:pPr marL="514350" lvl="0" indent="-514350" algn="l">
              <a:buFont typeface="+mj-lt"/>
              <a:buAutoNum type="arabicPeriod"/>
            </a:pPr>
            <a:r>
              <a:rPr lang="uk-UA" dirty="0" smtClean="0">
                <a:solidFill>
                  <a:srgbClr val="C00000"/>
                </a:solidFill>
              </a:rPr>
              <a:t>Офорти Тараса Шевченка: Альбом </a:t>
            </a:r>
            <a:r>
              <a:rPr lang="uk-UA" dirty="0" err="1" smtClean="0">
                <a:solidFill>
                  <a:srgbClr val="C00000"/>
                </a:solidFill>
              </a:rPr>
              <a:t>репрод</a:t>
            </a:r>
            <a:r>
              <a:rPr lang="uk-UA" dirty="0" smtClean="0">
                <a:solidFill>
                  <a:srgbClr val="C00000"/>
                </a:solidFill>
              </a:rPr>
              <a:t>./ Авт. тексту та упорядник В.Касіян. – К.: Мистецтво, 1964. – 158 ст. іл.</a:t>
            </a:r>
            <a:endParaRPr lang="ru-RU" dirty="0" smtClean="0">
              <a:solidFill>
                <a:srgbClr val="C00000"/>
              </a:solidFill>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3"/>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8"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5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5000" fill="hold"/>
                                        <p:tgtEl>
                                          <p:spTgt spid="6">
                                            <p:txEl>
                                              <p:pRg st="0" end="0"/>
                                            </p:txEl>
                                          </p:spTgt>
                                        </p:tgtEl>
                                        <p:attrNameLst>
                                          <p:attrName>ppt_y</p:attrName>
                                        </p:attrNameLst>
                                      </p:cBhvr>
                                      <p:tavLst>
                                        <p:tav tm="0">
                                          <p:val>
                                            <p:strVal val="#ppt_y+1"/>
                                          </p:val>
                                        </p:tav>
                                        <p:tav tm="100000">
                                          <p:val>
                                            <p:strVal val="#ppt_y-1"/>
                                          </p:val>
                                        </p:tav>
                                      </p:tavLst>
                                    </p:anim>
                                  </p:childTnLst>
                                </p:cTn>
                              </p:par>
                              <p:par>
                                <p:cTn id="16" presetID="28"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15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5000" fill="hold"/>
                                        <p:tgtEl>
                                          <p:spTgt spid="6">
                                            <p:txEl>
                                              <p:pRg st="1" end="1"/>
                                            </p:txEl>
                                          </p:spTgt>
                                        </p:tgtEl>
                                        <p:attrNameLst>
                                          <p:attrName>ppt_y</p:attrName>
                                        </p:attrNameLst>
                                      </p:cBhvr>
                                      <p:tavLst>
                                        <p:tav tm="0">
                                          <p:val>
                                            <p:strVal val="#ppt_y+1"/>
                                          </p:val>
                                        </p:tav>
                                        <p:tav tm="100000">
                                          <p:val>
                                            <p:strVal val="#ppt_y-1"/>
                                          </p:val>
                                        </p:tav>
                                      </p:tavLst>
                                    </p:anim>
                                  </p:childTnLst>
                                </p:cTn>
                              </p:par>
                              <p:par>
                                <p:cTn id="20" presetID="28"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15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5000" fill="hold"/>
                                        <p:tgtEl>
                                          <p:spTgt spid="6">
                                            <p:txEl>
                                              <p:pRg st="2" end="2"/>
                                            </p:txEl>
                                          </p:spTgt>
                                        </p:tgtEl>
                                        <p:attrNameLst>
                                          <p:attrName>ppt_y</p:attrName>
                                        </p:attrNameLst>
                                      </p:cBhvr>
                                      <p:tavLst>
                                        <p:tav tm="0">
                                          <p:val>
                                            <p:strVal val="#ppt_y+1"/>
                                          </p:val>
                                        </p:tav>
                                        <p:tav tm="100000">
                                          <p:val>
                                            <p:strVal val="#ppt_y-1"/>
                                          </p:val>
                                        </p:tav>
                                      </p:tavLst>
                                    </p:anim>
                                  </p:childTnLst>
                                </p:cTn>
                              </p:par>
                              <p:par>
                                <p:cTn id="24" presetID="28" presetClass="entr" presetSubtype="0"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p:cTn id="26" dur="15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5000" fill="hold"/>
                                        <p:tgtEl>
                                          <p:spTgt spid="6">
                                            <p:txEl>
                                              <p:pRg st="3" end="3"/>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документы\шаблоны\мама 16.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p:txBody>
          <a:bodyPr>
            <a:normAutofit/>
          </a:bodyPr>
          <a:lstStyle/>
          <a:p>
            <a:endParaRPr lang="ru-RU" sz="2800" dirty="0"/>
          </a:p>
        </p:txBody>
      </p:sp>
      <p:sp>
        <p:nvSpPr>
          <p:cNvPr id="6" name="Блок-схема: перфолента 5"/>
          <p:cNvSpPr/>
          <p:nvPr/>
        </p:nvSpPr>
        <p:spPr>
          <a:xfrm>
            <a:off x="785786" y="285728"/>
            <a:ext cx="7500990" cy="121444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Тема дослідження</a:t>
            </a:r>
          </a:p>
          <a:p>
            <a:pPr algn="ctr"/>
            <a:r>
              <a:rPr lang="uk-UA" sz="2400" dirty="0" err="1" smtClean="0"/>
              <a:t>“Т.Г.Шевченко</a:t>
            </a:r>
            <a:r>
              <a:rPr lang="uk-UA" sz="2400" dirty="0" smtClean="0"/>
              <a:t> – </a:t>
            </a:r>
            <a:r>
              <a:rPr lang="uk-UA" sz="2400" dirty="0" err="1" smtClean="0"/>
              <a:t>художник</a:t>
            </a:r>
            <a:r>
              <a:rPr lang="uk-UA" dirty="0" err="1" smtClean="0"/>
              <a:t>”</a:t>
            </a:r>
            <a:endParaRPr lang="ru-RU" dirty="0"/>
          </a:p>
        </p:txBody>
      </p:sp>
      <p:pic>
        <p:nvPicPr>
          <p:cNvPr id="2051" name="Picture 3" descr="C:\Users\User\Desktop\фото с ВК\ShevchenkoTG.jpg"/>
          <p:cNvPicPr>
            <a:picLocks noChangeAspect="1" noChangeArrowheads="1"/>
          </p:cNvPicPr>
          <p:nvPr/>
        </p:nvPicPr>
        <p:blipFill>
          <a:blip r:embed="rId3"/>
          <a:srcRect/>
          <a:stretch>
            <a:fillRect/>
          </a:stretch>
        </p:blipFill>
        <p:spPr bwMode="auto">
          <a:xfrm>
            <a:off x="571472" y="2357430"/>
            <a:ext cx="3824289" cy="39529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strips(downLeft)">
                                      <p:cBhvr>
                                        <p:cTn id="11"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документы\шаблоны\мама 14.jpe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4" name="Заголовок 3"/>
          <p:cNvSpPr>
            <a:spLocks noGrp="1"/>
          </p:cNvSpPr>
          <p:nvPr>
            <p:ph type="title"/>
          </p:nvPr>
        </p:nvSpPr>
        <p:spPr>
          <a:xfrm>
            <a:off x="457200" y="274638"/>
            <a:ext cx="8229600" cy="1296974"/>
          </a:xfrm>
        </p:spPr>
        <p:txBody>
          <a:bodyPr/>
          <a:lstStyle/>
          <a:p>
            <a:endParaRPr lang="ru-RU" dirty="0"/>
          </a:p>
        </p:txBody>
      </p:sp>
      <p:sp>
        <p:nvSpPr>
          <p:cNvPr id="5" name="Горизонтальный свиток 4"/>
          <p:cNvSpPr/>
          <p:nvPr/>
        </p:nvSpPr>
        <p:spPr>
          <a:xfrm>
            <a:off x="642910" y="357166"/>
            <a:ext cx="7429552" cy="1000132"/>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sz="2400" dirty="0" smtClean="0">
                <a:solidFill>
                  <a:schemeClr val="bg1"/>
                </a:solidFill>
                <a:latin typeface="Comic Sans MS" pitchFamily="66" charset="0"/>
              </a:rPr>
              <a:t>Мета й завдання дослідження</a:t>
            </a:r>
            <a:endParaRPr lang="ru-RU" sz="2400" dirty="0">
              <a:solidFill>
                <a:schemeClr val="bg1"/>
              </a:solidFill>
              <a:latin typeface="Comic Sans MS" pitchFamily="66" charset="0"/>
            </a:endParaRPr>
          </a:p>
        </p:txBody>
      </p:sp>
      <p:sp>
        <p:nvSpPr>
          <p:cNvPr id="7" name="Стрелка вправо 6"/>
          <p:cNvSpPr/>
          <p:nvPr/>
        </p:nvSpPr>
        <p:spPr>
          <a:xfrm>
            <a:off x="857224" y="2285992"/>
            <a:ext cx="5072098" cy="164307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smtClean="0">
                <a:latin typeface="Segoe Print" pitchFamily="2" charset="0"/>
              </a:rPr>
              <a:t>Зібрати матеріал про художню спадщину Т.Г.Шевченка</a:t>
            </a:r>
            <a:endParaRPr lang="ru-RU" dirty="0">
              <a:latin typeface="Segoe Print" pitchFamily="2" charset="0"/>
            </a:endParaRPr>
          </a:p>
        </p:txBody>
      </p:sp>
      <p:sp>
        <p:nvSpPr>
          <p:cNvPr id="9" name="Стрелка вправо 8"/>
          <p:cNvSpPr/>
          <p:nvPr/>
        </p:nvSpPr>
        <p:spPr>
          <a:xfrm>
            <a:off x="857224" y="4071942"/>
            <a:ext cx="4929222" cy="171451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smtClean="0">
                <a:latin typeface="Segoe Print" pitchFamily="2" charset="0"/>
              </a:rPr>
              <a:t>Підготувати презентацію роботи </a:t>
            </a:r>
            <a:r>
              <a:rPr lang="uk-UA" dirty="0" err="1" smtClean="0">
                <a:latin typeface="Segoe Print" pitchFamily="2" charset="0"/>
              </a:rPr>
              <a:t>“Т.Г.Шевченко</a:t>
            </a:r>
            <a:r>
              <a:rPr lang="uk-UA" dirty="0" smtClean="0">
                <a:latin typeface="Segoe Print" pitchFamily="2" charset="0"/>
              </a:rPr>
              <a:t> – </a:t>
            </a:r>
            <a:r>
              <a:rPr lang="uk-UA" dirty="0" err="1" smtClean="0">
                <a:latin typeface="Segoe Print" pitchFamily="2" charset="0"/>
              </a:rPr>
              <a:t>художник”</a:t>
            </a:r>
            <a:endParaRPr lang="ru-RU" dirty="0">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2150"/>
                            </p:stCondLst>
                            <p:childTnLst>
                              <p:par>
                                <p:cTn id="12" presetID="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2650"/>
                            </p:stCondLst>
                            <p:childTnLst>
                              <p:par>
                                <p:cTn id="17" presetID="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документы\шаблоны 2\8767314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Заголовок 3"/>
          <p:cNvSpPr>
            <a:spLocks noGrp="1"/>
          </p:cNvSpPr>
          <p:nvPr>
            <p:ph type="ctrTitle"/>
          </p:nvPr>
        </p:nvSpPr>
        <p:spPr>
          <a:xfrm>
            <a:off x="1643042" y="357167"/>
            <a:ext cx="6429420" cy="1500197"/>
          </a:xfrm>
        </p:spPr>
        <p:txBody>
          <a:bodyPr/>
          <a:lstStyle/>
          <a:p>
            <a:r>
              <a:rPr lang="uk-UA" dirty="0" smtClean="0">
                <a:solidFill>
                  <a:srgbClr val="FFFF00"/>
                </a:solidFill>
              </a:rPr>
              <a:t>Зміст</a:t>
            </a:r>
            <a:endParaRPr lang="ru-RU" dirty="0">
              <a:solidFill>
                <a:srgbClr val="FFFF00"/>
              </a:solidFill>
            </a:endParaRPr>
          </a:p>
        </p:txBody>
      </p:sp>
      <p:sp>
        <p:nvSpPr>
          <p:cNvPr id="5" name="Подзаголовок 4"/>
          <p:cNvSpPr>
            <a:spLocks noGrp="1"/>
          </p:cNvSpPr>
          <p:nvPr>
            <p:ph type="subTitle" idx="1"/>
          </p:nvPr>
        </p:nvSpPr>
        <p:spPr>
          <a:xfrm>
            <a:off x="1371600" y="1785926"/>
            <a:ext cx="6400800" cy="3857652"/>
          </a:xfrm>
        </p:spPr>
        <p:txBody>
          <a:bodyPr>
            <a:normAutofit lnSpcReduction="10000"/>
          </a:bodyPr>
          <a:lstStyle/>
          <a:p>
            <a:pPr marL="457200" indent="-457200" algn="just">
              <a:buAutoNum type="arabicPeriod"/>
            </a:pPr>
            <a:r>
              <a:rPr lang="uk-UA" sz="2400" dirty="0" smtClean="0">
                <a:solidFill>
                  <a:srgbClr val="FFFF00"/>
                </a:solidFill>
              </a:rPr>
              <a:t>Вступ</a:t>
            </a:r>
          </a:p>
          <a:p>
            <a:pPr marL="457200" indent="-457200" algn="just">
              <a:buAutoNum type="arabicPeriod"/>
            </a:pPr>
            <a:r>
              <a:rPr lang="uk-UA" sz="2400" dirty="0" smtClean="0">
                <a:solidFill>
                  <a:srgbClr val="FFFF00"/>
                </a:solidFill>
              </a:rPr>
              <a:t>Дитинство та юність Т.Г.Шевченка</a:t>
            </a:r>
          </a:p>
          <a:p>
            <a:pPr marL="457200" indent="-457200" algn="just">
              <a:buAutoNum type="arabicPeriod"/>
            </a:pPr>
            <a:r>
              <a:rPr lang="uk-UA" sz="2400" dirty="0" smtClean="0">
                <a:solidFill>
                  <a:srgbClr val="FFFF00"/>
                </a:solidFill>
              </a:rPr>
              <a:t>В Академії мистецтв</a:t>
            </a:r>
          </a:p>
          <a:p>
            <a:pPr marL="457200" indent="-457200" algn="just">
              <a:buAutoNum type="arabicPeriod"/>
            </a:pPr>
            <a:r>
              <a:rPr lang="uk-UA" sz="2400" dirty="0" smtClean="0">
                <a:solidFill>
                  <a:srgbClr val="FFFF00"/>
                </a:solidFill>
              </a:rPr>
              <a:t>Криза</a:t>
            </a:r>
          </a:p>
          <a:p>
            <a:pPr marL="457200" indent="-457200" algn="just">
              <a:buAutoNum type="arabicPeriod"/>
            </a:pPr>
            <a:r>
              <a:rPr lang="uk-UA" sz="2400" dirty="0" smtClean="0">
                <a:solidFill>
                  <a:srgbClr val="FFFF00"/>
                </a:solidFill>
              </a:rPr>
              <a:t>Шевченко в Україні</a:t>
            </a:r>
          </a:p>
          <a:p>
            <a:pPr marL="457200" indent="-457200" algn="just">
              <a:buAutoNum type="arabicPeriod"/>
            </a:pPr>
            <a:r>
              <a:rPr lang="uk-UA" sz="2400" dirty="0" smtClean="0">
                <a:solidFill>
                  <a:srgbClr val="FFFF00"/>
                </a:solidFill>
              </a:rPr>
              <a:t>Роки заслання</a:t>
            </a:r>
          </a:p>
          <a:p>
            <a:pPr marL="457200" indent="-457200" algn="just">
              <a:buAutoNum type="arabicPeriod"/>
            </a:pPr>
            <a:r>
              <a:rPr lang="uk-UA" sz="2400" dirty="0" smtClean="0">
                <a:solidFill>
                  <a:srgbClr val="FFFF00"/>
                </a:solidFill>
              </a:rPr>
              <a:t>Після заслання</a:t>
            </a:r>
          </a:p>
          <a:p>
            <a:pPr marL="457200" indent="-457200" algn="just">
              <a:buAutoNum type="arabicPeriod"/>
            </a:pPr>
            <a:r>
              <a:rPr lang="uk-UA" sz="2400" dirty="0" smtClean="0">
                <a:solidFill>
                  <a:srgbClr val="FFFF00"/>
                </a:solidFill>
              </a:rPr>
              <a:t>Висновки</a:t>
            </a:r>
          </a:p>
          <a:p>
            <a:pPr marL="457200" indent="-457200" algn="just">
              <a:buAutoNum type="arabicPeriod"/>
            </a:pPr>
            <a:r>
              <a:rPr lang="uk-UA" sz="2400" dirty="0" smtClean="0">
                <a:solidFill>
                  <a:srgbClr val="FFFF00"/>
                </a:solidFill>
              </a:rPr>
              <a:t>Використана література</a:t>
            </a:r>
            <a:endParaRPr lang="ru-RU"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7" presetClass="entr" presetSubtype="0" fill="hold" grpId="0"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7" presetClass="entr" presetSubtype="0" fill="hold" grpId="0"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1000"/>
                                        <p:tgtEl>
                                          <p:spTgt spid="5">
                                            <p:txEl>
                                              <p:pRg st="4" end="4"/>
                                            </p:txEl>
                                          </p:spTgt>
                                        </p:tgtEl>
                                      </p:cBhvr>
                                    </p:animEffect>
                                    <p:anim calcmode="lin" valueType="num">
                                      <p:cBhvr>
                                        <p:cTn id="3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7" presetClass="entr" presetSubtype="0" fill="hold" grpId="0" nodeType="after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1000"/>
                                        <p:tgtEl>
                                          <p:spTgt spid="5">
                                            <p:txEl>
                                              <p:pRg st="5" end="5"/>
                                            </p:txEl>
                                          </p:spTgt>
                                        </p:tgtEl>
                                      </p:cBhvr>
                                    </p:animEffect>
                                    <p:anim calcmode="lin" valueType="num">
                                      <p:cBhvr>
                                        <p:cTn id="4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grpId="0" nodeType="after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fade">
                                      <p:cBhvr>
                                        <p:cTn id="50" dur="1000"/>
                                        <p:tgtEl>
                                          <p:spTgt spid="5">
                                            <p:txEl>
                                              <p:pRg st="6" end="6"/>
                                            </p:txEl>
                                          </p:spTgt>
                                        </p:tgtEl>
                                      </p:cBhvr>
                                    </p:animEffect>
                                    <p:anim calcmode="lin" valueType="num">
                                      <p:cBhvr>
                                        <p:cTn id="5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grpId="0" nodeType="after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7" presetClass="entr" presetSubtype="0" fill="hold" grpId="0" nodeType="after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fade">
                                      <p:cBhvr>
                                        <p:cTn id="62" dur="1000"/>
                                        <p:tgtEl>
                                          <p:spTgt spid="5">
                                            <p:txEl>
                                              <p:pRg st="8" end="8"/>
                                            </p:txEl>
                                          </p:spTgt>
                                        </p:tgtEl>
                                      </p:cBhvr>
                                    </p:animEffect>
                                    <p:anim calcmode="lin" valueType="num">
                                      <p:cBhvr>
                                        <p:cTn id="6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документы\шаблоны 2\80862715.jpg"/>
          <p:cNvPicPr>
            <a:picLocks noChangeAspect="1" noChangeArrowheads="1"/>
          </p:cNvPicPr>
          <p:nvPr/>
        </p:nvPicPr>
        <p:blipFill>
          <a:blip r:embed="rId2"/>
          <a:srcRect/>
          <a:stretch>
            <a:fillRect/>
          </a:stretch>
        </p:blipFill>
        <p:spPr bwMode="auto">
          <a:xfrm>
            <a:off x="0" y="0"/>
            <a:ext cx="9144000" cy="6858022"/>
          </a:xfrm>
          <a:prstGeom prst="rect">
            <a:avLst/>
          </a:prstGeom>
          <a:noFill/>
        </p:spPr>
      </p:pic>
      <p:sp>
        <p:nvSpPr>
          <p:cNvPr id="8" name="Заголовок 7"/>
          <p:cNvSpPr>
            <a:spLocks noGrp="1"/>
          </p:cNvSpPr>
          <p:nvPr>
            <p:ph type="title"/>
          </p:nvPr>
        </p:nvSpPr>
        <p:spPr>
          <a:xfrm>
            <a:off x="457200" y="274638"/>
            <a:ext cx="8229600" cy="6297634"/>
          </a:xfrm>
        </p:spPr>
        <p:txBody>
          <a:bodyPr>
            <a:normAutofit/>
          </a:bodyPr>
          <a:lstStyle/>
          <a:p>
            <a:r>
              <a:rPr lang="uk-UA" sz="3200" dirty="0" smtClean="0">
                <a:solidFill>
                  <a:srgbClr val="002060"/>
                </a:solidFill>
              </a:rPr>
              <a:t>Вступ</a:t>
            </a:r>
            <a:r>
              <a:rPr lang="ru-RU" sz="2400" dirty="0" smtClean="0">
                <a:solidFill>
                  <a:srgbClr val="002060"/>
                </a:solidFill>
              </a:rPr>
              <a:t/>
            </a:r>
            <a:br>
              <a:rPr lang="ru-RU" sz="2400" dirty="0" smtClean="0">
                <a:solidFill>
                  <a:srgbClr val="002060"/>
                </a:solidFill>
              </a:rPr>
            </a:br>
            <a:r>
              <a:rPr lang="uk-UA" sz="2400" dirty="0" smtClean="0">
                <a:solidFill>
                  <a:srgbClr val="002060"/>
                </a:solidFill>
                <a:latin typeface="Comic Sans MS" pitchFamily="66" charset="0"/>
              </a:rPr>
              <a:t> Т.Г.Шевченко був не тільки геніальним поетом, він ще </a:t>
            </a:r>
            <a:r>
              <a:rPr lang="uk-UA" sz="2400" dirty="0" smtClean="0">
                <a:solidFill>
                  <a:srgbClr val="002060"/>
                </a:solidFill>
                <a:latin typeface="Comic Sans MS" pitchFamily="66" charset="0"/>
              </a:rPr>
              <a:t>був й великим народним художником.</a:t>
            </a:r>
            <a:br>
              <a:rPr lang="uk-UA" sz="2400" dirty="0" smtClean="0">
                <a:solidFill>
                  <a:srgbClr val="002060"/>
                </a:solidFill>
                <a:latin typeface="Comic Sans MS" pitchFamily="66" charset="0"/>
              </a:rPr>
            </a:br>
            <a:r>
              <a:rPr lang="uk-UA" sz="2400" dirty="0" smtClean="0">
                <a:solidFill>
                  <a:srgbClr val="002060"/>
                </a:solidFill>
                <a:latin typeface="Comic Sans MS" pitchFamily="66" charset="0"/>
              </a:rPr>
              <a:t/>
            </a:r>
            <a:br>
              <a:rPr lang="uk-UA" sz="2400" dirty="0" smtClean="0">
                <a:solidFill>
                  <a:srgbClr val="002060"/>
                </a:solidFill>
                <a:latin typeface="Comic Sans MS" pitchFamily="66" charset="0"/>
              </a:rPr>
            </a:br>
            <a:r>
              <a:rPr lang="uk-UA" sz="2400" dirty="0" smtClean="0">
                <a:solidFill>
                  <a:srgbClr val="002060"/>
                </a:solidFill>
                <a:latin typeface="Comic Sans MS" pitchFamily="66" charset="0"/>
              </a:rPr>
              <a:t>Про </a:t>
            </a:r>
            <a:r>
              <a:rPr lang="uk-UA" sz="2400" dirty="0" err="1" smtClean="0">
                <a:solidFill>
                  <a:srgbClr val="002060"/>
                </a:solidFill>
                <a:latin typeface="Comic Sans MS" pitchFamily="66" charset="0"/>
              </a:rPr>
              <a:t>Шевченка-художника</a:t>
            </a:r>
            <a:r>
              <a:rPr lang="uk-UA" sz="2400" dirty="0" smtClean="0">
                <a:solidFill>
                  <a:srgbClr val="002060"/>
                </a:solidFill>
                <a:latin typeface="Comic Sans MS" pitchFamily="66" charset="0"/>
              </a:rPr>
              <a:t> народ знає менше, ніж за </a:t>
            </a:r>
            <a:r>
              <a:rPr lang="uk-UA" sz="2400" dirty="0" err="1" smtClean="0">
                <a:solidFill>
                  <a:srgbClr val="002060"/>
                </a:solidFill>
                <a:latin typeface="Comic Sans MS" pitchFamily="66" charset="0"/>
              </a:rPr>
              <a:t>Шевченка-поета</a:t>
            </a:r>
            <a:r>
              <a:rPr lang="uk-UA" sz="2400" dirty="0" smtClean="0">
                <a:solidFill>
                  <a:srgbClr val="002060"/>
                </a:solidFill>
                <a:latin typeface="Comic Sans MS" pitchFamily="66" charset="0"/>
              </a:rPr>
              <a:t>. Тарас Григорович Шевченко був художником-новатором, переконаним і активним борцем за реалізм, за демократичне і </a:t>
            </a:r>
            <a:r>
              <a:rPr lang="uk-UA" sz="2400" dirty="0" err="1" smtClean="0">
                <a:solidFill>
                  <a:srgbClr val="002060"/>
                </a:solidFill>
                <a:latin typeface="Comic Sans MS" pitchFamily="66" charset="0"/>
              </a:rPr>
              <a:t>суспільно-кориснемистецтво</a:t>
            </a:r>
            <a:r>
              <a:rPr lang="uk-UA" sz="2400" dirty="0" smtClean="0">
                <a:solidFill>
                  <a:srgbClr val="002060"/>
                </a:solidFill>
                <a:latin typeface="Comic Sans MS" pitchFamily="66" charset="0"/>
              </a:rPr>
              <a:t>.</a:t>
            </a:r>
            <a:r>
              <a:rPr lang="ru-RU" sz="2400" dirty="0" smtClean="0">
                <a:solidFill>
                  <a:srgbClr val="002060"/>
                </a:solidFill>
                <a:latin typeface="Comic Sans MS" pitchFamily="66" charset="0"/>
              </a:rPr>
              <a:t/>
            </a:r>
            <a:br>
              <a:rPr lang="ru-RU" sz="2400" dirty="0" smtClean="0">
                <a:solidFill>
                  <a:srgbClr val="002060"/>
                </a:solidFill>
                <a:latin typeface="Comic Sans MS" pitchFamily="66" charset="0"/>
              </a:rPr>
            </a:br>
            <a:r>
              <a:rPr lang="uk-UA" sz="2400" dirty="0" smtClean="0">
                <a:solidFill>
                  <a:srgbClr val="002060"/>
                </a:solidFill>
                <a:latin typeface="Comic Sans MS" pitchFamily="66" charset="0"/>
              </a:rPr>
              <a:t>  </a:t>
            </a:r>
            <a:r>
              <a:rPr lang="uk-UA" sz="2400" dirty="0" smtClean="0">
                <a:solidFill>
                  <a:srgbClr val="002060"/>
                </a:solidFill>
                <a:latin typeface="Comic Sans MS" pitchFamily="66" charset="0"/>
              </a:rPr>
              <a:t/>
            </a:r>
            <a:br>
              <a:rPr lang="uk-UA" sz="2400" dirty="0" smtClean="0">
                <a:solidFill>
                  <a:srgbClr val="002060"/>
                </a:solidFill>
                <a:latin typeface="Comic Sans MS" pitchFamily="66" charset="0"/>
              </a:rPr>
            </a:br>
            <a:r>
              <a:rPr lang="uk-UA" sz="2400" dirty="0" smtClean="0">
                <a:solidFill>
                  <a:srgbClr val="002060"/>
                </a:solidFill>
                <a:latin typeface="Comic Sans MS" pitchFamily="66" charset="0"/>
              </a:rPr>
              <a:t> </a:t>
            </a:r>
            <a:r>
              <a:rPr lang="uk-UA" sz="2400" dirty="0" smtClean="0">
                <a:solidFill>
                  <a:srgbClr val="002060"/>
                </a:solidFill>
                <a:latin typeface="Comic Sans MS" pitchFamily="66" charset="0"/>
              </a:rPr>
              <a:t>Його живописні та графічні твори захоплюють нас своєю ідейною наснагою, реалізмом художніх образів, народністю. Вони хвилюють глядача задушевною поетичністю, глибокою гуманністю, високою культурою рисунка та художньою майстерністю. </a:t>
            </a:r>
            <a:endParaRPr lang="ru-RU" sz="2400" dirty="0">
              <a:solidFill>
                <a:srgbClr val="00206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документы\шаблоны\мама 18.jpeg"/>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4" name="Заголовок 3"/>
          <p:cNvSpPr>
            <a:spLocks noGrp="1"/>
          </p:cNvSpPr>
          <p:nvPr>
            <p:ph type="title"/>
          </p:nvPr>
        </p:nvSpPr>
        <p:spPr>
          <a:xfrm>
            <a:off x="357159" y="1285860"/>
            <a:ext cx="4857784" cy="5143536"/>
          </a:xfrm>
        </p:spPr>
        <p:txBody>
          <a:bodyPr>
            <a:noAutofit/>
          </a:bodyPr>
          <a:lstStyle/>
          <a:p>
            <a:r>
              <a:rPr lang="uk-UA" sz="1600" dirty="0" smtClean="0">
                <a:solidFill>
                  <a:srgbClr val="002060"/>
                </a:solidFill>
                <a:latin typeface="Arno Pro Smbd Display" pitchFamily="18" charset="0"/>
              </a:rPr>
              <a:t>   Тарас </a:t>
            </a:r>
            <a:r>
              <a:rPr lang="uk-UA" sz="1600" dirty="0" smtClean="0">
                <a:solidFill>
                  <a:srgbClr val="002060"/>
                </a:solidFill>
                <a:latin typeface="Arno Pro Smbd Display" pitchFamily="18" charset="0"/>
              </a:rPr>
              <a:t>Григорович Шевченко народився 9 березня 1814 року в селі Моринцях Звенигородського повіту, Київської губернії в сім'ї кріпака. Після смерті його батьків Тарас мусив іти у найми. Уже в той час у нього виникло непереможне бажання навчитись малювати</a:t>
            </a:r>
            <a:r>
              <a:rPr lang="uk-UA" sz="1600" dirty="0" smtClean="0">
                <a:solidFill>
                  <a:srgbClr val="002060"/>
                </a:solidFill>
                <a:latin typeface="Arno Pro Smbd Display" pitchFamily="18" charset="0"/>
              </a:rPr>
              <a:t>.</a:t>
            </a:r>
            <a:br>
              <a:rPr lang="uk-UA" sz="1600" dirty="0" smtClean="0">
                <a:solidFill>
                  <a:srgbClr val="002060"/>
                </a:solidFill>
                <a:latin typeface="Arno Pro Smbd Display" pitchFamily="18" charset="0"/>
              </a:rPr>
            </a:br>
            <a:r>
              <a:rPr lang="uk-UA" sz="1600" dirty="0" smtClean="0">
                <a:solidFill>
                  <a:srgbClr val="002060"/>
                </a:solidFill>
                <a:latin typeface="Arno Pro Smbd Display" pitchFamily="18" charset="0"/>
              </a:rPr>
              <a:t> </a:t>
            </a:r>
            <a:r>
              <a:rPr lang="uk-UA" sz="1600" dirty="0" smtClean="0">
                <a:solidFill>
                  <a:srgbClr val="002060"/>
                </a:solidFill>
                <a:latin typeface="Arno Pro Smbd Display" pitchFamily="18" charset="0"/>
              </a:rPr>
              <a:t>    </a:t>
            </a:r>
            <a:r>
              <a:rPr lang="uk-UA" sz="1600" dirty="0" smtClean="0">
                <a:solidFill>
                  <a:srgbClr val="002060"/>
                </a:solidFill>
                <a:latin typeface="Arno Pro Smbd Display" pitchFamily="18" charset="0"/>
              </a:rPr>
              <a:t>Першим наставником Шевченка була народна творчість. Народна художня культура українського села стала основою всієї творчості Тараса Григоровича. </a:t>
            </a:r>
            <a:r>
              <a:rPr lang="uk-UA" sz="1600" dirty="0" smtClean="0">
                <a:solidFill>
                  <a:srgbClr val="002060"/>
                </a:solidFill>
                <a:latin typeface="Arno Pro Smbd Display" pitchFamily="18" charset="0"/>
              </a:rPr>
              <a:t/>
            </a:r>
            <a:br>
              <a:rPr lang="uk-UA" sz="1600" dirty="0" smtClean="0">
                <a:solidFill>
                  <a:srgbClr val="002060"/>
                </a:solidFill>
                <a:latin typeface="Arno Pro Smbd Display" pitchFamily="18" charset="0"/>
              </a:rPr>
            </a:br>
            <a:r>
              <a:rPr lang="uk-UA" sz="1600" dirty="0" smtClean="0">
                <a:solidFill>
                  <a:srgbClr val="002060"/>
                </a:solidFill>
                <a:latin typeface="Arno Pro Smbd Display" pitchFamily="18" charset="0"/>
              </a:rPr>
              <a:t> Жагуча пристрасть до малювання визначила майбутній життєвий шлях </a:t>
            </a:r>
            <a:r>
              <a:rPr lang="uk-UA" sz="1600" dirty="0" smtClean="0">
                <a:solidFill>
                  <a:srgbClr val="002060"/>
                </a:solidFill>
                <a:latin typeface="Arno Pro Smbd Display" pitchFamily="18" charset="0"/>
              </a:rPr>
              <a:t>      Т.Г.Шевченка</a:t>
            </a:r>
            <a:r>
              <a:rPr lang="uk-UA" sz="1600" dirty="0" smtClean="0">
                <a:solidFill>
                  <a:srgbClr val="002060"/>
                </a:solidFill>
                <a:latin typeface="Arno Pro Smbd Display" pitchFamily="18" charset="0"/>
              </a:rPr>
              <a:t>. Втікши від кирилівського дяка, Тарас намагається потрапити в науку до живописців-богомазів навколишніх сіл. </a:t>
            </a:r>
            <a:r>
              <a:rPr lang="uk-UA" sz="1600" dirty="0" smtClean="0">
                <a:solidFill>
                  <a:srgbClr val="002060"/>
                </a:solidFill>
                <a:latin typeface="Arno Pro Smbd Display" pitchFamily="18" charset="0"/>
              </a:rPr>
              <a:t/>
            </a:r>
            <a:br>
              <a:rPr lang="uk-UA" sz="1600" dirty="0" smtClean="0">
                <a:solidFill>
                  <a:srgbClr val="002060"/>
                </a:solidFill>
                <a:latin typeface="Arno Pro Smbd Display" pitchFamily="18" charset="0"/>
              </a:rPr>
            </a:br>
            <a:r>
              <a:rPr lang="uk-UA" sz="1600" dirty="0" smtClean="0">
                <a:solidFill>
                  <a:srgbClr val="002060"/>
                </a:solidFill>
                <a:latin typeface="Arno Pro Smbd Display" pitchFamily="18" charset="0"/>
              </a:rPr>
              <a:t>     </a:t>
            </a:r>
            <a:r>
              <a:rPr lang="uk-UA" sz="1600" dirty="0" smtClean="0">
                <a:solidFill>
                  <a:srgbClr val="002060"/>
                </a:solidFill>
                <a:latin typeface="Arno Pro Smbd Display" pitchFamily="18" charset="0"/>
              </a:rPr>
              <a:t>Потім Тарас потрапляє до сільського живописця в село </a:t>
            </a:r>
            <a:r>
              <a:rPr lang="uk-UA" sz="1600" dirty="0" err="1" smtClean="0">
                <a:solidFill>
                  <a:srgbClr val="002060"/>
                </a:solidFill>
                <a:latin typeface="Arno Pro Smbd Display" pitchFamily="18" charset="0"/>
              </a:rPr>
              <a:t>Хлипівку</a:t>
            </a:r>
            <a:r>
              <a:rPr lang="uk-UA" sz="1600" dirty="0" smtClean="0">
                <a:solidFill>
                  <a:srgbClr val="002060"/>
                </a:solidFill>
                <a:latin typeface="Arno Pro Smbd Display" pitchFamily="18" charset="0"/>
              </a:rPr>
              <a:t>. Цей, за 2 тижні переконавсь, що Тарас має здібності </a:t>
            </a:r>
            <a:r>
              <a:rPr lang="ru-RU" sz="1600" dirty="0" err="1" smtClean="0">
                <a:solidFill>
                  <a:srgbClr val="002060"/>
                </a:solidFill>
                <a:latin typeface="Arno Pro Smbd Display" pitchFamily="18" charset="0"/>
              </a:rPr>
              <a:t>й</a:t>
            </a:r>
            <a:r>
              <a:rPr lang="uk-UA" sz="1600" dirty="0" smtClean="0">
                <a:solidFill>
                  <a:srgbClr val="002060"/>
                </a:solidFill>
                <a:latin typeface="Arno Pro Smbd Display" pitchFamily="18" charset="0"/>
              </a:rPr>
              <a:t> охоту вчитись, згодився  взяти його в </a:t>
            </a:r>
            <a:r>
              <a:rPr lang="uk-UA" sz="1600" dirty="0" smtClean="0">
                <a:solidFill>
                  <a:srgbClr val="002060"/>
                </a:solidFill>
                <a:latin typeface="Arno Pro Smbd Display" pitchFamily="18" charset="0"/>
              </a:rPr>
              <a:t>науку.</a:t>
            </a:r>
            <a:endParaRPr lang="ru-RU" sz="1600" dirty="0">
              <a:solidFill>
                <a:srgbClr val="002060"/>
              </a:solidFill>
              <a:latin typeface="Arno Pro Smbd Display" pitchFamily="18" charset="0"/>
            </a:endParaRPr>
          </a:p>
        </p:txBody>
      </p:sp>
      <p:sp>
        <p:nvSpPr>
          <p:cNvPr id="5" name="Текст 4"/>
          <p:cNvSpPr>
            <a:spLocks noGrp="1"/>
          </p:cNvSpPr>
          <p:nvPr>
            <p:ph type="body" idx="1"/>
          </p:nvPr>
        </p:nvSpPr>
        <p:spPr>
          <a:xfrm>
            <a:off x="722313" y="214291"/>
            <a:ext cx="7772400" cy="857255"/>
          </a:xfrm>
        </p:spPr>
        <p:txBody>
          <a:bodyPr/>
          <a:lstStyle/>
          <a:p>
            <a:endParaRPr lang="ru-RU" dirty="0"/>
          </a:p>
        </p:txBody>
      </p:sp>
      <p:sp>
        <p:nvSpPr>
          <p:cNvPr id="6" name="Лента лицом вниз 5"/>
          <p:cNvSpPr/>
          <p:nvPr/>
        </p:nvSpPr>
        <p:spPr>
          <a:xfrm>
            <a:off x="1142976" y="428604"/>
            <a:ext cx="6858048" cy="612648"/>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Дитинство та юність</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Pictures\Рисунок1 - копия.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457200" y="274638"/>
            <a:ext cx="8229600" cy="3582990"/>
          </a:xfrm>
        </p:spPr>
        <p:txBody>
          <a:bodyPr>
            <a:normAutofit fontScale="90000"/>
          </a:bodyPr>
          <a:lstStyle/>
          <a:p>
            <a:pPr algn="l"/>
            <a:r>
              <a:rPr lang="uk-UA" sz="2000" dirty="0" smtClean="0"/>
              <a:t> </a:t>
            </a:r>
            <a:r>
              <a:rPr lang="uk-UA" sz="2000" dirty="0" smtClean="0"/>
              <a:t>   </a:t>
            </a:r>
            <a:r>
              <a:rPr lang="uk-UA" sz="2000" dirty="0" smtClean="0">
                <a:solidFill>
                  <a:schemeClr val="bg1"/>
                </a:solidFill>
                <a:latin typeface="+mn-lt"/>
              </a:rPr>
              <a:t>У </a:t>
            </a:r>
            <a:r>
              <a:rPr lang="uk-UA" sz="2000" dirty="0" smtClean="0">
                <a:solidFill>
                  <a:schemeClr val="bg1"/>
                </a:solidFill>
                <a:latin typeface="+mn-lt"/>
              </a:rPr>
              <a:t>1831 році Шевченко потрапляє до Петербурга, куди він в кінці 1830 року переїхав його пан </a:t>
            </a:r>
            <a:r>
              <a:rPr lang="uk-UA" sz="2000" dirty="0" err="1" smtClean="0">
                <a:solidFill>
                  <a:schemeClr val="bg1"/>
                </a:solidFill>
                <a:latin typeface="+mn-lt"/>
              </a:rPr>
              <a:t>Енгельгардт</a:t>
            </a:r>
            <a:r>
              <a:rPr lang="uk-UA" sz="2000" dirty="0" smtClean="0">
                <a:solidFill>
                  <a:schemeClr val="bg1"/>
                </a:solidFill>
                <a:latin typeface="+mn-lt"/>
              </a:rPr>
              <a:t>. </a:t>
            </a:r>
            <a:r>
              <a:rPr lang="uk-UA" sz="2000" dirty="0" smtClean="0">
                <a:solidFill>
                  <a:schemeClr val="bg1"/>
                </a:solidFill>
                <a:latin typeface="+mn-lt"/>
              </a:rPr>
              <a:t>У </a:t>
            </a:r>
            <a:r>
              <a:rPr lang="uk-UA" sz="2000" dirty="0" smtClean="0">
                <a:solidFill>
                  <a:schemeClr val="bg1"/>
                </a:solidFill>
                <a:latin typeface="+mn-lt"/>
              </a:rPr>
              <a:t>1832 році Енгельгард законтрактував Шевченка на 4 роки до різних живописних справ цехового майстра В.Г.</a:t>
            </a:r>
            <a:r>
              <a:rPr lang="uk-UA" sz="2000" dirty="0" err="1" smtClean="0">
                <a:solidFill>
                  <a:schemeClr val="bg1"/>
                </a:solidFill>
                <a:latin typeface="+mn-lt"/>
              </a:rPr>
              <a:t>Ширяєва</a:t>
            </a:r>
            <a:r>
              <a:rPr lang="uk-UA" sz="2000" dirty="0" smtClean="0">
                <a:solidFill>
                  <a:schemeClr val="bg1"/>
                </a:solidFill>
                <a:latin typeface="+mn-lt"/>
              </a:rPr>
              <a:t>.</a:t>
            </a:r>
            <a:r>
              <a:rPr lang="ru-RU" sz="2000" dirty="0" smtClean="0">
                <a:solidFill>
                  <a:schemeClr val="bg1"/>
                </a:solidFill>
                <a:latin typeface="+mn-lt"/>
              </a:rPr>
              <a:t/>
            </a:r>
            <a:br>
              <a:rPr lang="ru-RU" sz="2000" dirty="0" smtClean="0">
                <a:solidFill>
                  <a:schemeClr val="bg1"/>
                </a:solidFill>
                <a:latin typeface="+mn-lt"/>
              </a:rPr>
            </a:br>
            <a:r>
              <a:rPr lang="ru-RU" sz="2000" dirty="0" smtClean="0">
                <a:solidFill>
                  <a:schemeClr val="bg1"/>
                </a:solidFill>
                <a:latin typeface="+mn-lt"/>
              </a:rPr>
              <a:t>   </a:t>
            </a:r>
            <a:r>
              <a:rPr lang="uk-UA" sz="2000" dirty="0" smtClean="0">
                <a:solidFill>
                  <a:schemeClr val="bg1"/>
                </a:solidFill>
                <a:latin typeface="+mn-lt"/>
              </a:rPr>
              <a:t>Перспектива </a:t>
            </a:r>
            <a:r>
              <a:rPr lang="uk-UA" sz="2000" dirty="0" smtClean="0">
                <a:solidFill>
                  <a:schemeClr val="bg1"/>
                </a:solidFill>
                <a:latin typeface="+mn-lt"/>
              </a:rPr>
              <a:t>стати </a:t>
            </a:r>
            <a:r>
              <a:rPr lang="uk-UA" sz="2000" dirty="0" err="1" smtClean="0">
                <a:solidFill>
                  <a:schemeClr val="bg1"/>
                </a:solidFill>
                <a:latin typeface="+mn-lt"/>
              </a:rPr>
              <a:t>малярчуком</a:t>
            </a:r>
            <a:r>
              <a:rPr lang="uk-UA" sz="2000" dirty="0" smtClean="0">
                <a:solidFill>
                  <a:schemeClr val="bg1"/>
                </a:solidFill>
                <a:latin typeface="+mn-lt"/>
              </a:rPr>
              <a:t> не захоплювала Шевченка, він хотів учитися справжньому мистецтву живопису. Тому білими ночами Тарас ходив до Літнього саду і зарисовував там, як умів, статуї, розставлені по алеях</a:t>
            </a:r>
            <a:r>
              <a:rPr lang="uk-UA" sz="2000" dirty="0" smtClean="0">
                <a:solidFill>
                  <a:schemeClr val="bg1"/>
                </a:solidFill>
                <a:latin typeface="+mn-lt"/>
              </a:rPr>
              <a:t>.</a:t>
            </a:r>
            <a:br>
              <a:rPr lang="uk-UA" sz="2000" dirty="0" smtClean="0">
                <a:solidFill>
                  <a:schemeClr val="bg1"/>
                </a:solidFill>
                <a:latin typeface="+mn-lt"/>
              </a:rPr>
            </a:br>
            <a:r>
              <a:rPr lang="uk-UA" sz="2000" dirty="0" smtClean="0">
                <a:solidFill>
                  <a:schemeClr val="bg1"/>
                </a:solidFill>
                <a:latin typeface="+mn-lt"/>
              </a:rPr>
              <a:t>   </a:t>
            </a:r>
            <a:r>
              <a:rPr lang="uk-UA" sz="2000" dirty="0" smtClean="0">
                <a:solidFill>
                  <a:schemeClr val="bg1"/>
                </a:solidFill>
              </a:rPr>
              <a:t>Громадянським </a:t>
            </a:r>
            <a:r>
              <a:rPr lang="uk-UA" sz="2000" dirty="0" smtClean="0">
                <a:solidFill>
                  <a:schemeClr val="bg1"/>
                </a:solidFill>
              </a:rPr>
              <a:t>діячам, художникам і письменникам, які розпочали справу за звільнення Шевченка від кріпацтва, довелося долати перешкоди.  </a:t>
            </a:r>
            <a:r>
              <a:rPr lang="uk-UA" sz="2000" dirty="0" err="1" smtClean="0">
                <a:solidFill>
                  <a:schemeClr val="bg1"/>
                </a:solidFill>
              </a:rPr>
              <a:t>Енгельгардт</a:t>
            </a:r>
            <a:r>
              <a:rPr lang="uk-UA" sz="2000" dirty="0" smtClean="0">
                <a:solidFill>
                  <a:schemeClr val="bg1"/>
                </a:solidFill>
              </a:rPr>
              <a:t> під час переговорів, що їх розпочав Брюллов, а закінчив </a:t>
            </a:r>
            <a:r>
              <a:rPr lang="uk-UA" sz="2000" dirty="0" err="1" smtClean="0">
                <a:solidFill>
                  <a:schemeClr val="bg1"/>
                </a:solidFill>
              </a:rPr>
              <a:t>Венеціанов</a:t>
            </a:r>
            <a:r>
              <a:rPr lang="uk-UA" sz="2000" dirty="0" smtClean="0">
                <a:solidFill>
                  <a:schemeClr val="bg1"/>
                </a:solidFill>
              </a:rPr>
              <a:t>, запросив нечувано високу ціну за свого кріпака – 2500 карбованців. Проте й цю трудність перемогли. Брюллов намалював портрет Жуковського, який розіграли в  лотерею, і 22 квітня 1838 року Шевченко одержав відпускну. Йому в той час уже ішов 24 рік.</a:t>
            </a:r>
            <a:r>
              <a:rPr lang="ru-RU" sz="2000" dirty="0" smtClean="0">
                <a:solidFill>
                  <a:schemeClr val="bg1"/>
                </a:solidFill>
              </a:rPr>
              <a:t/>
            </a:r>
            <a:br>
              <a:rPr lang="ru-RU" sz="2000" dirty="0" smtClean="0">
                <a:solidFill>
                  <a:schemeClr val="bg1"/>
                </a:solidFill>
              </a:rPr>
            </a:br>
            <a:r>
              <a:rPr lang="ru-RU" sz="2000" dirty="0" smtClean="0"/>
              <a:t/>
            </a:r>
            <a:br>
              <a:rPr lang="ru-RU" sz="2000" dirty="0" smtClean="0"/>
            </a:br>
            <a:endParaRPr lang="ru-RU" sz="2000" dirty="0"/>
          </a:p>
        </p:txBody>
      </p:sp>
      <p:pic>
        <p:nvPicPr>
          <p:cNvPr id="7171" name="Picture 3" descr="C:\Users\User\Desktop\фото с ВК\228662951.jpg"/>
          <p:cNvPicPr>
            <a:picLocks noChangeAspect="1" noChangeArrowheads="1"/>
          </p:cNvPicPr>
          <p:nvPr/>
        </p:nvPicPr>
        <p:blipFill>
          <a:blip r:embed="rId3" cstate="print"/>
          <a:srcRect/>
          <a:stretch>
            <a:fillRect/>
          </a:stretch>
        </p:blipFill>
        <p:spPr bwMode="auto">
          <a:xfrm>
            <a:off x="2857488" y="3714752"/>
            <a:ext cx="3000364" cy="28336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checkerboard(across)">
                                      <p:cBhvr>
                                        <p:cTn id="15"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документы\шаблоны 2\59992005.jpg"/>
          <p:cNvPicPr>
            <a:picLocks noChangeAspect="1" noChangeArrowheads="1"/>
          </p:cNvPicPr>
          <p:nvPr/>
        </p:nvPicPr>
        <p:blipFill>
          <a:blip r:embed="rId2"/>
          <a:srcRect/>
          <a:stretch>
            <a:fillRect/>
          </a:stretch>
        </p:blipFill>
        <p:spPr bwMode="auto">
          <a:xfrm>
            <a:off x="0" y="-285776"/>
            <a:ext cx="9144000" cy="7143776"/>
          </a:xfrm>
          <a:prstGeom prst="rect">
            <a:avLst/>
          </a:prstGeom>
          <a:noFill/>
        </p:spPr>
      </p:pic>
      <p:sp>
        <p:nvSpPr>
          <p:cNvPr id="7" name="Заголовок 6"/>
          <p:cNvSpPr>
            <a:spLocks noGrp="1"/>
          </p:cNvSpPr>
          <p:nvPr>
            <p:ph type="title"/>
          </p:nvPr>
        </p:nvSpPr>
        <p:spPr>
          <a:xfrm>
            <a:off x="500034" y="285728"/>
            <a:ext cx="8229600" cy="3143272"/>
          </a:xfrm>
        </p:spPr>
        <p:txBody>
          <a:bodyPr>
            <a:normAutofit fontScale="90000"/>
          </a:bodyPr>
          <a:lstStyle/>
          <a:p>
            <a:pPr algn="l"/>
            <a:r>
              <a:rPr lang="uk-UA" sz="2800" dirty="0" smtClean="0">
                <a:solidFill>
                  <a:srgbClr val="FF0000"/>
                </a:solidFill>
              </a:rPr>
              <a:t>                                В Академії мистецтв</a:t>
            </a:r>
            <a:r>
              <a:rPr lang="uk-UA" sz="2800" dirty="0" smtClean="0"/>
              <a:t/>
            </a:r>
            <a:br>
              <a:rPr lang="uk-UA" sz="2800" dirty="0" smtClean="0"/>
            </a:br>
            <a:r>
              <a:rPr lang="uk-UA" sz="2000" dirty="0" smtClean="0">
                <a:solidFill>
                  <a:srgbClr val="C00000"/>
                </a:solidFill>
                <a:latin typeface="Comic Sans MS" pitchFamily="66" charset="0"/>
              </a:rPr>
              <a:t>Звільненого від кріпацтва Шевченка прийняли в </a:t>
            </a:r>
            <a:r>
              <a:rPr lang="uk-UA" sz="2000" dirty="0" smtClean="0">
                <a:solidFill>
                  <a:srgbClr val="C00000"/>
                </a:solidFill>
                <a:latin typeface="Comic Sans MS" pitchFamily="66" charset="0"/>
              </a:rPr>
              <a:t>Академію.</a:t>
            </a:r>
            <a:br>
              <a:rPr lang="uk-UA" sz="2000" dirty="0" smtClean="0">
                <a:solidFill>
                  <a:srgbClr val="C00000"/>
                </a:solidFill>
                <a:latin typeface="Comic Sans MS" pitchFamily="66" charset="0"/>
              </a:rPr>
            </a:br>
            <a:r>
              <a:rPr lang="uk-UA" sz="2000" dirty="0" smtClean="0">
                <a:solidFill>
                  <a:srgbClr val="C00000"/>
                </a:solidFill>
                <a:latin typeface="Comic Sans MS" pitchFamily="66" charset="0"/>
              </a:rPr>
              <a:t>У </a:t>
            </a:r>
            <a:r>
              <a:rPr lang="uk-UA" sz="2000" dirty="0" smtClean="0">
                <a:solidFill>
                  <a:srgbClr val="C00000"/>
                </a:solidFill>
                <a:latin typeface="Comic Sans MS" pitchFamily="66" charset="0"/>
              </a:rPr>
              <a:t>вересні 1838 року його за рисунок «Боєць» переводять першим номером до натурного класу, на іспиті 29 квітня 1839 року за рисунок з натури він одержує срібну медаль, 27 вересня 1840 року – за першу роботу олією «Хлопчик-жебрак ділиться милостинею з собакою» другу срібну медаль. </a:t>
            </a:r>
            <a:r>
              <a:rPr lang="uk-UA" sz="2000" dirty="0" smtClean="0">
                <a:solidFill>
                  <a:srgbClr val="C00000"/>
                </a:solidFill>
                <a:latin typeface="Comic Sans MS" pitchFamily="66" charset="0"/>
              </a:rPr>
              <a:t/>
            </a:r>
            <a:br>
              <a:rPr lang="uk-UA" sz="2000" dirty="0" smtClean="0">
                <a:solidFill>
                  <a:srgbClr val="C00000"/>
                </a:solidFill>
                <a:latin typeface="Comic Sans MS" pitchFamily="66" charset="0"/>
              </a:rPr>
            </a:br>
            <a:r>
              <a:rPr lang="uk-UA" sz="2200" dirty="0" smtClean="0">
                <a:solidFill>
                  <a:srgbClr val="C00000"/>
                </a:solidFill>
                <a:latin typeface="Comic Sans MS" pitchFamily="66" charset="0"/>
              </a:rPr>
              <a:t>26 вересня 1841 року, Рада Академія присудила Шевченкові третю срібну медаль за акварель «Циганка ворожить дівчині-українці».</a:t>
            </a:r>
            <a:r>
              <a:rPr lang="ru-RU" sz="2800" dirty="0" smtClean="0">
                <a:solidFill>
                  <a:srgbClr val="C00000"/>
                </a:solidFill>
                <a:latin typeface="Comic Sans MS" pitchFamily="66" charset="0"/>
              </a:rPr>
              <a:t/>
            </a:r>
            <a:br>
              <a:rPr lang="ru-RU" sz="2800" dirty="0" smtClean="0">
                <a:solidFill>
                  <a:srgbClr val="C00000"/>
                </a:solidFill>
                <a:latin typeface="Comic Sans MS" pitchFamily="66" charset="0"/>
              </a:rPr>
            </a:br>
            <a:r>
              <a:rPr lang="uk-UA" sz="2800" dirty="0" smtClean="0">
                <a:solidFill>
                  <a:srgbClr val="C00000"/>
                </a:solidFill>
                <a:latin typeface="Comic Sans MS" pitchFamily="66" charset="0"/>
              </a:rPr>
              <a:t/>
            </a:r>
            <a:br>
              <a:rPr lang="uk-UA" sz="2800" dirty="0" smtClean="0">
                <a:solidFill>
                  <a:srgbClr val="C00000"/>
                </a:solidFill>
                <a:latin typeface="Comic Sans MS" pitchFamily="66" charset="0"/>
              </a:rPr>
            </a:br>
            <a:endParaRPr lang="ru-RU" sz="2800" dirty="0">
              <a:solidFill>
                <a:srgbClr val="C00000"/>
              </a:solidFill>
              <a:latin typeface="Comic Sans MS" pitchFamily="66" charset="0"/>
            </a:endParaRPr>
          </a:p>
        </p:txBody>
      </p:sp>
      <p:pic>
        <p:nvPicPr>
          <p:cNvPr id="8195" name="Picture 3" descr="G:\циганка-ворожка.jpg"/>
          <p:cNvPicPr>
            <a:picLocks noChangeAspect="1" noChangeArrowheads="1"/>
          </p:cNvPicPr>
          <p:nvPr/>
        </p:nvPicPr>
        <p:blipFill>
          <a:blip r:embed="rId3"/>
          <a:srcRect/>
          <a:stretch>
            <a:fillRect/>
          </a:stretch>
        </p:blipFill>
        <p:spPr bwMode="auto">
          <a:xfrm>
            <a:off x="5429256" y="3000372"/>
            <a:ext cx="2627472" cy="3429001"/>
          </a:xfrm>
          <a:prstGeom prst="rect">
            <a:avLst/>
          </a:prstGeom>
          <a:noFill/>
        </p:spPr>
      </p:pic>
      <p:pic>
        <p:nvPicPr>
          <p:cNvPr id="8196" name="Picture 4" descr="C:\Users\User\Desktop\фото с ВК\main16493259_9e790d6ee70ace65646daba3695842bf.jpg"/>
          <p:cNvPicPr>
            <a:picLocks noChangeAspect="1" noChangeArrowheads="1"/>
          </p:cNvPicPr>
          <p:nvPr/>
        </p:nvPicPr>
        <p:blipFill>
          <a:blip r:embed="rId4"/>
          <a:srcRect/>
          <a:stretch>
            <a:fillRect/>
          </a:stretch>
        </p:blipFill>
        <p:spPr bwMode="auto">
          <a:xfrm>
            <a:off x="2214545" y="3571876"/>
            <a:ext cx="2663967" cy="2500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49" presetClass="entr" presetSubtype="0" decel="100000" fill="hold" nodeType="after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p:cTn id="14" dur="1000" fill="hold"/>
                                        <p:tgtEl>
                                          <p:spTgt spid="8196"/>
                                        </p:tgtEl>
                                        <p:attrNameLst>
                                          <p:attrName>ppt_w</p:attrName>
                                        </p:attrNameLst>
                                      </p:cBhvr>
                                      <p:tavLst>
                                        <p:tav tm="0">
                                          <p:val>
                                            <p:fltVal val="0"/>
                                          </p:val>
                                        </p:tav>
                                        <p:tav tm="100000">
                                          <p:val>
                                            <p:strVal val="#ppt_w"/>
                                          </p:val>
                                        </p:tav>
                                      </p:tavLst>
                                    </p:anim>
                                    <p:anim calcmode="lin" valueType="num">
                                      <p:cBhvr>
                                        <p:cTn id="15" dur="1000" fill="hold"/>
                                        <p:tgtEl>
                                          <p:spTgt spid="8196"/>
                                        </p:tgtEl>
                                        <p:attrNameLst>
                                          <p:attrName>ppt_h</p:attrName>
                                        </p:attrNameLst>
                                      </p:cBhvr>
                                      <p:tavLst>
                                        <p:tav tm="0">
                                          <p:val>
                                            <p:fltVal val="0"/>
                                          </p:val>
                                        </p:tav>
                                        <p:tav tm="100000">
                                          <p:val>
                                            <p:strVal val="#ppt_h"/>
                                          </p:val>
                                        </p:tav>
                                      </p:tavLst>
                                    </p:anim>
                                    <p:anim calcmode="lin" valueType="num">
                                      <p:cBhvr>
                                        <p:cTn id="16" dur="1000" fill="hold"/>
                                        <p:tgtEl>
                                          <p:spTgt spid="8196"/>
                                        </p:tgtEl>
                                        <p:attrNameLst>
                                          <p:attrName>style.rotation</p:attrName>
                                        </p:attrNameLst>
                                      </p:cBhvr>
                                      <p:tavLst>
                                        <p:tav tm="0">
                                          <p:val>
                                            <p:fltVal val="360"/>
                                          </p:val>
                                        </p:tav>
                                        <p:tav tm="100000">
                                          <p:val>
                                            <p:fltVal val="0"/>
                                          </p:val>
                                        </p:tav>
                                      </p:tavLst>
                                    </p:anim>
                                    <p:animEffect transition="in" filter="fade">
                                      <p:cBhvr>
                                        <p:cTn id="17" dur="1000"/>
                                        <p:tgtEl>
                                          <p:spTgt spid="8196"/>
                                        </p:tgtEl>
                                      </p:cBhvr>
                                    </p:animEffect>
                                  </p:childTnLst>
                                </p:cTn>
                              </p:par>
                            </p:childTnLst>
                          </p:cTn>
                        </p:par>
                        <p:par>
                          <p:cTn id="18" fill="hold">
                            <p:stCondLst>
                              <p:cond delay="3000"/>
                            </p:stCondLst>
                            <p:childTnLst>
                              <p:par>
                                <p:cTn id="19" presetID="49" presetClass="entr" presetSubtype="0" decel="100000" fill="hold" nodeType="afterEffect">
                                  <p:stCondLst>
                                    <p:cond delay="0"/>
                                  </p:stCondLst>
                                  <p:childTnLst>
                                    <p:set>
                                      <p:cBhvr>
                                        <p:cTn id="20" dur="1" fill="hold">
                                          <p:stCondLst>
                                            <p:cond delay="0"/>
                                          </p:stCondLst>
                                        </p:cTn>
                                        <p:tgtEl>
                                          <p:spTgt spid="8195"/>
                                        </p:tgtEl>
                                        <p:attrNameLst>
                                          <p:attrName>style.visibility</p:attrName>
                                        </p:attrNameLst>
                                      </p:cBhvr>
                                      <p:to>
                                        <p:strVal val="visible"/>
                                      </p:to>
                                    </p:set>
                                    <p:anim calcmode="lin" valueType="num">
                                      <p:cBhvr>
                                        <p:cTn id="21" dur="1000" fill="hold"/>
                                        <p:tgtEl>
                                          <p:spTgt spid="8195"/>
                                        </p:tgtEl>
                                        <p:attrNameLst>
                                          <p:attrName>ppt_w</p:attrName>
                                        </p:attrNameLst>
                                      </p:cBhvr>
                                      <p:tavLst>
                                        <p:tav tm="0">
                                          <p:val>
                                            <p:fltVal val="0"/>
                                          </p:val>
                                        </p:tav>
                                        <p:tav tm="100000">
                                          <p:val>
                                            <p:strVal val="#ppt_w"/>
                                          </p:val>
                                        </p:tav>
                                      </p:tavLst>
                                    </p:anim>
                                    <p:anim calcmode="lin" valueType="num">
                                      <p:cBhvr>
                                        <p:cTn id="22" dur="1000" fill="hold"/>
                                        <p:tgtEl>
                                          <p:spTgt spid="8195"/>
                                        </p:tgtEl>
                                        <p:attrNameLst>
                                          <p:attrName>ppt_h</p:attrName>
                                        </p:attrNameLst>
                                      </p:cBhvr>
                                      <p:tavLst>
                                        <p:tav tm="0">
                                          <p:val>
                                            <p:fltVal val="0"/>
                                          </p:val>
                                        </p:tav>
                                        <p:tav tm="100000">
                                          <p:val>
                                            <p:strVal val="#ppt_h"/>
                                          </p:val>
                                        </p:tav>
                                      </p:tavLst>
                                    </p:anim>
                                    <p:anim calcmode="lin" valueType="num">
                                      <p:cBhvr>
                                        <p:cTn id="23" dur="1000" fill="hold"/>
                                        <p:tgtEl>
                                          <p:spTgt spid="8195"/>
                                        </p:tgtEl>
                                        <p:attrNameLst>
                                          <p:attrName>style.rotation</p:attrName>
                                        </p:attrNameLst>
                                      </p:cBhvr>
                                      <p:tavLst>
                                        <p:tav tm="0">
                                          <p:val>
                                            <p:fltVal val="360"/>
                                          </p:val>
                                        </p:tav>
                                        <p:tav tm="100000">
                                          <p:val>
                                            <p:fltVal val="0"/>
                                          </p:val>
                                        </p:tav>
                                      </p:tavLst>
                                    </p:anim>
                                    <p:animEffect transition="in" filter="fade">
                                      <p:cBhvr>
                                        <p:cTn id="24"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документы\шаблоны 2\43121453.jpg"/>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4" name="Заголовок 3"/>
          <p:cNvSpPr>
            <a:spLocks noGrp="1"/>
          </p:cNvSpPr>
          <p:nvPr>
            <p:ph type="ctrTitle"/>
          </p:nvPr>
        </p:nvSpPr>
        <p:spPr>
          <a:xfrm>
            <a:off x="1928794" y="428605"/>
            <a:ext cx="5357850" cy="785817"/>
          </a:xfrm>
        </p:spPr>
        <p:txBody>
          <a:bodyPr>
            <a:normAutofit/>
          </a:bodyPr>
          <a:lstStyle/>
          <a:p>
            <a:r>
              <a:rPr lang="uk-UA" sz="3200" dirty="0" smtClean="0">
                <a:solidFill>
                  <a:srgbClr val="7030A0"/>
                </a:solidFill>
              </a:rPr>
              <a:t>Криза</a:t>
            </a:r>
            <a:endParaRPr lang="ru-RU" sz="3200" dirty="0">
              <a:solidFill>
                <a:srgbClr val="7030A0"/>
              </a:solidFill>
            </a:endParaRPr>
          </a:p>
        </p:txBody>
      </p:sp>
      <p:sp>
        <p:nvSpPr>
          <p:cNvPr id="5" name="Подзаголовок 4"/>
          <p:cNvSpPr>
            <a:spLocks noGrp="1"/>
          </p:cNvSpPr>
          <p:nvPr>
            <p:ph type="subTitle" idx="1"/>
          </p:nvPr>
        </p:nvSpPr>
        <p:spPr>
          <a:xfrm>
            <a:off x="571472" y="1571612"/>
            <a:ext cx="4929222" cy="3286148"/>
          </a:xfrm>
        </p:spPr>
        <p:txBody>
          <a:bodyPr>
            <a:normAutofit/>
          </a:bodyPr>
          <a:lstStyle/>
          <a:p>
            <a:pPr algn="l"/>
            <a:r>
              <a:rPr lang="uk-UA" sz="2000" dirty="0" smtClean="0">
                <a:solidFill>
                  <a:srgbClr val="C00000"/>
                </a:solidFill>
              </a:rPr>
              <a:t>В </a:t>
            </a:r>
            <a:r>
              <a:rPr lang="uk-UA" sz="2000" dirty="0" smtClean="0">
                <a:solidFill>
                  <a:srgbClr val="C00000"/>
                </a:solidFill>
              </a:rPr>
              <a:t>1843 </a:t>
            </a:r>
            <a:r>
              <a:rPr lang="uk-UA" sz="2000" dirty="0" smtClean="0">
                <a:solidFill>
                  <a:srgbClr val="C00000"/>
                </a:solidFill>
              </a:rPr>
              <a:t>році </a:t>
            </a:r>
            <a:r>
              <a:rPr lang="uk-UA" sz="2000" dirty="0" smtClean="0">
                <a:solidFill>
                  <a:srgbClr val="C00000"/>
                </a:solidFill>
              </a:rPr>
              <a:t>Шевченко повідомляв у листі до Кухаренка: «Я в березні їду за кордон</a:t>
            </a:r>
            <a:r>
              <a:rPr lang="uk-UA" sz="2000" dirty="0" smtClean="0">
                <a:solidFill>
                  <a:srgbClr val="C00000"/>
                </a:solidFill>
              </a:rPr>
              <a:t>».</a:t>
            </a:r>
          </a:p>
          <a:p>
            <a:pPr algn="l"/>
            <a:r>
              <a:rPr lang="uk-UA" sz="2000" dirty="0" smtClean="0">
                <a:solidFill>
                  <a:srgbClr val="C00000"/>
                </a:solidFill>
              </a:rPr>
              <a:t>Замість закордону в тому ж 1847 році він потрапив рядовим до війська в Аральську пустелю. </a:t>
            </a:r>
            <a:endParaRPr lang="ru-RU" sz="2000" dirty="0" smtClean="0">
              <a:solidFill>
                <a:srgbClr val="C00000"/>
              </a:solidFill>
            </a:endParaRPr>
          </a:p>
          <a:p>
            <a:pPr algn="l"/>
            <a:r>
              <a:rPr lang="uk-UA" sz="2000" dirty="0" smtClean="0">
                <a:solidFill>
                  <a:srgbClr val="C00000"/>
                </a:solidFill>
              </a:rPr>
              <a:t> </a:t>
            </a:r>
            <a:r>
              <a:rPr lang="uk-UA" sz="2000" dirty="0" smtClean="0">
                <a:solidFill>
                  <a:srgbClr val="C00000"/>
                </a:solidFill>
              </a:rPr>
              <a:t>У </a:t>
            </a:r>
            <a:r>
              <a:rPr lang="uk-UA" sz="2000" dirty="0" smtClean="0">
                <a:solidFill>
                  <a:srgbClr val="C00000"/>
                </a:solidFill>
              </a:rPr>
              <a:t>1842 році </a:t>
            </a:r>
            <a:r>
              <a:rPr lang="uk-UA" sz="2000" dirty="0" smtClean="0">
                <a:solidFill>
                  <a:srgbClr val="C00000"/>
                </a:solidFill>
              </a:rPr>
              <a:t>працює над «Катериною» </a:t>
            </a:r>
            <a:r>
              <a:rPr lang="uk-UA" sz="2000" dirty="0" smtClean="0">
                <a:solidFill>
                  <a:srgbClr val="C00000"/>
                </a:solidFill>
              </a:rPr>
              <a:t>.</a:t>
            </a:r>
            <a:endParaRPr lang="ru-RU" sz="2000" dirty="0">
              <a:solidFill>
                <a:srgbClr val="C00000"/>
              </a:solidFill>
            </a:endParaRPr>
          </a:p>
        </p:txBody>
      </p:sp>
      <p:pic>
        <p:nvPicPr>
          <p:cNvPr id="9219" name="Picture 3" descr="G:\Shevchenko_Kateryna_Olia_1842.jpg"/>
          <p:cNvPicPr>
            <a:picLocks noChangeAspect="1" noChangeArrowheads="1"/>
          </p:cNvPicPr>
          <p:nvPr/>
        </p:nvPicPr>
        <p:blipFill>
          <a:blip r:embed="rId3"/>
          <a:srcRect/>
          <a:stretch>
            <a:fillRect/>
          </a:stretch>
        </p:blipFill>
        <p:spPr bwMode="auto">
          <a:xfrm>
            <a:off x="6000760" y="1643050"/>
            <a:ext cx="2552703" cy="33768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25 -7.40741E-7 L 4.44444E-6 -7.40741E-7 " pathEditMode="relative" rAng="0" ptsTypes="AA">
                                      <p:cBhvr>
                                        <p:cTn id="6" dur="2000" fill="hold"/>
                                        <p:tgtEl>
                                          <p:spTgt spid="4"/>
                                        </p:tgtEl>
                                        <p:attrNameLst>
                                          <p:attrName>ppt_x</p:attrName>
                                          <p:attrName>ppt_y</p:attrName>
                                        </p:attrNameLst>
                                      </p:cBhvr>
                                      <p:rCtr x="125" y="0"/>
                                    </p:animMotion>
                                  </p:childTnLst>
                                </p:cTn>
                              </p:par>
                            </p:childTnLst>
                          </p:cTn>
                        </p:par>
                        <p:par>
                          <p:cTn id="7" fill="hold">
                            <p:stCondLst>
                              <p:cond delay="2000"/>
                            </p:stCondLst>
                            <p:childTnLst>
                              <p:par>
                                <p:cTn id="8" presetID="47"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7" presetClass="entr" presetSubtype="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anim calcmode="lin" valueType="num">
                                      <p:cBhvr>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47" presetClass="entr" presetSubtype="0"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53" presetClass="entr" presetSubtype="0" fill="hold" nodeType="afterEffect">
                                  <p:stCondLst>
                                    <p:cond delay="0"/>
                                  </p:stCondLst>
                                  <p:childTnLst>
                                    <p:set>
                                      <p:cBhvr>
                                        <p:cTn id="27" dur="1" fill="hold">
                                          <p:stCondLst>
                                            <p:cond delay="0"/>
                                          </p:stCondLst>
                                        </p:cTn>
                                        <p:tgtEl>
                                          <p:spTgt spid="9219"/>
                                        </p:tgtEl>
                                        <p:attrNameLst>
                                          <p:attrName>style.visibility</p:attrName>
                                        </p:attrNameLst>
                                      </p:cBhvr>
                                      <p:to>
                                        <p:strVal val="visible"/>
                                      </p:to>
                                    </p:set>
                                    <p:anim calcmode="lin" valueType="num">
                                      <p:cBhvr>
                                        <p:cTn id="28" dur="500" fill="hold"/>
                                        <p:tgtEl>
                                          <p:spTgt spid="9219"/>
                                        </p:tgtEl>
                                        <p:attrNameLst>
                                          <p:attrName>ppt_w</p:attrName>
                                        </p:attrNameLst>
                                      </p:cBhvr>
                                      <p:tavLst>
                                        <p:tav tm="0">
                                          <p:val>
                                            <p:fltVal val="0"/>
                                          </p:val>
                                        </p:tav>
                                        <p:tav tm="100000">
                                          <p:val>
                                            <p:strVal val="#ppt_w"/>
                                          </p:val>
                                        </p:tav>
                                      </p:tavLst>
                                    </p:anim>
                                    <p:anim calcmode="lin" valueType="num">
                                      <p:cBhvr>
                                        <p:cTn id="29" dur="500" fill="hold"/>
                                        <p:tgtEl>
                                          <p:spTgt spid="9219"/>
                                        </p:tgtEl>
                                        <p:attrNameLst>
                                          <p:attrName>ppt_h</p:attrName>
                                        </p:attrNameLst>
                                      </p:cBhvr>
                                      <p:tavLst>
                                        <p:tav tm="0">
                                          <p:val>
                                            <p:fltVal val="0"/>
                                          </p:val>
                                        </p:tav>
                                        <p:tav tm="100000">
                                          <p:val>
                                            <p:strVal val="#ppt_h"/>
                                          </p:val>
                                        </p:tav>
                                      </p:tavLst>
                                    </p:anim>
                                    <p:animEffect transition="in" filter="fade">
                                      <p:cBhvr>
                                        <p:cTn id="30"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677</Words>
  <PresentationFormat>Экран (4:3)</PresentationFormat>
  <Paragraphs>59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Управління освіти і науки Дніпоропетровської облдержадміністрації відділ освіти Петропавлівської райдержадміністрації Миколаївська загальноосвтня школа І-ІІІ ступенів </vt:lpstr>
      <vt:lpstr>Слайд 2</vt:lpstr>
      <vt:lpstr>Слайд 3</vt:lpstr>
      <vt:lpstr>Зміст</vt:lpstr>
      <vt:lpstr>Вступ  Т.Г.Шевченко був не тільки геніальним поетом, він ще був й великим народним художником.  Про Шевченка-художника народ знає менше, ніж за Шевченка-поета. Тарас Григорович Шевченко був художником-новатором, переконаним і активним борцем за реалізм, за демократичне і суспільно-кориснемистецтво.     Його живописні та графічні твори захоплюють нас своєю ідейною наснагою, реалізмом художніх образів, народністю. Вони хвилюють глядача задушевною поетичністю, глибокою гуманністю, високою культурою рисунка та художньою майстерністю. </vt:lpstr>
      <vt:lpstr>   Тарас Григорович Шевченко народився 9 березня 1814 року в селі Моринцях Звенигородського повіту, Київської губернії в сім'ї кріпака. Після смерті його батьків Тарас мусив іти у найми. Уже в той час у нього виникло непереможне бажання навчитись малювати.      Першим наставником Шевченка була народна творчість. Народна художня культура українського села стала основою всієї творчості Тараса Григоровича.   Жагуча пристрасть до малювання визначила майбутній життєвий шлях       Т.Г.Шевченка. Втікши від кирилівського дяка, Тарас намагається потрапити в науку до живописців-богомазів навколишніх сіл.       Потім Тарас потрапляє до сільського живописця в село Хлипівку. Цей, за 2 тижні переконавсь, що Тарас має здібності й охоту вчитись, згодився  взяти його в науку.</vt:lpstr>
      <vt:lpstr>    У 1831 році Шевченко потрапляє до Петербурга, куди він в кінці 1830 року переїхав його пан Енгельгардт. У 1832 році Енгельгард законтрактував Шевченка на 4 роки до різних живописних справ цехового майстра В.Г.Ширяєва.    Перспектива стати малярчуком не захоплювала Шевченка, він хотів учитися справжньому мистецтву живопису. Тому білими ночами Тарас ходив до Літнього саду і зарисовував там, як умів, статуї, розставлені по алеях.    Громадянським діячам, художникам і письменникам, які розпочали справу за звільнення Шевченка від кріпацтва, довелося долати перешкоди.  Енгельгардт під час переговорів, що їх розпочав Брюллов, а закінчив Венеціанов, запросив нечувано високу ціну за свого кріпака – 2500 карбованців. Проте й цю трудність перемогли. Брюллов намалював портрет Жуковського, який розіграли в  лотерею, і 22 квітня 1838 року Шевченко одержав відпускну. Йому в той час уже ішов 24 рік.  </vt:lpstr>
      <vt:lpstr>                                В Академії мистецтв Звільненого від кріпацтва Шевченка прийняли в Академію. У вересні 1838 року його за рисунок «Боєць» переводять першим номером до натурного класу, на іспиті 29 квітня 1839 року за рисунок з натури він одержує срібну медаль, 27 вересня 1840 року – за першу роботу олією «Хлопчик-жебрак ділиться милостинею з собакою» другу срібну медаль.  26 вересня 1841 року, Рада Академія присудила Шевченкові третю срібну медаль за акварель «Циганка ворожить дівчині-українці».  </vt:lpstr>
      <vt:lpstr>Криза</vt:lpstr>
      <vt:lpstr>Слайд 10</vt:lpstr>
      <vt:lpstr>Роки заслання</vt:lpstr>
      <vt:lpstr>Після звільнення</vt:lpstr>
      <vt:lpstr>Слайд 13</vt:lpstr>
      <vt:lpstr>Використана література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освіти і науки Дніпоропетровської облдержадміністрації відділ освіти Петропавлівської </dc:title>
  <dc:creator>Танюха</dc:creator>
  <cp:lastModifiedBy>Танюха</cp:lastModifiedBy>
  <cp:revision>18</cp:revision>
  <dcterms:created xsi:type="dcterms:W3CDTF">2014-01-25T14:12:14Z</dcterms:created>
  <dcterms:modified xsi:type="dcterms:W3CDTF">2014-01-25T17:05:10Z</dcterms:modified>
</cp:coreProperties>
</file>