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C733-32BB-4BB5-98F5-91F67521BF3C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0624-4C9C-43E2-B70C-4F8D522F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02BB-D1B3-4FEC-B13C-073608DDA81C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2213-73B9-44B8-845E-4FD992E8A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D4637-79A3-4CEC-A6A6-FE069B686440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91C0-C4FD-439C-B658-D02EED90A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B0D8-0B50-4EC3-85E3-7B0F0EBA1213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73BE-679E-4B85-922C-A589AA9AE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F735-E08E-4068-AD23-A85F3C723305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C75E-2509-492D-A6E8-923B0F0FC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03FD-463D-4B50-8ADB-E747568D8140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E7BB0-7ADF-488F-A22E-17452F906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87D4-A152-4F89-B6BD-BA1292C0D84A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90A8-B38A-4C4D-992A-EEE85891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14D5-4A11-4FB4-B248-61E41FD4C55E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F4F7-F875-4693-BE37-FFEC7F2E7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8B06-A328-473A-9DA5-A8790D7B9D29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4EC1-04C9-4D04-B17B-46023923F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CA51-FAF9-4714-A0D3-36F43AE615C2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98993-9198-47BB-B9DB-E0B22A0AF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4552-AF2A-4B22-886D-95480ADA9B6E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0D4E-906B-4FEE-90B6-862272EA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0066FF">
                <a:alpha val="62000"/>
              </a:srgbClr>
            </a:gs>
            <a:gs pos="54000">
              <a:srgbClr val="FFFF00">
                <a:lumMod val="22000"/>
                <a:lumOff val="78000"/>
              </a:srgbClr>
            </a:gs>
            <a:gs pos="59000">
              <a:srgbClr val="FFFF00">
                <a:alpha val="5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F9BF2B-9A17-4D1A-B1EF-FC49139D1629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8D904C-3420-4991-9506-A169D8004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Скругленная соединительная линия 16"/>
          <p:cNvCxnSpPr/>
          <p:nvPr/>
        </p:nvCxnSpPr>
        <p:spPr>
          <a:xfrm rot="16200000" flipH="1">
            <a:off x="928687" y="3071813"/>
            <a:ext cx="5572125" cy="1714500"/>
          </a:xfrm>
          <a:prstGeom prst="curvedConnector3">
            <a:avLst>
              <a:gd name="adj1" fmla="val 7448"/>
            </a:avLst>
          </a:prstGeom>
          <a:ln w="19050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4572000" y="0"/>
            <a:ext cx="4572000" cy="6858000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1069786">
            <a:off x="5240338" y="2601913"/>
            <a:ext cx="3235325" cy="4868862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flipH="1">
            <a:off x="85725" y="0"/>
            <a:ext cx="4557713" cy="6858000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20530214" flipH="1">
            <a:off x="677863" y="2540000"/>
            <a:ext cx="3216275" cy="4929188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9515459">
            <a:off x="2695575" y="754063"/>
            <a:ext cx="3867150" cy="5505450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762315"/>
              <a:gd name="connsiteY0" fmla="*/ 0 h 6400800"/>
              <a:gd name="connsiteX1" fmla="*/ 1548245 w 5762315"/>
              <a:gd name="connsiteY1" fmla="*/ 1901536 h 6400800"/>
              <a:gd name="connsiteX2" fmla="*/ 0 w 5762315"/>
              <a:gd name="connsiteY2" fmla="*/ 6400800 h 6400800"/>
              <a:gd name="connsiteX3" fmla="*/ 4787319 w 5762315"/>
              <a:gd name="connsiteY3" fmla="*/ 3275145 h 6400800"/>
              <a:gd name="connsiteX4" fmla="*/ 5600700 w 5762315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720520 w 5600700"/>
              <a:gd name="connsiteY1" fmla="*/ 1905412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2537421 w 5600700"/>
              <a:gd name="connsiteY1" fmla="*/ 2220435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230839"/>
              <a:gd name="connsiteY0" fmla="*/ 0 h 6110584"/>
              <a:gd name="connsiteX1" fmla="*/ 2537421 w 6230839"/>
              <a:gd name="connsiteY1" fmla="*/ 1930219 h 6110584"/>
              <a:gd name="connsiteX2" fmla="*/ 0 w 6230839"/>
              <a:gd name="connsiteY2" fmla="*/ 6110584 h 6110584"/>
              <a:gd name="connsiteX3" fmla="*/ 4787319 w 6230839"/>
              <a:gd name="connsiteY3" fmla="*/ 2984929 h 6110584"/>
              <a:gd name="connsiteX4" fmla="*/ 6169555 w 6230839"/>
              <a:gd name="connsiteY4" fmla="*/ 0 h 6110584"/>
              <a:gd name="connsiteX0" fmla="*/ 6169555 w 6316424"/>
              <a:gd name="connsiteY0" fmla="*/ 0 h 6110584"/>
              <a:gd name="connsiteX1" fmla="*/ 2537421 w 6316424"/>
              <a:gd name="connsiteY1" fmla="*/ 1930219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537421 w 6316424"/>
              <a:gd name="connsiteY1" fmla="*/ 1930219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652330 w 6316424"/>
              <a:gd name="connsiteY1" fmla="*/ 2015418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652330 w 6316424"/>
              <a:gd name="connsiteY1" fmla="*/ 2015418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424" h="6110584">
                <a:moveTo>
                  <a:pt x="6169555" y="0"/>
                </a:moveTo>
                <a:cubicBezTo>
                  <a:pt x="4652241" y="411347"/>
                  <a:pt x="4053800" y="854249"/>
                  <a:pt x="2652330" y="2015418"/>
                </a:cubicBezTo>
                <a:cubicBezTo>
                  <a:pt x="1540079" y="3224228"/>
                  <a:pt x="516082" y="4610829"/>
                  <a:pt x="0" y="6110584"/>
                </a:cubicBezTo>
                <a:cubicBezTo>
                  <a:pt x="1530927" y="5348584"/>
                  <a:pt x="3311593" y="4347919"/>
                  <a:pt x="4787319" y="2984929"/>
                </a:cubicBezTo>
                <a:cubicBezTo>
                  <a:pt x="5603717" y="1971870"/>
                  <a:pt x="6316424" y="1130177"/>
                  <a:pt x="6169555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9" name="Rectangle 1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18488" cy="264953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Івасюк Володимир Михайлович</a:t>
            </a:r>
          </a:p>
        </p:txBody>
      </p:sp>
      <p:sp>
        <p:nvSpPr>
          <p:cNvPr id="29" name="Овал 28"/>
          <p:cNvSpPr/>
          <p:nvPr/>
        </p:nvSpPr>
        <p:spPr>
          <a:xfrm rot="17646474">
            <a:off x="2991644" y="531019"/>
            <a:ext cx="698500" cy="1214438"/>
          </a:xfrm>
          <a:prstGeom prst="ellipse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30000">
                <a:schemeClr val="tx2">
                  <a:lumMod val="20000"/>
                  <a:lumOff val="80000"/>
                  <a:alpha val="40000"/>
                </a:schemeClr>
              </a:gs>
            </a:gsLst>
            <a:lin ang="5400000" scaled="0"/>
          </a:gradFill>
          <a:ln>
            <a:solidFill>
              <a:schemeClr val="bg1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Скругленная соединительная линия 31"/>
          <p:cNvCxnSpPr/>
          <p:nvPr/>
        </p:nvCxnSpPr>
        <p:spPr>
          <a:xfrm rot="5400000">
            <a:off x="2714625" y="3214688"/>
            <a:ext cx="5572125" cy="1714500"/>
          </a:xfrm>
          <a:prstGeom prst="curvedConnector3">
            <a:avLst>
              <a:gd name="adj1" fmla="val 6494"/>
            </a:avLst>
          </a:prstGeom>
          <a:ln w="19050">
            <a:solidFill>
              <a:schemeClr val="bg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 rot="3819068" flipH="1">
            <a:off x="5564982" y="618331"/>
            <a:ext cx="698500" cy="1214437"/>
          </a:xfrm>
          <a:prstGeom prst="ellipse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30000">
                <a:schemeClr val="tx2">
                  <a:lumMod val="20000"/>
                  <a:lumOff val="80000"/>
                  <a:alpha val="40000"/>
                </a:schemeClr>
              </a:gs>
            </a:gsLst>
            <a:lin ang="5400000" scaled="0"/>
          </a:gradFill>
          <a:ln>
            <a:solidFill>
              <a:schemeClr val="bg1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rot="1069786">
            <a:off x="173038" y="5743575"/>
            <a:ext cx="1011237" cy="1290638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 rot="20530214" flipH="1">
            <a:off x="7959725" y="5767388"/>
            <a:ext cx="1011238" cy="1290637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25" name="Picture 18" descr="ВолодимирІвасюк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781300"/>
            <a:ext cx="3810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8363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FFFF00"/>
                </a:solidFill>
              </a:rPr>
              <a:t>Творчий доробок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</a:rPr>
              <a:t>107 </a:t>
            </a:r>
            <a:r>
              <a:rPr lang="ru-RU" sz="1600" dirty="0" err="1" smtClean="0">
                <a:solidFill>
                  <a:srgbClr val="FFFF00"/>
                </a:solidFill>
              </a:rPr>
              <a:t>пісень</a:t>
            </a:r>
            <a:r>
              <a:rPr lang="ru-RU" sz="1600" dirty="0" smtClean="0">
                <a:solidFill>
                  <a:srgbClr val="FFFF00"/>
                </a:solidFill>
              </a:rPr>
              <a:t>, 53 </a:t>
            </a:r>
            <a:r>
              <a:rPr lang="ru-RU" sz="1600" dirty="0" err="1" smtClean="0">
                <a:solidFill>
                  <a:srgbClr val="FFFF00"/>
                </a:solidFill>
              </a:rPr>
              <a:t>інструментальні</a:t>
            </a:r>
            <a:r>
              <a:rPr lang="ru-RU" sz="1600" dirty="0" smtClean="0">
                <a:solidFill>
                  <a:srgbClr val="FFFF00"/>
                </a:solidFill>
              </a:rPr>
              <a:t> твори. </a:t>
            </a:r>
            <a:r>
              <a:rPr lang="ru-RU" sz="1600" dirty="0" err="1" smtClean="0">
                <a:solidFill>
                  <a:srgbClr val="FFFF00"/>
                </a:solidFill>
              </a:rPr>
              <a:t>Серед</a:t>
            </a:r>
            <a:r>
              <a:rPr lang="ru-RU" sz="1600" dirty="0" smtClean="0">
                <a:solidFill>
                  <a:srgbClr val="FFFF00"/>
                </a:solidFill>
              </a:rPr>
              <a:t> них: </a:t>
            </a:r>
            <a:r>
              <a:rPr lang="ru-RU" sz="1600" dirty="0" err="1" smtClean="0">
                <a:solidFill>
                  <a:srgbClr val="FFFF00"/>
                </a:solidFill>
              </a:rPr>
              <a:t>фортепіанна</a:t>
            </a:r>
            <a:r>
              <a:rPr lang="ru-RU" sz="1600" dirty="0" smtClean="0">
                <a:solidFill>
                  <a:srgbClr val="FFFF00"/>
                </a:solidFill>
              </a:rPr>
              <a:t> «</a:t>
            </a:r>
            <a:r>
              <a:rPr lang="ru-RU" sz="1600" dirty="0" err="1" smtClean="0">
                <a:solidFill>
                  <a:srgbClr val="FFFF00"/>
                </a:solidFill>
              </a:rPr>
              <a:t>Сюїта-варіації</a:t>
            </a:r>
            <a:r>
              <a:rPr lang="ru-RU" sz="1600" dirty="0" smtClean="0">
                <a:solidFill>
                  <a:srgbClr val="FFFF00"/>
                </a:solidFill>
              </a:rPr>
              <a:t> на теми </a:t>
            </a:r>
            <a:r>
              <a:rPr lang="ru-RU" sz="1600" dirty="0" err="1" smtClean="0">
                <a:solidFill>
                  <a:srgbClr val="FFFF00"/>
                </a:solidFill>
              </a:rPr>
              <a:t>української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народної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пісні</a:t>
            </a:r>
            <a:r>
              <a:rPr lang="ru-RU" sz="1600" dirty="0" smtClean="0">
                <a:solidFill>
                  <a:srgbClr val="FFFF00"/>
                </a:solidFill>
              </a:rPr>
              <a:t> „Суха верба“», «</a:t>
            </a:r>
            <a:r>
              <a:rPr lang="ru-RU" sz="1600" dirty="0" err="1" smtClean="0">
                <a:solidFill>
                  <a:srgbClr val="FFFF00"/>
                </a:solidFill>
              </a:rPr>
              <a:t>Сюїта-варіації</a:t>
            </a:r>
            <a:r>
              <a:rPr lang="ru-RU" sz="1600" dirty="0" smtClean="0">
                <a:solidFill>
                  <a:srgbClr val="FFFF00"/>
                </a:solidFill>
              </a:rPr>
              <a:t> для камерного оркестру» (1977); три </a:t>
            </a:r>
            <a:r>
              <a:rPr lang="ru-RU" sz="1600" dirty="0" err="1" smtClean="0">
                <a:solidFill>
                  <a:srgbClr val="FFFF00"/>
                </a:solidFill>
              </a:rPr>
              <a:t>п’єси</a:t>
            </a:r>
            <a:r>
              <a:rPr lang="ru-RU" sz="1600" dirty="0" smtClean="0">
                <a:solidFill>
                  <a:srgbClr val="FFFF00"/>
                </a:solidFill>
              </a:rPr>
              <a:t> для </a:t>
            </a:r>
            <a:r>
              <a:rPr lang="ru-RU" sz="1600" dirty="0" err="1" smtClean="0">
                <a:solidFill>
                  <a:srgbClr val="FFFF00"/>
                </a:solidFill>
              </a:rPr>
              <a:t>фортепіано</a:t>
            </a:r>
            <a:r>
              <a:rPr lang="ru-RU" sz="1600" dirty="0" smtClean="0">
                <a:solidFill>
                  <a:srgbClr val="FFFF00"/>
                </a:solidFill>
              </a:rPr>
              <a:t>; «</a:t>
            </a:r>
            <a:r>
              <a:rPr lang="ru-RU" sz="1600" dirty="0" err="1" smtClean="0">
                <a:solidFill>
                  <a:srgbClr val="FFFF00"/>
                </a:solidFill>
              </a:rPr>
              <a:t>Осіння</a:t>
            </a:r>
            <a:r>
              <a:rPr lang="ru-RU" sz="1600" dirty="0" smtClean="0">
                <a:solidFill>
                  <a:srgbClr val="FFFF00"/>
                </a:solidFill>
              </a:rPr>
              <a:t> картинка» — для </a:t>
            </a:r>
            <a:r>
              <a:rPr lang="ru-RU" sz="1600" dirty="0" err="1" smtClean="0">
                <a:solidFill>
                  <a:srgbClr val="FFFF00"/>
                </a:solidFill>
              </a:rPr>
              <a:t>віолончелі</a:t>
            </a:r>
            <a:r>
              <a:rPr lang="ru-RU" sz="1600" dirty="0" smtClean="0">
                <a:solidFill>
                  <a:srgbClr val="FFFF00"/>
                </a:solidFill>
              </a:rPr>
              <a:t>; три </a:t>
            </a:r>
            <a:r>
              <a:rPr lang="ru-RU" sz="1600" dirty="0" err="1" smtClean="0">
                <a:solidFill>
                  <a:srgbClr val="FFFF00"/>
                </a:solidFill>
              </a:rPr>
              <a:t>п’єси</a:t>
            </a:r>
            <a:r>
              <a:rPr lang="ru-RU" sz="1600" dirty="0" smtClean="0">
                <a:solidFill>
                  <a:srgbClr val="FFFF00"/>
                </a:solidFill>
              </a:rPr>
              <a:t> для скрипки і </a:t>
            </a:r>
            <a:r>
              <a:rPr lang="ru-RU" sz="1600" dirty="0" err="1" smtClean="0">
                <a:solidFill>
                  <a:srgbClr val="FFFF00"/>
                </a:solidFill>
              </a:rPr>
              <a:t>музика</a:t>
            </a:r>
            <a:r>
              <a:rPr lang="ru-RU" sz="1600" dirty="0" smtClean="0">
                <a:solidFill>
                  <a:srgbClr val="FFFF00"/>
                </a:solidFill>
              </a:rPr>
              <a:t> до </a:t>
            </a:r>
            <a:r>
              <a:rPr lang="ru-RU" sz="1600" dirty="0" err="1" smtClean="0">
                <a:solidFill>
                  <a:srgbClr val="FFFF00"/>
                </a:solidFill>
              </a:rPr>
              <a:t>вистави</a:t>
            </a:r>
            <a:r>
              <a:rPr lang="ru-RU" sz="1600" dirty="0" smtClean="0">
                <a:solidFill>
                  <a:srgbClr val="FFFF00"/>
                </a:solidFill>
              </a:rPr>
              <a:t> «</a:t>
            </a:r>
            <a:r>
              <a:rPr lang="ru-RU" sz="1600" dirty="0" err="1" smtClean="0">
                <a:solidFill>
                  <a:srgbClr val="FFFF00"/>
                </a:solidFill>
              </a:rPr>
              <a:t>Прапороносці</a:t>
            </a:r>
            <a:r>
              <a:rPr lang="ru-RU" sz="1600" dirty="0" smtClean="0">
                <a:solidFill>
                  <a:srgbClr val="FFFF00"/>
                </a:solidFill>
              </a:rPr>
              <a:t>» (1975), «</a:t>
            </a:r>
            <a:r>
              <a:rPr lang="ru-RU" sz="1600" dirty="0" err="1" smtClean="0">
                <a:solidFill>
                  <a:srgbClr val="FFFF00"/>
                </a:solidFill>
              </a:rPr>
              <a:t>Мезозойська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історія</a:t>
            </a:r>
            <a:r>
              <a:rPr lang="ru-RU" sz="1600" dirty="0" smtClean="0">
                <a:solidFill>
                  <a:srgbClr val="FFFF00"/>
                </a:solidFill>
              </a:rPr>
              <a:t>» (1976).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err="1" smtClean="0">
                <a:solidFill>
                  <a:srgbClr val="FFFF00"/>
                </a:solidFill>
              </a:rPr>
              <a:t>Всеукраїнський</a:t>
            </a:r>
            <a:r>
              <a:rPr lang="ru-RU" sz="1600" dirty="0" smtClean="0">
                <a:solidFill>
                  <a:srgbClr val="FFFF00"/>
                </a:solidFill>
              </a:rPr>
              <a:t> конкурс </a:t>
            </a:r>
            <a:r>
              <a:rPr lang="ru-RU" sz="1600" dirty="0" err="1" smtClean="0">
                <a:solidFill>
                  <a:srgbClr val="FFFF00"/>
                </a:solidFill>
              </a:rPr>
              <a:t>молодих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виконавців</a:t>
            </a:r>
            <a:r>
              <a:rPr lang="ru-RU" sz="1600" dirty="0" smtClean="0">
                <a:solidFill>
                  <a:srgbClr val="FFFF00"/>
                </a:solidFill>
              </a:rPr>
              <a:t> «</a:t>
            </a:r>
            <a:r>
              <a:rPr lang="ru-RU" sz="1600" dirty="0" err="1" smtClean="0">
                <a:solidFill>
                  <a:srgbClr val="FFFF00"/>
                </a:solidFill>
              </a:rPr>
              <a:t>Червона</a:t>
            </a:r>
            <a:r>
              <a:rPr lang="ru-RU" sz="1600" dirty="0" smtClean="0">
                <a:solidFill>
                  <a:srgbClr val="FFFF00"/>
                </a:solidFill>
              </a:rPr>
              <a:t> рута» </a:t>
            </a:r>
            <a:r>
              <a:rPr lang="ru-RU" sz="1600" dirty="0" err="1" smtClean="0">
                <a:solidFill>
                  <a:srgbClr val="FFFF00"/>
                </a:solidFill>
              </a:rPr>
              <a:t>був</a:t>
            </a:r>
            <a:r>
              <a:rPr lang="ru-RU" sz="1600" dirty="0" smtClean="0">
                <a:solidFill>
                  <a:srgbClr val="FFFF00"/>
                </a:solidFill>
              </a:rPr>
              <a:t> одним </a:t>
            </a:r>
            <a:r>
              <a:rPr lang="ru-RU" sz="1600" dirty="0" err="1" smtClean="0">
                <a:solidFill>
                  <a:srgbClr val="FFFF00"/>
                </a:solidFill>
              </a:rPr>
              <a:t>із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найперших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фестивалів</a:t>
            </a:r>
            <a:r>
              <a:rPr lang="ru-RU" sz="1600" dirty="0" smtClean="0">
                <a:solidFill>
                  <a:srgbClr val="FFFF00"/>
                </a:solidFill>
              </a:rPr>
              <a:t> в </a:t>
            </a:r>
            <a:r>
              <a:rPr lang="ru-RU" sz="1600" dirty="0" err="1" smtClean="0">
                <a:solidFill>
                  <a:srgbClr val="FFFF00"/>
                </a:solidFill>
              </a:rPr>
              <a:t>Україні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Ця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подія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сколихнула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країну</a:t>
            </a:r>
            <a:r>
              <a:rPr lang="ru-RU" sz="1600" dirty="0" smtClean="0">
                <a:solidFill>
                  <a:srgbClr val="FFFF00"/>
                </a:solidFill>
              </a:rPr>
              <a:t> і </a:t>
            </a:r>
            <a:r>
              <a:rPr lang="ru-RU" sz="1600" dirty="0" err="1" smtClean="0">
                <a:solidFill>
                  <a:srgbClr val="FFFF00"/>
                </a:solidFill>
              </a:rPr>
              <a:t>змусила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її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продерти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очі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від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летаргійного</a:t>
            </a:r>
            <a:r>
              <a:rPr lang="ru-RU" sz="1600" dirty="0" smtClean="0">
                <a:solidFill>
                  <a:srgbClr val="FFFF00"/>
                </a:solidFill>
              </a:rPr>
              <a:t> сну застою. На </a:t>
            </a:r>
            <a:r>
              <a:rPr lang="ru-RU" sz="1600" dirty="0" err="1" smtClean="0">
                <a:solidFill>
                  <a:srgbClr val="FFFF00"/>
                </a:solidFill>
              </a:rPr>
              <a:t>Буковинській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землі</a:t>
            </a:r>
            <a:r>
              <a:rPr lang="ru-RU" sz="1600" dirty="0" smtClean="0">
                <a:solidFill>
                  <a:srgbClr val="FFFF00"/>
                </a:solidFill>
              </a:rPr>
              <a:t> у </a:t>
            </a:r>
            <a:r>
              <a:rPr lang="ru-RU" sz="1600" dirty="0" err="1" smtClean="0">
                <a:solidFill>
                  <a:srgbClr val="FFFF00"/>
                </a:solidFill>
              </a:rPr>
              <a:t>дні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першої</a:t>
            </a:r>
            <a:r>
              <a:rPr lang="ru-RU" sz="1600" dirty="0" smtClean="0">
                <a:solidFill>
                  <a:srgbClr val="FFFF00"/>
                </a:solidFill>
              </a:rPr>
              <a:t> «</a:t>
            </a:r>
            <a:r>
              <a:rPr lang="ru-RU" sz="1600" dirty="0" err="1" smtClean="0">
                <a:solidFill>
                  <a:srgbClr val="FFFF00"/>
                </a:solidFill>
              </a:rPr>
              <a:t>Червоної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рути</a:t>
            </a:r>
            <a:r>
              <a:rPr lang="ru-RU" sz="1600" dirty="0" smtClean="0">
                <a:solidFill>
                  <a:srgbClr val="FFFF00"/>
                </a:solidFill>
              </a:rPr>
              <a:t>» </a:t>
            </a:r>
            <a:r>
              <a:rPr lang="ru-RU" sz="1600" dirty="0" err="1" smtClean="0">
                <a:solidFill>
                  <a:srgbClr val="FFFF00"/>
                </a:solidFill>
              </a:rPr>
              <a:t>було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продемонстровано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могутнє</a:t>
            </a:r>
            <a:r>
              <a:rPr lang="ru-RU" sz="1600" dirty="0" smtClean="0">
                <a:solidFill>
                  <a:srgbClr val="FFFF00"/>
                </a:solidFill>
              </a:rPr>
              <a:t> й </a:t>
            </a:r>
            <a:r>
              <a:rPr lang="ru-RU" sz="1600" dirty="0" err="1" smtClean="0">
                <a:solidFill>
                  <a:srgbClr val="FFFF00"/>
                </a:solidFill>
              </a:rPr>
              <a:t>потужне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прагнення</a:t>
            </a:r>
            <a:r>
              <a:rPr lang="ru-RU" sz="1600" dirty="0" smtClean="0">
                <a:solidFill>
                  <a:srgbClr val="FFFF00"/>
                </a:solidFill>
              </a:rPr>
              <a:t> народу нового, </a:t>
            </a:r>
            <a:r>
              <a:rPr lang="ru-RU" sz="1600" dirty="0" err="1" smtClean="0">
                <a:solidFill>
                  <a:srgbClr val="FFFF00"/>
                </a:solidFill>
              </a:rPr>
              <a:t>незалежного</a:t>
            </a:r>
            <a:r>
              <a:rPr lang="ru-RU" sz="1600" dirty="0" smtClean="0">
                <a:solidFill>
                  <a:srgbClr val="FFFF00"/>
                </a:solidFill>
              </a:rPr>
              <a:t> шляху. До </a:t>
            </a:r>
            <a:r>
              <a:rPr lang="ru-RU" sz="1600" dirty="0" err="1" smtClean="0">
                <a:solidFill>
                  <a:srgbClr val="FFFF00"/>
                </a:solidFill>
              </a:rPr>
              <a:t>організації</a:t>
            </a:r>
            <a:r>
              <a:rPr lang="ru-RU" sz="1600" dirty="0" smtClean="0">
                <a:solidFill>
                  <a:srgbClr val="FFFF00"/>
                </a:solidFill>
              </a:rPr>
              <a:t> фестивалю </a:t>
            </a:r>
            <a:r>
              <a:rPr lang="ru-RU" sz="1600" dirty="0" err="1" smtClean="0">
                <a:solidFill>
                  <a:srgbClr val="FFFF00"/>
                </a:solidFill>
              </a:rPr>
              <a:t>були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причетні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журналісти</a:t>
            </a:r>
            <a:r>
              <a:rPr lang="ru-RU" sz="1600" dirty="0" smtClean="0">
                <a:solidFill>
                  <a:srgbClr val="FFFF00"/>
                </a:solidFill>
              </a:rPr>
              <a:t> (а </a:t>
            </a:r>
            <a:r>
              <a:rPr lang="ru-RU" sz="1600" dirty="0" err="1" smtClean="0">
                <a:solidFill>
                  <a:srgbClr val="FFFF00"/>
                </a:solidFill>
              </a:rPr>
              <a:t>саме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Іван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Лепша</a:t>
            </a:r>
            <a:r>
              <a:rPr lang="ru-RU" sz="1600" dirty="0" smtClean="0">
                <a:solidFill>
                  <a:srgbClr val="FFFF00"/>
                </a:solidFill>
              </a:rPr>
              <a:t>), </a:t>
            </a:r>
            <a:r>
              <a:rPr lang="ru-RU" sz="1600" dirty="0" err="1" smtClean="0">
                <a:solidFill>
                  <a:srgbClr val="FFFF00"/>
                </a:solidFill>
              </a:rPr>
              <a:t>які</a:t>
            </a:r>
            <a:r>
              <a:rPr lang="ru-RU" sz="1600" dirty="0" smtClean="0">
                <a:solidFill>
                  <a:srgbClr val="FFFF00"/>
                </a:solidFill>
              </a:rPr>
              <a:t> на </a:t>
            </a:r>
            <a:r>
              <a:rPr lang="ru-RU" sz="1600" dirty="0" err="1" smtClean="0">
                <a:solidFill>
                  <a:srgbClr val="FFFF00"/>
                </a:solidFill>
              </a:rPr>
              <a:t>сторінках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газети</a:t>
            </a:r>
            <a:r>
              <a:rPr lang="ru-RU" sz="1600" dirty="0" smtClean="0">
                <a:solidFill>
                  <a:srgbClr val="FFFF00"/>
                </a:solidFill>
              </a:rPr>
              <a:t> «Молодь </a:t>
            </a:r>
            <a:r>
              <a:rPr lang="ru-RU" sz="1600" dirty="0" err="1" smtClean="0">
                <a:solidFill>
                  <a:srgbClr val="FFFF00"/>
                </a:solidFill>
              </a:rPr>
              <a:t>України</a:t>
            </a:r>
            <a:r>
              <a:rPr lang="ru-RU" sz="1600" dirty="0" smtClean="0">
                <a:solidFill>
                  <a:srgbClr val="FFFF00"/>
                </a:solidFill>
              </a:rPr>
              <a:t>» </a:t>
            </a:r>
            <a:r>
              <a:rPr lang="ru-RU" sz="1600" dirty="0" err="1" smtClean="0">
                <a:solidFill>
                  <a:srgbClr val="FFFF00"/>
                </a:solidFill>
              </a:rPr>
              <a:t>виступили</a:t>
            </a:r>
            <a:r>
              <a:rPr lang="ru-RU" sz="1600" dirty="0" smtClean="0">
                <a:solidFill>
                  <a:srgbClr val="FFFF00"/>
                </a:solidFill>
              </a:rPr>
              <a:t> з </a:t>
            </a:r>
            <a:r>
              <a:rPr lang="ru-RU" sz="1600" dirty="0" err="1" smtClean="0">
                <a:solidFill>
                  <a:srgbClr val="FFFF00"/>
                </a:solidFill>
              </a:rPr>
              <a:t>пропозицією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вшанувати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пам’ять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загиблого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українського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генія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Володимира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Івасюка</a:t>
            </a:r>
            <a:r>
              <a:rPr lang="ru-RU" sz="1600" dirty="0" smtClean="0">
                <a:solidFill>
                  <a:srgbClr val="FFFF00"/>
                </a:solidFill>
              </a:rPr>
              <a:t> великим </a:t>
            </a:r>
            <a:r>
              <a:rPr lang="ru-RU" sz="1600" dirty="0" err="1" smtClean="0">
                <a:solidFill>
                  <a:srgbClr val="FFFF00"/>
                </a:solidFill>
              </a:rPr>
              <a:t>пісенним</a:t>
            </a:r>
            <a:r>
              <a:rPr lang="ru-RU" sz="1600" dirty="0" smtClean="0">
                <a:solidFill>
                  <a:srgbClr val="FFFF00"/>
                </a:solidFill>
              </a:rPr>
              <a:t> святом. А </a:t>
            </a:r>
            <a:r>
              <a:rPr lang="ru-RU" sz="1600" dirty="0" err="1" smtClean="0">
                <a:solidFill>
                  <a:srgbClr val="FFFF00"/>
                </a:solidFill>
              </a:rPr>
              <a:t>місцем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його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проведення</a:t>
            </a:r>
            <a:r>
              <a:rPr lang="ru-RU" sz="1600" dirty="0" smtClean="0">
                <a:solidFill>
                  <a:srgbClr val="FFFF00"/>
                </a:solidFill>
              </a:rPr>
              <a:t> обрати </a:t>
            </a:r>
            <a:r>
              <a:rPr lang="ru-RU" sz="1600" dirty="0" err="1" smtClean="0">
                <a:solidFill>
                  <a:srgbClr val="FFFF00"/>
                </a:solidFill>
              </a:rPr>
              <a:t>Чернівці</a:t>
            </a:r>
            <a:r>
              <a:rPr lang="ru-RU" sz="1600" dirty="0" smtClean="0">
                <a:solidFill>
                  <a:srgbClr val="FFFF00"/>
                </a:solidFill>
              </a:rPr>
              <a:t> — </a:t>
            </a:r>
            <a:r>
              <a:rPr lang="ru-RU" sz="1600" dirty="0" err="1" smtClean="0">
                <a:solidFill>
                  <a:srgbClr val="FFFF00"/>
                </a:solidFill>
              </a:rPr>
              <a:t>місто</a:t>
            </a:r>
            <a:r>
              <a:rPr lang="ru-RU" sz="1600" dirty="0" smtClean="0">
                <a:solidFill>
                  <a:srgbClr val="FFFF00"/>
                </a:solidFill>
              </a:rPr>
              <a:t>, де й </a:t>
            </a:r>
            <a:r>
              <a:rPr lang="ru-RU" sz="1600" dirty="0" err="1" smtClean="0">
                <a:solidFill>
                  <a:srgbClr val="FFFF00"/>
                </a:solidFill>
              </a:rPr>
              <a:t>народилася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пісня</a:t>
            </a:r>
            <a:r>
              <a:rPr lang="ru-RU" sz="1600" dirty="0" smtClean="0">
                <a:solidFill>
                  <a:srgbClr val="FFFF00"/>
                </a:solidFill>
              </a:rPr>
              <a:t> «</a:t>
            </a:r>
            <a:r>
              <a:rPr lang="ru-RU" sz="1600" dirty="0" err="1" smtClean="0">
                <a:solidFill>
                  <a:srgbClr val="FFFF00"/>
                </a:solidFill>
              </a:rPr>
              <a:t>Червона</a:t>
            </a:r>
            <a:r>
              <a:rPr lang="ru-RU" sz="1600" dirty="0" smtClean="0">
                <a:solidFill>
                  <a:srgbClr val="FFFF00"/>
                </a:solidFill>
              </a:rPr>
              <a:t> рута».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600" dirty="0" err="1" smtClean="0">
                <a:solidFill>
                  <a:srgbClr val="0066FF"/>
                </a:solidFill>
              </a:rPr>
              <a:t>Чиновництво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намагалося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творити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перепони</a:t>
            </a:r>
            <a:r>
              <a:rPr lang="ru-RU" sz="1600" dirty="0" smtClean="0">
                <a:solidFill>
                  <a:srgbClr val="0066FF"/>
                </a:solidFill>
              </a:rPr>
              <a:t>, </a:t>
            </a:r>
            <a:r>
              <a:rPr lang="ru-RU" sz="1600" dirty="0" err="1" smtClean="0">
                <a:solidFill>
                  <a:srgbClr val="0066FF"/>
                </a:solidFill>
              </a:rPr>
              <a:t>взяти</a:t>
            </a:r>
            <a:r>
              <a:rPr lang="ru-RU" sz="1600" dirty="0" smtClean="0">
                <a:solidFill>
                  <a:srgbClr val="0066FF"/>
                </a:solidFill>
              </a:rPr>
              <a:t> контроль у </a:t>
            </a:r>
            <a:r>
              <a:rPr lang="ru-RU" sz="1600" dirty="0" err="1" smtClean="0">
                <a:solidFill>
                  <a:srgbClr val="0066FF"/>
                </a:solidFill>
              </a:rPr>
              <a:t>свої</a:t>
            </a:r>
            <a:r>
              <a:rPr lang="ru-RU" sz="1600" dirty="0" smtClean="0">
                <a:solidFill>
                  <a:srgbClr val="0066FF"/>
                </a:solidFill>
              </a:rPr>
              <a:t> руки, але </a:t>
            </a:r>
            <a:r>
              <a:rPr lang="ru-RU" sz="1600" dirty="0" err="1" smtClean="0">
                <a:solidFill>
                  <a:srgbClr val="0066FF"/>
                </a:solidFill>
              </a:rPr>
              <a:t>організаторам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вдалося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відстояти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своє</a:t>
            </a:r>
            <a:r>
              <a:rPr lang="ru-RU" sz="1600" dirty="0" smtClean="0">
                <a:solidFill>
                  <a:srgbClr val="0066FF"/>
                </a:solidFill>
              </a:rPr>
              <a:t>. І 17 </a:t>
            </a:r>
            <a:r>
              <a:rPr lang="ru-RU" sz="1600" dirty="0" err="1" smtClean="0">
                <a:solidFill>
                  <a:srgbClr val="0066FF"/>
                </a:solidFill>
              </a:rPr>
              <a:t>вересня</a:t>
            </a:r>
            <a:r>
              <a:rPr lang="ru-RU" sz="1600" dirty="0" smtClean="0">
                <a:solidFill>
                  <a:srgbClr val="0066FF"/>
                </a:solidFill>
              </a:rPr>
              <a:t> 1989 року на </a:t>
            </a:r>
            <a:r>
              <a:rPr lang="ru-RU" sz="1600" dirty="0" err="1" smtClean="0">
                <a:solidFill>
                  <a:srgbClr val="0066FF"/>
                </a:solidFill>
              </a:rPr>
              <a:t>стадіоні</a:t>
            </a:r>
            <a:r>
              <a:rPr lang="ru-RU" sz="1600" dirty="0" smtClean="0">
                <a:solidFill>
                  <a:srgbClr val="0066FF"/>
                </a:solidFill>
              </a:rPr>
              <a:t> «</a:t>
            </a:r>
            <a:r>
              <a:rPr lang="ru-RU" sz="1600" dirty="0" err="1" smtClean="0">
                <a:solidFill>
                  <a:srgbClr val="0066FF"/>
                </a:solidFill>
              </a:rPr>
              <a:t>Буковина</a:t>
            </a:r>
            <a:r>
              <a:rPr lang="ru-RU" sz="1600" dirty="0" smtClean="0">
                <a:solidFill>
                  <a:srgbClr val="0066FF"/>
                </a:solidFill>
              </a:rPr>
              <a:t>» </a:t>
            </a:r>
            <a:r>
              <a:rPr lang="ru-RU" sz="1600" dirty="0" err="1" smtClean="0">
                <a:solidFill>
                  <a:srgbClr val="0066FF"/>
                </a:solidFill>
              </a:rPr>
              <a:t>відбулося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відкриття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першого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Всеукраїнського</a:t>
            </a:r>
            <a:r>
              <a:rPr lang="ru-RU" sz="1600" dirty="0" smtClean="0">
                <a:solidFill>
                  <a:srgbClr val="0066FF"/>
                </a:solidFill>
              </a:rPr>
              <a:t> фестивалю «</a:t>
            </a:r>
            <a:r>
              <a:rPr lang="ru-RU" sz="1600" dirty="0" err="1" smtClean="0">
                <a:solidFill>
                  <a:srgbClr val="0066FF"/>
                </a:solidFill>
              </a:rPr>
              <a:t>Червона</a:t>
            </a:r>
            <a:r>
              <a:rPr lang="ru-RU" sz="1600" dirty="0" smtClean="0">
                <a:solidFill>
                  <a:srgbClr val="0066FF"/>
                </a:solidFill>
              </a:rPr>
              <a:t> рута». </a:t>
            </a:r>
            <a:r>
              <a:rPr lang="ru-RU" sz="1600" dirty="0" err="1" smtClean="0">
                <a:solidFill>
                  <a:srgbClr val="0066FF"/>
                </a:solidFill>
              </a:rPr>
              <a:t>Воно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було</a:t>
            </a:r>
            <a:r>
              <a:rPr lang="ru-RU" sz="1600" dirty="0" smtClean="0">
                <a:solidFill>
                  <a:srgbClr val="0066FF"/>
                </a:solidFill>
              </a:rPr>
              <a:t> таким, </a:t>
            </a:r>
            <a:r>
              <a:rPr lang="ru-RU" sz="1600" dirty="0" err="1" smtClean="0">
                <a:solidFill>
                  <a:srgbClr val="0066FF"/>
                </a:solidFill>
              </a:rPr>
              <a:t>яким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його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бачили</a:t>
            </a:r>
            <a:r>
              <a:rPr lang="ru-RU" sz="1600" dirty="0" smtClean="0">
                <a:solidFill>
                  <a:srgbClr val="0066FF"/>
                </a:solidFill>
              </a:rPr>
              <a:t> й </a:t>
            </a:r>
            <a:r>
              <a:rPr lang="ru-RU" sz="1600" dirty="0" err="1" smtClean="0">
                <a:solidFill>
                  <a:srgbClr val="0066FF"/>
                </a:solidFill>
              </a:rPr>
              <a:t>планували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організатори</a:t>
            </a:r>
            <a:r>
              <a:rPr lang="ru-RU" sz="1600" dirty="0" smtClean="0">
                <a:solidFill>
                  <a:srgbClr val="0066FF"/>
                </a:solidFill>
              </a:rPr>
              <a:t> — з </a:t>
            </a:r>
            <a:r>
              <a:rPr lang="ru-RU" sz="1600" dirty="0" err="1" smtClean="0">
                <a:solidFill>
                  <a:srgbClr val="0066FF"/>
                </a:solidFill>
              </a:rPr>
              <a:t>синьо-жовтими</a:t>
            </a:r>
            <a:r>
              <a:rPr lang="ru-RU" sz="1600" dirty="0" smtClean="0">
                <a:solidFill>
                  <a:srgbClr val="0066FF"/>
                </a:solidFill>
              </a:rPr>
              <a:t> прапорами (то </a:t>
            </a:r>
            <a:r>
              <a:rPr lang="ru-RU" sz="1600" dirty="0" err="1" smtClean="0">
                <a:solidFill>
                  <a:srgbClr val="0066FF"/>
                </a:solidFill>
              </a:rPr>
              <a:t>був</a:t>
            </a:r>
            <a:r>
              <a:rPr lang="ru-RU" sz="1600" dirty="0" smtClean="0">
                <a:solidFill>
                  <a:srgbClr val="0066FF"/>
                </a:solidFill>
              </a:rPr>
              <a:t> шок для </a:t>
            </a:r>
            <a:r>
              <a:rPr lang="ru-RU" sz="1600" dirty="0" err="1" smtClean="0">
                <a:solidFill>
                  <a:srgbClr val="0066FF"/>
                </a:solidFill>
              </a:rPr>
              <a:t>партійних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чиновників</a:t>
            </a:r>
            <a:r>
              <a:rPr lang="ru-RU" sz="1600" dirty="0" smtClean="0">
                <a:solidFill>
                  <a:srgbClr val="0066FF"/>
                </a:solidFill>
              </a:rPr>
              <a:t>), з </a:t>
            </a:r>
            <a:r>
              <a:rPr lang="ru-RU" sz="1600" dirty="0" err="1" smtClean="0">
                <a:solidFill>
                  <a:srgbClr val="0066FF"/>
                </a:solidFill>
              </a:rPr>
              <a:t>гострим</a:t>
            </a:r>
            <a:r>
              <a:rPr lang="ru-RU" sz="1600" dirty="0" smtClean="0">
                <a:solidFill>
                  <a:srgbClr val="0066FF"/>
                </a:solidFill>
              </a:rPr>
              <a:t> і </a:t>
            </a:r>
            <a:r>
              <a:rPr lang="ru-RU" sz="1600" dirty="0" err="1" smtClean="0">
                <a:solidFill>
                  <a:srgbClr val="0066FF"/>
                </a:solidFill>
              </a:rPr>
              <a:t>відвертим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виступом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Дмитра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Павличка</a:t>
            </a:r>
            <a:r>
              <a:rPr lang="ru-RU" sz="1600" dirty="0" smtClean="0">
                <a:solidFill>
                  <a:srgbClr val="0066FF"/>
                </a:solidFill>
              </a:rPr>
              <a:t>, з </a:t>
            </a:r>
            <a:r>
              <a:rPr lang="ru-RU" sz="1600" dirty="0" err="1" smtClean="0">
                <a:solidFill>
                  <a:srgbClr val="0066FF"/>
                </a:solidFill>
              </a:rPr>
              <a:t>піснею</a:t>
            </a:r>
            <a:r>
              <a:rPr lang="ru-RU" sz="1600" dirty="0" smtClean="0">
                <a:solidFill>
                  <a:srgbClr val="0066FF"/>
                </a:solidFill>
              </a:rPr>
              <a:t> про </a:t>
            </a:r>
            <a:r>
              <a:rPr lang="ru-RU" sz="1600" dirty="0" err="1" smtClean="0">
                <a:solidFill>
                  <a:srgbClr val="0066FF"/>
                </a:solidFill>
              </a:rPr>
              <a:t>Народний</a:t>
            </a:r>
            <a:r>
              <a:rPr lang="ru-RU" sz="1600" dirty="0" smtClean="0">
                <a:solidFill>
                  <a:srgbClr val="0066FF"/>
                </a:solidFill>
              </a:rPr>
              <a:t> Рух Тараса </a:t>
            </a:r>
            <a:r>
              <a:rPr lang="ru-RU" sz="1600" dirty="0" err="1" smtClean="0">
                <a:solidFill>
                  <a:srgbClr val="0066FF"/>
                </a:solidFill>
              </a:rPr>
              <a:t>Петриненка</a:t>
            </a:r>
            <a:r>
              <a:rPr lang="ru-RU" sz="1600" dirty="0" smtClean="0">
                <a:solidFill>
                  <a:srgbClr val="0066FF"/>
                </a:solidFill>
              </a:rPr>
              <a:t>. В </a:t>
            </a:r>
            <a:r>
              <a:rPr lang="ru-RU" sz="1600" dirty="0" err="1" smtClean="0">
                <a:solidFill>
                  <a:srgbClr val="0066FF"/>
                </a:solidFill>
              </a:rPr>
              <a:t>ефір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вийшли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Віка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Врадій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зі</a:t>
            </a:r>
            <a:r>
              <a:rPr lang="ru-RU" sz="1600" dirty="0" smtClean="0">
                <a:solidFill>
                  <a:srgbClr val="0066FF"/>
                </a:solidFill>
              </a:rPr>
              <a:t> знаменитою </a:t>
            </a:r>
            <a:r>
              <a:rPr lang="ru-RU" sz="1600" dirty="0" err="1" smtClean="0">
                <a:solidFill>
                  <a:srgbClr val="0066FF"/>
                </a:solidFill>
              </a:rPr>
              <a:t>піснею</a:t>
            </a:r>
            <a:r>
              <a:rPr lang="ru-RU" sz="1600" dirty="0" smtClean="0">
                <a:solidFill>
                  <a:srgbClr val="0066FF"/>
                </a:solidFill>
              </a:rPr>
              <a:t> «За тобою, Морозенку, </a:t>
            </a:r>
            <a:r>
              <a:rPr lang="ru-RU" sz="1600" dirty="0" err="1" smtClean="0">
                <a:solidFill>
                  <a:srgbClr val="0066FF"/>
                </a:solidFill>
              </a:rPr>
              <a:t>Україна</a:t>
            </a:r>
            <a:r>
              <a:rPr lang="ru-RU" sz="1600" dirty="0" smtClean="0">
                <a:solidFill>
                  <a:srgbClr val="0066FF"/>
                </a:solidFill>
              </a:rPr>
              <a:t> плаче», </a:t>
            </a:r>
            <a:r>
              <a:rPr lang="ru-RU" sz="1600" dirty="0" err="1" smtClean="0">
                <a:solidFill>
                  <a:srgbClr val="0066FF"/>
                </a:solidFill>
              </a:rPr>
              <a:t>Андрій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Миколайчук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із</a:t>
            </a:r>
            <a:r>
              <a:rPr lang="ru-RU" sz="1600" dirty="0" smtClean="0">
                <a:solidFill>
                  <a:srgbClr val="0066FF"/>
                </a:solidFill>
              </a:rPr>
              <a:t> «</a:t>
            </a:r>
            <a:r>
              <a:rPr lang="ru-RU" sz="1600" dirty="0" err="1" smtClean="0">
                <a:solidFill>
                  <a:srgbClr val="0066FF"/>
                </a:solidFill>
              </a:rPr>
              <a:t>Підпільником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Кіндратом</a:t>
            </a:r>
            <a:r>
              <a:rPr lang="ru-RU" sz="1600" dirty="0" smtClean="0">
                <a:solidFill>
                  <a:srgbClr val="0066FF"/>
                </a:solidFill>
              </a:rPr>
              <a:t>», </a:t>
            </a:r>
            <a:r>
              <a:rPr lang="ru-RU" sz="1600" dirty="0" err="1" smtClean="0">
                <a:solidFill>
                  <a:srgbClr val="0066FF"/>
                </a:solidFill>
              </a:rPr>
              <a:t>Андрій</a:t>
            </a:r>
            <a:r>
              <a:rPr lang="ru-RU" sz="1600" dirty="0" smtClean="0">
                <a:solidFill>
                  <a:srgbClr val="0066FF"/>
                </a:solidFill>
              </a:rPr>
              <a:t> Середа з </a:t>
            </a:r>
            <a:r>
              <a:rPr lang="ru-RU" sz="1600" dirty="0" err="1" smtClean="0">
                <a:solidFill>
                  <a:srgbClr val="0066FF"/>
                </a:solidFill>
              </a:rPr>
              <a:t>піснею</a:t>
            </a:r>
            <a:r>
              <a:rPr lang="ru-RU" sz="1600" dirty="0" smtClean="0">
                <a:solidFill>
                  <a:srgbClr val="0066FF"/>
                </a:solidFill>
              </a:rPr>
              <a:t> «</a:t>
            </a:r>
            <a:r>
              <a:rPr lang="ru-RU" sz="1600" dirty="0" err="1" smtClean="0">
                <a:solidFill>
                  <a:srgbClr val="0066FF"/>
                </a:solidFill>
              </a:rPr>
              <a:t>Суботів</a:t>
            </a:r>
            <a:r>
              <a:rPr lang="ru-RU" sz="1600" dirty="0" smtClean="0">
                <a:solidFill>
                  <a:srgbClr val="0066FF"/>
                </a:solidFill>
              </a:rPr>
              <a:t>» та </a:t>
            </a:r>
            <a:r>
              <a:rPr lang="ru-RU" sz="1600" dirty="0" err="1" smtClean="0">
                <a:solidFill>
                  <a:srgbClr val="0066FF"/>
                </a:solidFill>
              </a:rPr>
              <a:t>Андрій</a:t>
            </a:r>
            <a:r>
              <a:rPr lang="ru-RU" sz="1600" dirty="0" smtClean="0">
                <a:solidFill>
                  <a:srgbClr val="0066FF"/>
                </a:solidFill>
              </a:rPr>
              <a:t> Панчишин </a:t>
            </a:r>
            <a:r>
              <a:rPr lang="ru-RU" sz="1600" dirty="0" err="1" smtClean="0">
                <a:solidFill>
                  <a:srgbClr val="0066FF"/>
                </a:solidFill>
              </a:rPr>
              <a:t>із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піснею</a:t>
            </a:r>
            <a:r>
              <a:rPr lang="ru-RU" sz="1600" dirty="0" smtClean="0">
                <a:solidFill>
                  <a:srgbClr val="0066FF"/>
                </a:solidFill>
              </a:rPr>
              <a:t> про </a:t>
            </a:r>
            <a:r>
              <a:rPr lang="ru-RU" sz="1600" dirty="0" err="1" smtClean="0">
                <a:solidFill>
                  <a:srgbClr val="0066FF"/>
                </a:solidFill>
              </a:rPr>
              <a:t>приїзд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Горбачова</a:t>
            </a:r>
            <a:r>
              <a:rPr lang="ru-RU" sz="1600" dirty="0" smtClean="0">
                <a:solidFill>
                  <a:srgbClr val="0066FF"/>
                </a:solidFill>
              </a:rPr>
              <a:t> у </a:t>
            </a:r>
            <a:r>
              <a:rPr lang="ru-RU" sz="1600" dirty="0" err="1" smtClean="0">
                <a:solidFill>
                  <a:srgbClr val="0066FF"/>
                </a:solidFill>
              </a:rPr>
              <a:t>Львів</a:t>
            </a:r>
            <a:r>
              <a:rPr lang="ru-RU" sz="1600" dirty="0" smtClean="0">
                <a:solidFill>
                  <a:srgbClr val="0066FF"/>
                </a:solidFill>
              </a:rPr>
              <a:t>. Тарас </a:t>
            </a:r>
            <a:r>
              <a:rPr lang="ru-RU" sz="1600" dirty="0" err="1" smtClean="0">
                <a:solidFill>
                  <a:srgbClr val="0066FF"/>
                </a:solidFill>
              </a:rPr>
              <a:t>Курчик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співав</a:t>
            </a:r>
            <a:r>
              <a:rPr lang="ru-RU" sz="1600" dirty="0" smtClean="0">
                <a:solidFill>
                  <a:srgbClr val="0066FF"/>
                </a:solidFill>
              </a:rPr>
              <a:t> «</a:t>
            </a:r>
            <a:r>
              <a:rPr lang="ru-RU" sz="1600" dirty="0" err="1" smtClean="0">
                <a:solidFill>
                  <a:srgbClr val="0066FF"/>
                </a:solidFill>
              </a:rPr>
              <a:t>Віддайте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мову</a:t>
            </a:r>
            <a:r>
              <a:rPr lang="ru-RU" sz="1600" dirty="0" smtClean="0">
                <a:solidFill>
                  <a:srgbClr val="0066FF"/>
                </a:solidFill>
              </a:rPr>
              <a:t>», а </a:t>
            </a:r>
            <a:r>
              <a:rPr lang="ru-RU" sz="1600" dirty="0" err="1" smtClean="0">
                <a:solidFill>
                  <a:srgbClr val="0066FF"/>
                </a:solidFill>
              </a:rPr>
              <a:t>Віктор</a:t>
            </a:r>
            <a:r>
              <a:rPr lang="ru-RU" sz="1600" dirty="0" smtClean="0">
                <a:solidFill>
                  <a:srgbClr val="0066FF"/>
                </a:solidFill>
              </a:rPr>
              <a:t> Морозов — про </a:t>
            </a:r>
            <a:r>
              <a:rPr lang="ru-RU" sz="1600" dirty="0" err="1" smtClean="0">
                <a:solidFill>
                  <a:srgbClr val="0066FF"/>
                </a:solidFill>
              </a:rPr>
              <a:t>чернівецьку</a:t>
            </a:r>
            <a:r>
              <a:rPr lang="ru-RU" sz="1600" dirty="0" smtClean="0">
                <a:solidFill>
                  <a:srgbClr val="0066FF"/>
                </a:solidFill>
              </a:rPr>
              <a:t> хворобу. </a:t>
            </a:r>
            <a:r>
              <a:rPr lang="ru-RU" sz="1600" dirty="0" err="1" smtClean="0">
                <a:solidFill>
                  <a:srgbClr val="0066FF"/>
                </a:solidFill>
              </a:rPr>
              <a:t>Тобто</a:t>
            </a:r>
            <a:r>
              <a:rPr lang="ru-RU" sz="1600" dirty="0" smtClean="0">
                <a:solidFill>
                  <a:srgbClr val="0066FF"/>
                </a:solidFill>
              </a:rPr>
              <a:t>, </a:t>
            </a:r>
            <a:r>
              <a:rPr lang="ru-RU" sz="1600" dirty="0" err="1" smtClean="0">
                <a:solidFill>
                  <a:srgbClr val="0066FF"/>
                </a:solidFill>
              </a:rPr>
              <a:t>найбільш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замовчувані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справи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партії</a:t>
            </a:r>
            <a:r>
              <a:rPr lang="ru-RU" sz="1600" dirty="0" smtClean="0">
                <a:solidFill>
                  <a:srgbClr val="0066FF"/>
                </a:solidFill>
              </a:rPr>
              <a:t> й уряду </a:t>
            </a:r>
            <a:r>
              <a:rPr lang="ru-RU" sz="1600" dirty="0" err="1" smtClean="0">
                <a:solidFill>
                  <a:srgbClr val="0066FF"/>
                </a:solidFill>
              </a:rPr>
              <a:t>були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винесені</a:t>
            </a:r>
            <a:r>
              <a:rPr lang="ru-RU" sz="1600" dirty="0" smtClean="0">
                <a:solidFill>
                  <a:srgbClr val="0066FF"/>
                </a:solidFill>
              </a:rPr>
              <a:t> на </a:t>
            </a:r>
            <a:r>
              <a:rPr lang="ru-RU" sz="1600" dirty="0" err="1" smtClean="0">
                <a:solidFill>
                  <a:srgbClr val="0066FF"/>
                </a:solidFill>
              </a:rPr>
              <a:t>фестивальні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сцени</a:t>
            </a:r>
            <a:r>
              <a:rPr lang="ru-RU" sz="1600" dirty="0" smtClean="0">
                <a:solidFill>
                  <a:srgbClr val="0066FF"/>
                </a:solidFill>
              </a:rPr>
              <a:t>. У рамках фестивалю </a:t>
            </a:r>
            <a:r>
              <a:rPr lang="ru-RU" sz="1600" dirty="0" err="1" smtClean="0">
                <a:solidFill>
                  <a:srgbClr val="0066FF"/>
                </a:solidFill>
              </a:rPr>
              <a:t>відбувся</a:t>
            </a:r>
            <a:r>
              <a:rPr lang="ru-RU" sz="1600" dirty="0" smtClean="0">
                <a:solidFill>
                  <a:srgbClr val="0066FF"/>
                </a:solidFill>
              </a:rPr>
              <a:t> і </a:t>
            </a:r>
            <a:r>
              <a:rPr lang="ru-RU" sz="1600" dirty="0" err="1" smtClean="0">
                <a:solidFill>
                  <a:srgbClr val="0066FF"/>
                </a:solidFill>
              </a:rPr>
              <a:t>вечір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пам’яті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Володимира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Івасюка</a:t>
            </a:r>
            <a:r>
              <a:rPr lang="ru-RU" sz="1600" dirty="0" smtClean="0">
                <a:solidFill>
                  <a:srgbClr val="0066FF"/>
                </a:solidFill>
              </a:rPr>
              <a:t> та </a:t>
            </a:r>
            <a:r>
              <a:rPr lang="ru-RU" sz="1600" dirty="0" err="1" smtClean="0">
                <a:solidFill>
                  <a:srgbClr val="0066FF"/>
                </a:solidFill>
              </a:rPr>
              <a:t>відкриття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меморіальної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дошки</a:t>
            </a:r>
            <a:r>
              <a:rPr lang="ru-RU" sz="1600" dirty="0" smtClean="0">
                <a:solidFill>
                  <a:srgbClr val="0066FF"/>
                </a:solidFill>
              </a:rPr>
              <a:t>. </a:t>
            </a:r>
            <a:r>
              <a:rPr lang="ru-RU" sz="1600" dirty="0" err="1" smtClean="0">
                <a:solidFill>
                  <a:srgbClr val="0066FF"/>
                </a:solidFill>
              </a:rPr>
              <a:t>Цим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було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знято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неофіційну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заборону</a:t>
            </a:r>
            <a:r>
              <a:rPr lang="ru-RU" sz="1600" dirty="0" smtClean="0">
                <a:solidFill>
                  <a:srgbClr val="0066FF"/>
                </a:solidFill>
              </a:rPr>
              <a:t> на </a:t>
            </a:r>
            <a:r>
              <a:rPr lang="ru-RU" sz="1600" dirty="0" err="1" smtClean="0">
                <a:solidFill>
                  <a:srgbClr val="0066FF"/>
                </a:solidFill>
              </a:rPr>
              <a:t>його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ім’я</a:t>
            </a:r>
            <a:r>
              <a:rPr lang="ru-RU" sz="1600" dirty="0" smtClean="0">
                <a:solidFill>
                  <a:srgbClr val="0066FF"/>
                </a:solidFill>
              </a:rPr>
              <a:t> і </a:t>
            </a:r>
            <a:r>
              <a:rPr lang="ru-RU" sz="1600" dirty="0" err="1" smtClean="0">
                <a:solidFill>
                  <a:srgbClr val="0066FF"/>
                </a:solidFill>
              </a:rPr>
              <a:t>творчу</a:t>
            </a:r>
            <a:r>
              <a:rPr lang="ru-RU" sz="1600" dirty="0" smtClean="0">
                <a:solidFill>
                  <a:srgbClr val="0066FF"/>
                </a:solidFill>
              </a:rPr>
              <a:t> </a:t>
            </a:r>
            <a:r>
              <a:rPr lang="ru-RU" sz="1600" dirty="0" err="1" smtClean="0">
                <a:solidFill>
                  <a:srgbClr val="0066FF"/>
                </a:solidFill>
              </a:rPr>
              <a:t>спадщину</a:t>
            </a:r>
            <a:r>
              <a:rPr lang="ru-RU" sz="1600" dirty="0" smtClean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FFFF00"/>
                </a:solidFill>
              </a:rPr>
              <a:t>Велична історична постать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0" y="1125538"/>
            <a:ext cx="4114800" cy="5141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err="1" smtClean="0">
                <a:solidFill>
                  <a:srgbClr val="FFFF00"/>
                </a:solidFill>
              </a:rPr>
              <a:t>Після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похорону</a:t>
            </a:r>
            <a:r>
              <a:rPr lang="ru-RU" sz="2000" dirty="0" smtClean="0">
                <a:solidFill>
                  <a:srgbClr val="FFFF00"/>
                </a:solidFill>
              </a:rPr>
              <a:t> твори </a:t>
            </a:r>
            <a:r>
              <a:rPr lang="ru-RU" sz="2000" dirty="0" err="1" smtClean="0">
                <a:solidFill>
                  <a:srgbClr val="FFFF00"/>
                </a:solidFill>
              </a:rPr>
              <a:t>Володимира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Івасюка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було</a:t>
            </a:r>
            <a:r>
              <a:rPr lang="ru-RU" sz="2000" dirty="0" smtClean="0">
                <a:solidFill>
                  <a:srgbClr val="FFFF00"/>
                </a:solidFill>
              </a:rPr>
              <a:t> заборонено </a:t>
            </a:r>
            <a:r>
              <a:rPr lang="ru-RU" sz="2000" dirty="0" err="1" smtClean="0">
                <a:solidFill>
                  <a:srgbClr val="FFFF00"/>
                </a:solidFill>
              </a:rPr>
              <a:t>виконувати</a:t>
            </a:r>
            <a:r>
              <a:rPr lang="ru-RU" sz="2000" dirty="0" smtClean="0">
                <a:solidFill>
                  <a:srgbClr val="FFFF00"/>
                </a:solidFill>
              </a:rPr>
              <a:t>. Ненависть «</a:t>
            </a:r>
            <a:r>
              <a:rPr lang="ru-RU" sz="2000" dirty="0" err="1" smtClean="0">
                <a:solidFill>
                  <a:srgbClr val="FFFF00"/>
                </a:solidFill>
              </a:rPr>
              <a:t>когось</a:t>
            </a:r>
            <a:r>
              <a:rPr lang="ru-RU" sz="2000" dirty="0" smtClean="0">
                <a:solidFill>
                  <a:srgbClr val="FFFF00"/>
                </a:solidFill>
              </a:rPr>
              <a:t>» до </a:t>
            </a:r>
            <a:r>
              <a:rPr lang="ru-RU" sz="2000" dirty="0" err="1" smtClean="0">
                <a:solidFill>
                  <a:srgbClr val="FFFF00"/>
                </a:solidFill>
              </a:rPr>
              <a:t>творця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була</a:t>
            </a:r>
            <a:r>
              <a:rPr lang="ru-RU" sz="2000" dirty="0" smtClean="0">
                <a:solidFill>
                  <a:srgbClr val="FFFF00"/>
                </a:solidFill>
              </a:rPr>
              <a:t> такою </a:t>
            </a:r>
            <a:r>
              <a:rPr lang="ru-RU" sz="2000" dirty="0" err="1" smtClean="0">
                <a:solidFill>
                  <a:srgbClr val="FFFF00"/>
                </a:solidFill>
              </a:rPr>
              <a:t>несамовитою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що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його</a:t>
            </a:r>
            <a:r>
              <a:rPr lang="ru-RU" sz="2000" dirty="0" smtClean="0">
                <a:solidFill>
                  <a:srgbClr val="FFFF00"/>
                </a:solidFill>
              </a:rPr>
              <a:t> могилу </a:t>
            </a:r>
            <a:r>
              <a:rPr lang="ru-RU" sz="2000" dirty="0" err="1" smtClean="0">
                <a:solidFill>
                  <a:srgbClr val="FFFF00"/>
                </a:solidFill>
              </a:rPr>
              <a:t>тричі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підпалювали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err="1" smtClean="0">
                <a:solidFill>
                  <a:srgbClr val="FFFF00"/>
                </a:solidFill>
              </a:rPr>
              <a:t>Володимир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Івасюк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назавжди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увійшов</a:t>
            </a:r>
            <a:r>
              <a:rPr lang="ru-RU" sz="2000" dirty="0" smtClean="0">
                <a:solidFill>
                  <a:srgbClr val="FFFF00"/>
                </a:solidFill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</a:rPr>
              <a:t>історію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українського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мистецтва</a:t>
            </a:r>
            <a:r>
              <a:rPr lang="ru-RU" sz="2000" dirty="0" smtClean="0">
                <a:solidFill>
                  <a:srgbClr val="FFFF00"/>
                </a:solidFill>
              </a:rPr>
              <a:t> та </a:t>
            </a:r>
            <a:r>
              <a:rPr lang="ru-RU" sz="2000" dirty="0" err="1" smtClean="0">
                <a:solidFill>
                  <a:srgbClr val="FFFF00"/>
                </a:solidFill>
              </a:rPr>
              <a:t>історію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України</a:t>
            </a:r>
            <a:r>
              <a:rPr lang="ru-RU" sz="2000" dirty="0" smtClean="0">
                <a:solidFill>
                  <a:srgbClr val="FFFF00"/>
                </a:solidFill>
              </a:rPr>
              <a:t> як </a:t>
            </a:r>
            <a:r>
              <a:rPr lang="ru-RU" sz="2000" dirty="0" err="1" smtClean="0">
                <a:solidFill>
                  <a:srgbClr val="0066FF"/>
                </a:solidFill>
              </a:rPr>
              <a:t>світлий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вісник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нездоланної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весни</a:t>
            </a:r>
            <a:r>
              <a:rPr lang="ru-RU" sz="2000" dirty="0" smtClean="0">
                <a:solidFill>
                  <a:srgbClr val="0066FF"/>
                </a:solidFill>
              </a:rPr>
              <a:t>, духовного </a:t>
            </a:r>
            <a:r>
              <a:rPr lang="ru-RU" sz="2000" dirty="0" err="1" smtClean="0">
                <a:solidFill>
                  <a:srgbClr val="0066FF"/>
                </a:solidFill>
              </a:rPr>
              <a:t>пробудження</a:t>
            </a:r>
            <a:r>
              <a:rPr lang="ru-RU" sz="2000" dirty="0" smtClean="0">
                <a:solidFill>
                  <a:srgbClr val="0066FF"/>
                </a:solidFill>
              </a:rPr>
              <a:t>, </a:t>
            </a:r>
            <a:r>
              <a:rPr lang="ru-RU" sz="2000" dirty="0" err="1" smtClean="0">
                <a:solidFill>
                  <a:srgbClr val="0066FF"/>
                </a:solidFill>
              </a:rPr>
              <a:t>воскресіння</a:t>
            </a:r>
            <a:r>
              <a:rPr lang="ru-RU" sz="2000" dirty="0" smtClean="0">
                <a:solidFill>
                  <a:srgbClr val="0066FF"/>
                </a:solidFill>
              </a:rPr>
              <a:t>. </a:t>
            </a:r>
            <a:r>
              <a:rPr lang="ru-RU" sz="2000" dirty="0" err="1" smtClean="0">
                <a:solidFill>
                  <a:srgbClr val="0066FF"/>
                </a:solidFill>
              </a:rPr>
              <a:t>Його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знакова</a:t>
            </a:r>
            <a:r>
              <a:rPr lang="ru-RU" sz="2000" dirty="0" smtClean="0">
                <a:solidFill>
                  <a:srgbClr val="0066FF"/>
                </a:solidFill>
              </a:rPr>
              <a:t> для </a:t>
            </a:r>
            <a:r>
              <a:rPr lang="ru-RU" sz="2000" dirty="0" err="1" smtClean="0">
                <a:solidFill>
                  <a:srgbClr val="0066FF"/>
                </a:solidFill>
              </a:rPr>
              <a:t>України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постать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височить</a:t>
            </a:r>
            <a:r>
              <a:rPr lang="ru-RU" sz="2000" dirty="0" smtClean="0">
                <a:solidFill>
                  <a:srgbClr val="0066FF"/>
                </a:solidFill>
              </a:rPr>
              <a:t> символом </a:t>
            </a:r>
            <a:r>
              <a:rPr lang="ru-RU" sz="2000" dirty="0" err="1" smtClean="0">
                <a:solidFill>
                  <a:srgbClr val="0066FF"/>
                </a:solidFill>
              </a:rPr>
              <a:t>незламної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мужності</a:t>
            </a:r>
            <a:r>
              <a:rPr lang="ru-RU" sz="2000" dirty="0" smtClean="0">
                <a:solidFill>
                  <a:srgbClr val="0066FF"/>
                </a:solidFill>
              </a:rPr>
              <a:t>, </a:t>
            </a:r>
            <a:r>
              <a:rPr lang="ru-RU" sz="2000" dirty="0" err="1" smtClean="0">
                <a:solidFill>
                  <a:srgbClr val="0066FF"/>
                </a:solidFill>
              </a:rPr>
              <a:t>беззастережної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щирості</a:t>
            </a:r>
            <a:r>
              <a:rPr lang="ru-RU" sz="2000" dirty="0" smtClean="0">
                <a:solidFill>
                  <a:srgbClr val="0066FF"/>
                </a:solidFill>
              </a:rPr>
              <a:t> та </a:t>
            </a:r>
            <a:r>
              <a:rPr lang="ru-RU" sz="2000" dirty="0" err="1" smtClean="0">
                <a:solidFill>
                  <a:srgbClr val="0066FF"/>
                </a:solidFill>
              </a:rPr>
              <a:t>високого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професійного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обов’язку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митця</a:t>
            </a:r>
            <a:r>
              <a:rPr lang="ru-RU" sz="2000" dirty="0" smtClean="0">
                <a:solidFill>
                  <a:srgbClr val="0066FF"/>
                </a:solidFill>
              </a:rPr>
              <a:t> перед </a:t>
            </a:r>
            <a:r>
              <a:rPr lang="ru-RU" sz="2000" dirty="0" err="1" smtClean="0">
                <a:solidFill>
                  <a:srgbClr val="0066FF"/>
                </a:solidFill>
              </a:rPr>
              <a:t>своїм</a:t>
            </a:r>
            <a:r>
              <a:rPr lang="ru-RU" sz="2000" dirty="0" smtClean="0">
                <a:solidFill>
                  <a:srgbClr val="0066FF"/>
                </a:solidFill>
              </a:rPr>
              <a:t> народом.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  <p:pic>
        <p:nvPicPr>
          <p:cNvPr id="23555" name="Picture 4" descr="Monument_to_Vladimir_Ivasyuk_Lv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4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13"/>
          <p:cNvGrpSpPr>
            <a:grpSpLocks/>
          </p:cNvGrpSpPr>
          <p:nvPr/>
        </p:nvGrpSpPr>
        <p:grpSpPr bwMode="auto">
          <a:xfrm rot="-8356573">
            <a:off x="6446838" y="-28575"/>
            <a:ext cx="2773362" cy="2398713"/>
            <a:chOff x="85032" y="-2"/>
            <a:chExt cx="9058968" cy="7470459"/>
          </a:xfrm>
        </p:grpSpPr>
        <p:sp>
          <p:nvSpPr>
            <p:cNvPr id="4" name="Полилиния 3"/>
            <p:cNvSpPr/>
            <p:nvPr/>
          </p:nvSpPr>
          <p:spPr>
            <a:xfrm>
              <a:off x="4566977" y="1661"/>
              <a:ext cx="4573561" cy="6857397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1069786">
              <a:off x="5238655" y="2601235"/>
              <a:ext cx="3235717" cy="4869889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 flipH="1">
              <a:off x="87308" y="-991"/>
              <a:ext cx="4558003" cy="6857397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20530214" flipH="1">
              <a:off x="683842" y="2542528"/>
              <a:ext cx="3220159" cy="4929218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rot="19515459">
              <a:off x="2692496" y="758610"/>
              <a:ext cx="3868341" cy="5502728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762315"/>
                <a:gd name="connsiteY0" fmla="*/ 0 h 6400800"/>
                <a:gd name="connsiteX1" fmla="*/ 1548245 w 5762315"/>
                <a:gd name="connsiteY1" fmla="*/ 1901536 h 6400800"/>
                <a:gd name="connsiteX2" fmla="*/ 0 w 5762315"/>
                <a:gd name="connsiteY2" fmla="*/ 6400800 h 6400800"/>
                <a:gd name="connsiteX3" fmla="*/ 4787319 w 5762315"/>
                <a:gd name="connsiteY3" fmla="*/ 3275145 h 6400800"/>
                <a:gd name="connsiteX4" fmla="*/ 5600700 w 5762315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720520 w 5600700"/>
                <a:gd name="connsiteY1" fmla="*/ 1905412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2537421 w 5600700"/>
                <a:gd name="connsiteY1" fmla="*/ 2220435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230839"/>
                <a:gd name="connsiteY0" fmla="*/ 0 h 6110584"/>
                <a:gd name="connsiteX1" fmla="*/ 2537421 w 6230839"/>
                <a:gd name="connsiteY1" fmla="*/ 1930219 h 6110584"/>
                <a:gd name="connsiteX2" fmla="*/ 0 w 6230839"/>
                <a:gd name="connsiteY2" fmla="*/ 6110584 h 6110584"/>
                <a:gd name="connsiteX3" fmla="*/ 4787319 w 6230839"/>
                <a:gd name="connsiteY3" fmla="*/ 2984929 h 6110584"/>
                <a:gd name="connsiteX4" fmla="*/ 6169555 w 6230839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6424" h="6110584">
                  <a:moveTo>
                    <a:pt x="6169555" y="0"/>
                  </a:moveTo>
                  <a:cubicBezTo>
                    <a:pt x="4652241" y="411347"/>
                    <a:pt x="4053800" y="854249"/>
                    <a:pt x="2652330" y="2015418"/>
                  </a:cubicBezTo>
                  <a:cubicBezTo>
                    <a:pt x="1540079" y="3224228"/>
                    <a:pt x="516082" y="4610829"/>
                    <a:pt x="0" y="6110584"/>
                  </a:cubicBezTo>
                  <a:cubicBezTo>
                    <a:pt x="1530927" y="5348584"/>
                    <a:pt x="3311593" y="4347919"/>
                    <a:pt x="4787319" y="2984929"/>
                  </a:cubicBezTo>
                  <a:cubicBezTo>
                    <a:pt x="5603717" y="1971870"/>
                    <a:pt x="6316424" y="1130177"/>
                    <a:pt x="6169555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4338" name="Группа 14"/>
          <p:cNvGrpSpPr>
            <a:grpSpLocks/>
          </p:cNvGrpSpPr>
          <p:nvPr/>
        </p:nvGrpSpPr>
        <p:grpSpPr bwMode="auto">
          <a:xfrm rot="8331979">
            <a:off x="-125413" y="44450"/>
            <a:ext cx="2773363" cy="2398713"/>
            <a:chOff x="85032" y="-2"/>
            <a:chExt cx="9058968" cy="7470459"/>
          </a:xfrm>
        </p:grpSpPr>
        <p:sp>
          <p:nvSpPr>
            <p:cNvPr id="16" name="Полилиния 15"/>
            <p:cNvSpPr/>
            <p:nvPr/>
          </p:nvSpPr>
          <p:spPr>
            <a:xfrm>
              <a:off x="4553794" y="7164"/>
              <a:ext cx="4573559" cy="6857397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 rot="1069786">
              <a:off x="5236929" y="2601306"/>
              <a:ext cx="3235716" cy="4869886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flipH="1">
              <a:off x="83515" y="6638"/>
              <a:ext cx="4558005" cy="6857397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 rot="20530214" flipH="1">
              <a:off x="676376" y="2541893"/>
              <a:ext cx="3220161" cy="4929215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0700" h="6400800">
                  <a:moveTo>
                    <a:pt x="5600700" y="0"/>
                  </a:moveTo>
                  <a:cubicBezTo>
                    <a:pt x="4249882" y="633845"/>
                    <a:pt x="2949715" y="740367"/>
                    <a:pt x="1548245" y="1901536"/>
                  </a:cubicBezTo>
                  <a:cubicBezTo>
                    <a:pt x="435994" y="3110346"/>
                    <a:pt x="516082" y="4901045"/>
                    <a:pt x="0" y="6400800"/>
                  </a:cubicBezTo>
                  <a:cubicBezTo>
                    <a:pt x="1530927" y="5638800"/>
                    <a:pt x="3469693" y="5641820"/>
                    <a:pt x="4592782" y="4114800"/>
                  </a:cubicBezTo>
                  <a:cubicBezTo>
                    <a:pt x="5567778" y="3136760"/>
                    <a:pt x="5264727" y="1371600"/>
                    <a:pt x="5600700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 rot="19515459">
              <a:off x="2692085" y="760606"/>
              <a:ext cx="3868339" cy="5502728"/>
            </a:xfrm>
            <a:custGeom>
              <a:avLst/>
              <a:gdLst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592782 w 5600700"/>
                <a:gd name="connsiteY3" fmla="*/ 4114800 h 6400800"/>
                <a:gd name="connsiteX4" fmla="*/ 5600700 w 5600700"/>
                <a:gd name="connsiteY4" fmla="*/ 0 h 6400800"/>
                <a:gd name="connsiteX0" fmla="*/ 5600700 w 5762315"/>
                <a:gd name="connsiteY0" fmla="*/ 0 h 6400800"/>
                <a:gd name="connsiteX1" fmla="*/ 1548245 w 5762315"/>
                <a:gd name="connsiteY1" fmla="*/ 1901536 h 6400800"/>
                <a:gd name="connsiteX2" fmla="*/ 0 w 5762315"/>
                <a:gd name="connsiteY2" fmla="*/ 6400800 h 6400800"/>
                <a:gd name="connsiteX3" fmla="*/ 4787319 w 5762315"/>
                <a:gd name="connsiteY3" fmla="*/ 3275145 h 6400800"/>
                <a:gd name="connsiteX4" fmla="*/ 5600700 w 5762315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548245 w 5600700"/>
                <a:gd name="connsiteY1" fmla="*/ 1901536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1720520 w 5600700"/>
                <a:gd name="connsiteY1" fmla="*/ 1905412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5600700 w 5600700"/>
                <a:gd name="connsiteY0" fmla="*/ 0 h 6400800"/>
                <a:gd name="connsiteX1" fmla="*/ 2537421 w 5600700"/>
                <a:gd name="connsiteY1" fmla="*/ 2220435 h 6400800"/>
                <a:gd name="connsiteX2" fmla="*/ 0 w 5600700"/>
                <a:gd name="connsiteY2" fmla="*/ 6400800 h 6400800"/>
                <a:gd name="connsiteX3" fmla="*/ 4787319 w 5600700"/>
                <a:gd name="connsiteY3" fmla="*/ 3275145 h 6400800"/>
                <a:gd name="connsiteX4" fmla="*/ 5600700 w 5600700"/>
                <a:gd name="connsiteY4" fmla="*/ 0 h 6400800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169555"/>
                <a:gd name="connsiteY0" fmla="*/ 0 h 6110584"/>
                <a:gd name="connsiteX1" fmla="*/ 2537421 w 6169555"/>
                <a:gd name="connsiteY1" fmla="*/ 1930219 h 6110584"/>
                <a:gd name="connsiteX2" fmla="*/ 0 w 6169555"/>
                <a:gd name="connsiteY2" fmla="*/ 6110584 h 6110584"/>
                <a:gd name="connsiteX3" fmla="*/ 4787319 w 6169555"/>
                <a:gd name="connsiteY3" fmla="*/ 2984929 h 6110584"/>
                <a:gd name="connsiteX4" fmla="*/ 6169555 w 6169555"/>
                <a:gd name="connsiteY4" fmla="*/ 0 h 6110584"/>
                <a:gd name="connsiteX0" fmla="*/ 6169555 w 6230839"/>
                <a:gd name="connsiteY0" fmla="*/ 0 h 6110584"/>
                <a:gd name="connsiteX1" fmla="*/ 2537421 w 6230839"/>
                <a:gd name="connsiteY1" fmla="*/ 1930219 h 6110584"/>
                <a:gd name="connsiteX2" fmla="*/ 0 w 6230839"/>
                <a:gd name="connsiteY2" fmla="*/ 6110584 h 6110584"/>
                <a:gd name="connsiteX3" fmla="*/ 4787319 w 6230839"/>
                <a:gd name="connsiteY3" fmla="*/ 2984929 h 6110584"/>
                <a:gd name="connsiteX4" fmla="*/ 6169555 w 6230839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537421 w 6316424"/>
                <a:gd name="connsiteY1" fmla="*/ 1930219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  <a:gd name="connsiteX0" fmla="*/ 6169555 w 6316424"/>
                <a:gd name="connsiteY0" fmla="*/ 0 h 6110584"/>
                <a:gd name="connsiteX1" fmla="*/ 2652330 w 6316424"/>
                <a:gd name="connsiteY1" fmla="*/ 2015418 h 6110584"/>
                <a:gd name="connsiteX2" fmla="*/ 0 w 6316424"/>
                <a:gd name="connsiteY2" fmla="*/ 6110584 h 6110584"/>
                <a:gd name="connsiteX3" fmla="*/ 4787319 w 6316424"/>
                <a:gd name="connsiteY3" fmla="*/ 2984929 h 6110584"/>
                <a:gd name="connsiteX4" fmla="*/ 6169555 w 6316424"/>
                <a:gd name="connsiteY4" fmla="*/ 0 h 61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6424" h="6110584">
                  <a:moveTo>
                    <a:pt x="6169555" y="0"/>
                  </a:moveTo>
                  <a:cubicBezTo>
                    <a:pt x="4652241" y="411347"/>
                    <a:pt x="4053800" y="854249"/>
                    <a:pt x="2652330" y="2015418"/>
                  </a:cubicBezTo>
                  <a:cubicBezTo>
                    <a:pt x="1540079" y="3224228"/>
                    <a:pt x="516082" y="4610829"/>
                    <a:pt x="0" y="6110584"/>
                  </a:cubicBezTo>
                  <a:cubicBezTo>
                    <a:pt x="1530927" y="5348584"/>
                    <a:pt x="3311593" y="4347919"/>
                    <a:pt x="4787319" y="2984929"/>
                  </a:cubicBezTo>
                  <a:cubicBezTo>
                    <a:pt x="5603717" y="1971870"/>
                    <a:pt x="6316424" y="1130177"/>
                    <a:pt x="6169555" y="0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solidFill>
                <a:schemeClr val="bg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4564063" y="2714625"/>
            <a:ext cx="2487612" cy="3960813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1069786">
            <a:off x="4902200" y="4427538"/>
            <a:ext cx="1762125" cy="2598737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flipH="1">
            <a:off x="2122488" y="2786063"/>
            <a:ext cx="2479675" cy="3879850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20530214" flipH="1">
            <a:off x="2476500" y="4316413"/>
            <a:ext cx="1749425" cy="2711450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19884459">
            <a:off x="3489325" y="2436813"/>
            <a:ext cx="2233613" cy="3941762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762315"/>
              <a:gd name="connsiteY0" fmla="*/ 0 h 6400800"/>
              <a:gd name="connsiteX1" fmla="*/ 1548245 w 5762315"/>
              <a:gd name="connsiteY1" fmla="*/ 1901536 h 6400800"/>
              <a:gd name="connsiteX2" fmla="*/ 0 w 5762315"/>
              <a:gd name="connsiteY2" fmla="*/ 6400800 h 6400800"/>
              <a:gd name="connsiteX3" fmla="*/ 4787319 w 5762315"/>
              <a:gd name="connsiteY3" fmla="*/ 3275145 h 6400800"/>
              <a:gd name="connsiteX4" fmla="*/ 5600700 w 5762315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720520 w 5600700"/>
              <a:gd name="connsiteY1" fmla="*/ 1905412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2537421 w 5600700"/>
              <a:gd name="connsiteY1" fmla="*/ 2220435 h 6400800"/>
              <a:gd name="connsiteX2" fmla="*/ 0 w 5600700"/>
              <a:gd name="connsiteY2" fmla="*/ 6400800 h 6400800"/>
              <a:gd name="connsiteX3" fmla="*/ 4787319 w 5600700"/>
              <a:gd name="connsiteY3" fmla="*/ 3275145 h 6400800"/>
              <a:gd name="connsiteX4" fmla="*/ 5600700 w 5600700"/>
              <a:gd name="connsiteY4" fmla="*/ 0 h 6400800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169555"/>
              <a:gd name="connsiteY0" fmla="*/ 0 h 6110584"/>
              <a:gd name="connsiteX1" fmla="*/ 2537421 w 6169555"/>
              <a:gd name="connsiteY1" fmla="*/ 1930219 h 6110584"/>
              <a:gd name="connsiteX2" fmla="*/ 0 w 6169555"/>
              <a:gd name="connsiteY2" fmla="*/ 6110584 h 6110584"/>
              <a:gd name="connsiteX3" fmla="*/ 4787319 w 6169555"/>
              <a:gd name="connsiteY3" fmla="*/ 2984929 h 6110584"/>
              <a:gd name="connsiteX4" fmla="*/ 6169555 w 6169555"/>
              <a:gd name="connsiteY4" fmla="*/ 0 h 6110584"/>
              <a:gd name="connsiteX0" fmla="*/ 6169555 w 6230839"/>
              <a:gd name="connsiteY0" fmla="*/ 0 h 6110584"/>
              <a:gd name="connsiteX1" fmla="*/ 2537421 w 6230839"/>
              <a:gd name="connsiteY1" fmla="*/ 1930219 h 6110584"/>
              <a:gd name="connsiteX2" fmla="*/ 0 w 6230839"/>
              <a:gd name="connsiteY2" fmla="*/ 6110584 h 6110584"/>
              <a:gd name="connsiteX3" fmla="*/ 4787319 w 6230839"/>
              <a:gd name="connsiteY3" fmla="*/ 2984929 h 6110584"/>
              <a:gd name="connsiteX4" fmla="*/ 6169555 w 6230839"/>
              <a:gd name="connsiteY4" fmla="*/ 0 h 6110584"/>
              <a:gd name="connsiteX0" fmla="*/ 6169555 w 6316424"/>
              <a:gd name="connsiteY0" fmla="*/ 0 h 6110584"/>
              <a:gd name="connsiteX1" fmla="*/ 2537421 w 6316424"/>
              <a:gd name="connsiteY1" fmla="*/ 1930219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537421 w 6316424"/>
              <a:gd name="connsiteY1" fmla="*/ 1930219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652330 w 6316424"/>
              <a:gd name="connsiteY1" fmla="*/ 2015418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  <a:gd name="connsiteX0" fmla="*/ 6169555 w 6316424"/>
              <a:gd name="connsiteY0" fmla="*/ 0 h 6110584"/>
              <a:gd name="connsiteX1" fmla="*/ 2652330 w 6316424"/>
              <a:gd name="connsiteY1" fmla="*/ 2015418 h 6110584"/>
              <a:gd name="connsiteX2" fmla="*/ 0 w 6316424"/>
              <a:gd name="connsiteY2" fmla="*/ 6110584 h 6110584"/>
              <a:gd name="connsiteX3" fmla="*/ 4787319 w 6316424"/>
              <a:gd name="connsiteY3" fmla="*/ 2984929 h 6110584"/>
              <a:gd name="connsiteX4" fmla="*/ 6169555 w 6316424"/>
              <a:gd name="connsiteY4" fmla="*/ 0 h 61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424" h="6110584">
                <a:moveTo>
                  <a:pt x="6169555" y="0"/>
                </a:moveTo>
                <a:cubicBezTo>
                  <a:pt x="4652241" y="411347"/>
                  <a:pt x="4053800" y="854249"/>
                  <a:pt x="2652330" y="2015418"/>
                </a:cubicBezTo>
                <a:cubicBezTo>
                  <a:pt x="1540079" y="3224228"/>
                  <a:pt x="516082" y="4610829"/>
                  <a:pt x="0" y="6110584"/>
                </a:cubicBezTo>
                <a:cubicBezTo>
                  <a:pt x="1530927" y="5348584"/>
                  <a:pt x="3311593" y="4347919"/>
                  <a:pt x="4787319" y="2984929"/>
                </a:cubicBezTo>
                <a:cubicBezTo>
                  <a:pt x="5603717" y="1971870"/>
                  <a:pt x="6316424" y="1130177"/>
                  <a:pt x="6169555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469900" y="406400"/>
            <a:ext cx="8229600" cy="4525963"/>
          </a:xfrm>
          <a:gradFill>
            <a:gsLst>
              <a:gs pos="100000">
                <a:schemeClr val="bg1">
                  <a:alpha val="30000"/>
                </a:schemeClr>
              </a:gs>
              <a:gs pos="0">
                <a:schemeClr val="accent1">
                  <a:lumMod val="75000"/>
                  <a:alpha val="3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b="1" dirty="0" err="1" smtClean="0">
                <a:solidFill>
                  <a:srgbClr val="FFFF00"/>
                </a:solidFill>
              </a:rPr>
              <a:t>Володи́мир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Миха́йлович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Івасю́к</a:t>
            </a:r>
            <a:r>
              <a:rPr lang="ru-RU" sz="1800" dirty="0" smtClean="0">
                <a:solidFill>
                  <a:srgbClr val="FFFF00"/>
                </a:solidFill>
              </a:rPr>
              <a:t>  — </a:t>
            </a:r>
            <a:r>
              <a:rPr lang="ru-RU" sz="1800" dirty="0" err="1" smtClean="0">
                <a:solidFill>
                  <a:srgbClr val="FFFF00"/>
                </a:solidFill>
              </a:rPr>
              <a:t>український</a:t>
            </a:r>
            <a:r>
              <a:rPr lang="ru-RU" sz="1800" dirty="0" smtClean="0">
                <a:solidFill>
                  <a:srgbClr val="FFFF00"/>
                </a:solidFill>
              </a:rPr>
              <a:t> композитор і поет. Герой </a:t>
            </a:r>
            <a:r>
              <a:rPr lang="ru-RU" sz="1800" dirty="0" err="1" smtClean="0">
                <a:solidFill>
                  <a:srgbClr val="FFFF00"/>
                </a:solidFill>
              </a:rPr>
              <a:t>України</a:t>
            </a:r>
            <a:r>
              <a:rPr lang="ru-RU" sz="1800" dirty="0" smtClean="0">
                <a:solidFill>
                  <a:srgbClr val="FFFF00"/>
                </a:solidFill>
              </a:rPr>
              <a:t> (2009, посмертно).Один </a:t>
            </a:r>
            <a:r>
              <a:rPr lang="ru-RU" sz="1800" dirty="0" err="1" smtClean="0">
                <a:solidFill>
                  <a:srgbClr val="FFFF00"/>
                </a:solidFill>
              </a:rPr>
              <a:t>із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основоположників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української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естрадної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музики</a:t>
            </a:r>
            <a:r>
              <a:rPr lang="ru-RU" sz="1800" dirty="0" smtClean="0">
                <a:solidFill>
                  <a:srgbClr val="FFFF00"/>
                </a:solidFill>
              </a:rPr>
              <a:t> (поп-</a:t>
            </a:r>
            <a:r>
              <a:rPr lang="ru-RU" sz="1800" dirty="0" err="1" smtClean="0">
                <a:solidFill>
                  <a:srgbClr val="FFFF00"/>
                </a:solidFill>
              </a:rPr>
              <a:t>музики</a:t>
            </a:r>
            <a:r>
              <a:rPr lang="ru-RU" sz="1800" dirty="0" smtClean="0">
                <a:solidFill>
                  <a:srgbClr val="FFFF00"/>
                </a:solidFill>
              </a:rPr>
              <a:t>). Автор 107 </a:t>
            </a:r>
            <a:r>
              <a:rPr lang="ru-RU" sz="1800" dirty="0" err="1" smtClean="0">
                <a:solidFill>
                  <a:srgbClr val="FFFF00"/>
                </a:solidFill>
              </a:rPr>
              <a:t>пісень</a:t>
            </a:r>
            <a:r>
              <a:rPr lang="ru-RU" sz="1800" dirty="0" smtClean="0">
                <a:solidFill>
                  <a:srgbClr val="FFFF00"/>
                </a:solidFill>
              </a:rPr>
              <a:t>, 53 </a:t>
            </a:r>
            <a:r>
              <a:rPr lang="ru-RU" sz="1800" dirty="0" err="1" smtClean="0">
                <a:solidFill>
                  <a:srgbClr val="FFFF00"/>
                </a:solidFill>
              </a:rPr>
              <a:t>інструментальних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творів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музики</a:t>
            </a:r>
            <a:r>
              <a:rPr lang="ru-RU" sz="1800" dirty="0" smtClean="0">
                <a:solidFill>
                  <a:srgbClr val="FFFF00"/>
                </a:solidFill>
              </a:rPr>
              <a:t> до </a:t>
            </a:r>
            <a:r>
              <a:rPr lang="ru-RU" sz="1800" dirty="0" err="1" smtClean="0">
                <a:solidFill>
                  <a:srgbClr val="FFFF00"/>
                </a:solidFill>
              </a:rPr>
              <a:t>кількох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спектаклів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err="1" smtClean="0">
                <a:solidFill>
                  <a:srgbClr val="FFFF00"/>
                </a:solidFill>
              </a:rPr>
              <a:t>Професійний</a:t>
            </a:r>
            <a:r>
              <a:rPr lang="ru-RU" sz="1800" dirty="0" smtClean="0">
                <a:solidFill>
                  <a:srgbClr val="FFFF00"/>
                </a:solidFill>
              </a:rPr>
              <a:t> </a:t>
            </a:r>
            <a:r>
              <a:rPr lang="ru-RU" sz="1800" dirty="0" err="1" smtClean="0">
                <a:solidFill>
                  <a:srgbClr val="FFFF00"/>
                </a:solidFill>
              </a:rPr>
              <a:t>лікар</a:t>
            </a:r>
            <a:r>
              <a:rPr lang="ru-RU" sz="1800" dirty="0" smtClean="0">
                <a:solidFill>
                  <a:srgbClr val="FFFF00"/>
                </a:solidFill>
              </a:rPr>
              <a:t>, </a:t>
            </a:r>
            <a:r>
              <a:rPr lang="ru-RU" sz="1800" dirty="0" err="1" smtClean="0">
                <a:solidFill>
                  <a:srgbClr val="FFFF00"/>
                </a:solidFill>
              </a:rPr>
              <a:t>скрипаль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чудово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грав</a:t>
            </a:r>
            <a:r>
              <a:rPr lang="ru-RU" sz="1800" dirty="0" smtClean="0">
                <a:solidFill>
                  <a:srgbClr val="FFFF00"/>
                </a:solidFill>
              </a:rPr>
              <a:t> на </a:t>
            </a:r>
            <a:r>
              <a:rPr lang="ru-RU" sz="1800" dirty="0" err="1" smtClean="0">
                <a:solidFill>
                  <a:srgbClr val="FFFF00"/>
                </a:solidFill>
              </a:rPr>
              <a:t>фортепіано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віолончелі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гітарі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майстерно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виконував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свої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пісні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err="1" smtClean="0">
                <a:solidFill>
                  <a:srgbClr val="FFFF00"/>
                </a:solidFill>
              </a:rPr>
              <a:t>Неординарний</a:t>
            </a:r>
            <a:r>
              <a:rPr lang="ru-RU" sz="1800" dirty="0" smtClean="0">
                <a:solidFill>
                  <a:srgbClr val="FFFF00"/>
                </a:solidFill>
              </a:rPr>
              <a:t> </a:t>
            </a:r>
            <a:r>
              <a:rPr lang="ru-RU" sz="1800" dirty="0" err="1" smtClean="0">
                <a:solidFill>
                  <a:srgbClr val="FFFF00"/>
                </a:solidFill>
              </a:rPr>
              <a:t>живописець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5" name="Полилиния 34">
            <a:hlinkClick r:id="" action="ppaction://hlinkshowjump?jump=nextslide"/>
          </p:cNvPr>
          <p:cNvSpPr/>
          <p:nvPr/>
        </p:nvSpPr>
        <p:spPr>
          <a:xfrm rot="3705096">
            <a:off x="8168481" y="6209507"/>
            <a:ext cx="288925" cy="585788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rgbClr val="00B050">
              <a:alpha val="22000"/>
            </a:srgb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олилиния 35">
            <a:hlinkClick r:id="" action="ppaction://hlinkshowjump?jump=previousslide"/>
          </p:cNvPr>
          <p:cNvSpPr/>
          <p:nvPr/>
        </p:nvSpPr>
        <p:spPr>
          <a:xfrm rot="17921578" flipH="1">
            <a:off x="7456488" y="6223000"/>
            <a:ext cx="300037" cy="563563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олилиния 37">
            <a:hlinkClick r:id="" action="ppaction://hlinkshowjump?jump=endshow"/>
          </p:cNvPr>
          <p:cNvSpPr/>
          <p:nvPr/>
        </p:nvSpPr>
        <p:spPr>
          <a:xfrm rot="18568474">
            <a:off x="630238" y="6229350"/>
            <a:ext cx="249238" cy="509587"/>
          </a:xfrm>
          <a:custGeom>
            <a:avLst/>
            <a:gdLst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  <a:gd name="connsiteX0" fmla="*/ 5600700 w 5600700"/>
              <a:gd name="connsiteY0" fmla="*/ 0 h 6400800"/>
              <a:gd name="connsiteX1" fmla="*/ 1548245 w 5600700"/>
              <a:gd name="connsiteY1" fmla="*/ 1901536 h 6400800"/>
              <a:gd name="connsiteX2" fmla="*/ 0 w 5600700"/>
              <a:gd name="connsiteY2" fmla="*/ 6400800 h 6400800"/>
              <a:gd name="connsiteX3" fmla="*/ 4592782 w 5600700"/>
              <a:gd name="connsiteY3" fmla="*/ 4114800 h 6400800"/>
              <a:gd name="connsiteX4" fmla="*/ 5600700 w 5600700"/>
              <a:gd name="connsiteY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6400800">
                <a:moveTo>
                  <a:pt x="5600700" y="0"/>
                </a:moveTo>
                <a:cubicBezTo>
                  <a:pt x="4249882" y="633845"/>
                  <a:pt x="2949715" y="740367"/>
                  <a:pt x="1548245" y="1901536"/>
                </a:cubicBezTo>
                <a:cubicBezTo>
                  <a:pt x="435994" y="3110346"/>
                  <a:pt x="516082" y="4901045"/>
                  <a:pt x="0" y="6400800"/>
                </a:cubicBezTo>
                <a:cubicBezTo>
                  <a:pt x="1530927" y="5638800"/>
                  <a:pt x="3469693" y="5641820"/>
                  <a:pt x="4592782" y="4114800"/>
                </a:cubicBezTo>
                <a:cubicBezTo>
                  <a:pt x="5567778" y="3136760"/>
                  <a:pt x="5264727" y="1371600"/>
                  <a:pt x="5600700" y="0"/>
                </a:cubicBezTo>
                <a:close/>
              </a:path>
            </a:pathLst>
          </a:custGeom>
          <a:solidFill>
            <a:srgbClr val="FF0000">
              <a:alpha val="22000"/>
            </a:srgbClr>
          </a:solidFill>
          <a:ln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8" name="Picture 24" descr="Pamjatnyk_Ivasyu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157" y="1945220"/>
            <a:ext cx="3316224" cy="458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5" descr="Volodymyr_Ivasyuk_S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54" y="3060391"/>
            <a:ext cx="3569013" cy="342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3851275" y="549275"/>
            <a:ext cx="5184775" cy="5975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err="1" smtClean="0">
                <a:solidFill>
                  <a:srgbClr val="FFFF00"/>
                </a:solidFill>
              </a:rPr>
              <a:t>Володимир</a:t>
            </a:r>
            <a:r>
              <a:rPr lang="ru-RU" sz="1800" b="1" dirty="0" smtClean="0">
                <a:solidFill>
                  <a:srgbClr val="FFFF00"/>
                </a:solidFill>
              </a:rPr>
              <a:t> Михайлович </a:t>
            </a:r>
            <a:r>
              <a:rPr lang="ru-RU" sz="1800" b="1" dirty="0" err="1" smtClean="0">
                <a:solidFill>
                  <a:srgbClr val="FFFF00"/>
                </a:solidFill>
              </a:rPr>
              <a:t>Івасюк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народився</a:t>
            </a:r>
            <a:r>
              <a:rPr lang="ru-RU" sz="1800" dirty="0" smtClean="0">
                <a:solidFill>
                  <a:srgbClr val="FFFF00"/>
                </a:solidFill>
              </a:rPr>
              <a:t> 4 </a:t>
            </a:r>
            <a:r>
              <a:rPr lang="ru-RU" sz="1800" dirty="0" err="1" smtClean="0">
                <a:solidFill>
                  <a:srgbClr val="FFFF00"/>
                </a:solidFill>
              </a:rPr>
              <a:t>березня</a:t>
            </a:r>
            <a:r>
              <a:rPr lang="ru-RU" sz="1800" dirty="0" smtClean="0">
                <a:solidFill>
                  <a:srgbClr val="FFFF00"/>
                </a:solidFill>
              </a:rPr>
              <a:t> 1949 р. у </a:t>
            </a:r>
            <a:r>
              <a:rPr lang="ru-RU" sz="1800" dirty="0" err="1" smtClean="0">
                <a:solidFill>
                  <a:srgbClr val="FFFF00"/>
                </a:solidFill>
              </a:rPr>
              <a:t>Кіцмані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Чернівецької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області</a:t>
            </a:r>
            <a:r>
              <a:rPr lang="ru-RU" sz="1800" dirty="0" smtClean="0">
                <a:solidFill>
                  <a:srgbClr val="FFFF00"/>
                </a:solidFill>
              </a:rPr>
              <a:t> в </a:t>
            </a:r>
            <a:r>
              <a:rPr lang="ru-RU" sz="1800" dirty="0" err="1" smtClean="0">
                <a:solidFill>
                  <a:srgbClr val="FFFF00"/>
                </a:solidFill>
              </a:rPr>
              <a:t>сім’ї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вчителів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Михайла</a:t>
            </a:r>
            <a:r>
              <a:rPr lang="ru-RU" sz="1800" dirty="0" smtClean="0">
                <a:solidFill>
                  <a:srgbClr val="FFFF00"/>
                </a:solidFill>
              </a:rPr>
              <a:t> та </a:t>
            </a:r>
            <a:r>
              <a:rPr lang="ru-RU" sz="1800" dirty="0" err="1" smtClean="0">
                <a:solidFill>
                  <a:srgbClr val="FFFF00"/>
                </a:solidFill>
              </a:rPr>
              <a:t>Софії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Івасюків</a:t>
            </a:r>
            <a:r>
              <a:rPr lang="ru-RU" sz="1800" dirty="0" smtClean="0">
                <a:solidFill>
                  <a:srgbClr val="FFFF00"/>
                </a:solidFill>
              </a:rPr>
              <a:t>. У 3 роки з </a:t>
            </a:r>
            <a:r>
              <a:rPr lang="ru-RU" sz="1800" dirty="0" err="1" smtClean="0">
                <a:solidFill>
                  <a:srgbClr val="FFFF00"/>
                </a:solidFill>
              </a:rPr>
              <a:t>цікавістю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спостерігав</a:t>
            </a:r>
            <a:r>
              <a:rPr lang="ru-RU" sz="1800" dirty="0" smtClean="0">
                <a:solidFill>
                  <a:srgbClr val="FFFF00"/>
                </a:solidFill>
              </a:rPr>
              <a:t> за </a:t>
            </a:r>
            <a:r>
              <a:rPr lang="ru-RU" sz="1800" dirty="0" err="1" smtClean="0">
                <a:solidFill>
                  <a:srgbClr val="FFFF00"/>
                </a:solidFill>
              </a:rPr>
              <a:t>репетиціями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учительського</a:t>
            </a:r>
            <a:r>
              <a:rPr lang="ru-RU" sz="1800" dirty="0" smtClean="0">
                <a:solidFill>
                  <a:srgbClr val="FFFF00"/>
                </a:solidFill>
              </a:rPr>
              <a:t> хору, на </a:t>
            </a:r>
            <a:r>
              <a:rPr lang="ru-RU" sz="1800" dirty="0" err="1" smtClean="0">
                <a:solidFill>
                  <a:srgbClr val="FFFF00"/>
                </a:solidFill>
              </a:rPr>
              <a:t>які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його</a:t>
            </a:r>
            <a:r>
              <a:rPr lang="ru-RU" sz="1800" dirty="0" smtClean="0">
                <a:solidFill>
                  <a:srgbClr val="FFFF00"/>
                </a:solidFill>
              </a:rPr>
              <a:t> часто брали батьки. У 1954 р. Володя </a:t>
            </a:r>
            <a:r>
              <a:rPr lang="ru-RU" sz="1800" dirty="0" err="1" smtClean="0">
                <a:solidFill>
                  <a:srgbClr val="FFFF00"/>
                </a:solidFill>
              </a:rPr>
              <a:t>вступає</a:t>
            </a:r>
            <a:r>
              <a:rPr lang="ru-RU" sz="1800" dirty="0" smtClean="0">
                <a:solidFill>
                  <a:srgbClr val="FFFF00"/>
                </a:solidFill>
              </a:rPr>
              <a:t> в </a:t>
            </a:r>
            <a:r>
              <a:rPr lang="ru-RU" sz="1800" dirty="0" err="1" smtClean="0">
                <a:solidFill>
                  <a:srgbClr val="FFFF00"/>
                </a:solidFill>
              </a:rPr>
              <a:t>підготовчий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клас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філії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Чернівецької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музичної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школи</a:t>
            </a:r>
            <a:r>
              <a:rPr lang="ru-RU" sz="1800" dirty="0" smtClean="0">
                <a:solidFill>
                  <a:srgbClr val="FFFF00"/>
                </a:solidFill>
              </a:rPr>
              <a:t> № 1, де </a:t>
            </a:r>
            <a:r>
              <a:rPr lang="ru-RU" sz="1800" dirty="0" err="1" smtClean="0">
                <a:solidFill>
                  <a:srgbClr val="FFFF00"/>
                </a:solidFill>
              </a:rPr>
              <a:t>починає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оволодівати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скрипкою</a:t>
            </a:r>
            <a:r>
              <a:rPr lang="ru-RU" sz="1800" dirty="0" smtClean="0">
                <a:solidFill>
                  <a:srgbClr val="FFFF00"/>
                </a:solidFill>
              </a:rPr>
              <a:t>. 1956 р. </a:t>
            </a:r>
            <a:r>
              <a:rPr lang="ru-RU" sz="1800" dirty="0" err="1" smtClean="0">
                <a:solidFill>
                  <a:srgbClr val="FFFF00"/>
                </a:solidFill>
              </a:rPr>
              <a:t>іде</a:t>
            </a:r>
            <a:r>
              <a:rPr lang="ru-RU" sz="1800" dirty="0" smtClean="0">
                <a:solidFill>
                  <a:srgbClr val="FFFF00"/>
                </a:solidFill>
              </a:rPr>
              <a:t> у перший </a:t>
            </a:r>
            <a:r>
              <a:rPr lang="ru-RU" sz="1800" dirty="0" err="1" smtClean="0">
                <a:solidFill>
                  <a:srgbClr val="FFFF00"/>
                </a:solidFill>
              </a:rPr>
              <a:t>клас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середньої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школи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err="1" smtClean="0">
                <a:solidFill>
                  <a:srgbClr val="FFFF00"/>
                </a:solidFill>
              </a:rPr>
              <a:t>Його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запрошують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грати</a:t>
            </a:r>
            <a:r>
              <a:rPr lang="ru-RU" sz="1800" dirty="0" smtClean="0">
                <a:solidFill>
                  <a:srgbClr val="FFFF00"/>
                </a:solidFill>
              </a:rPr>
              <a:t> на </a:t>
            </a:r>
            <a:r>
              <a:rPr lang="ru-RU" sz="1800" dirty="0" err="1" smtClean="0">
                <a:solidFill>
                  <a:srgbClr val="FFFF00"/>
                </a:solidFill>
              </a:rPr>
              <a:t>місцевих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оглядах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художньої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самодіяльності</a:t>
            </a:r>
            <a:r>
              <a:rPr lang="ru-RU" sz="1800" dirty="0" smtClean="0">
                <a:solidFill>
                  <a:srgbClr val="FFFF00"/>
                </a:solidFill>
              </a:rPr>
              <a:t>, на </a:t>
            </a:r>
            <a:r>
              <a:rPr lang="ru-RU" sz="1800" dirty="0" err="1" smtClean="0">
                <a:solidFill>
                  <a:srgbClr val="FFFF00"/>
                </a:solidFill>
              </a:rPr>
              <a:t>батьківських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зборах</a:t>
            </a:r>
            <a:r>
              <a:rPr lang="ru-RU" sz="1800" dirty="0" smtClean="0">
                <a:solidFill>
                  <a:srgbClr val="FFFF00"/>
                </a:solidFill>
              </a:rPr>
              <a:t>, на концертах для </a:t>
            </a:r>
            <a:r>
              <a:rPr lang="ru-RU" sz="1800" dirty="0" err="1" smtClean="0">
                <a:solidFill>
                  <a:srgbClr val="FFFF00"/>
                </a:solidFill>
              </a:rPr>
              <a:t>робітників</a:t>
            </a:r>
            <a:r>
              <a:rPr lang="ru-RU" sz="1800" dirty="0" smtClean="0">
                <a:solidFill>
                  <a:srgbClr val="FFFF00"/>
                </a:solidFill>
              </a:rPr>
              <a:t> та </a:t>
            </a:r>
            <a:r>
              <a:rPr lang="ru-RU" sz="1800" dirty="0" err="1" smtClean="0">
                <a:solidFill>
                  <a:srgbClr val="FFFF00"/>
                </a:solidFill>
              </a:rPr>
              <a:t>колгоспників</a:t>
            </a:r>
            <a:r>
              <a:rPr lang="ru-RU" sz="1800" dirty="0" smtClean="0">
                <a:solidFill>
                  <a:srgbClr val="FFFF00"/>
                </a:solidFill>
              </a:rPr>
              <a:t>. За свою </a:t>
            </a:r>
            <a:r>
              <a:rPr lang="ru-RU" sz="1800" dirty="0" err="1" smtClean="0">
                <a:solidFill>
                  <a:srgbClr val="FFFF00"/>
                </a:solidFill>
              </a:rPr>
              <a:t>чудову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гру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Володі</a:t>
            </a:r>
            <a:r>
              <a:rPr lang="ru-RU" sz="1800" dirty="0" smtClean="0">
                <a:solidFill>
                  <a:srgbClr val="FFFF00"/>
                </a:solidFill>
              </a:rPr>
              <a:t> земляки </a:t>
            </a:r>
            <a:r>
              <a:rPr lang="ru-RU" sz="1800" dirty="0" err="1" smtClean="0">
                <a:solidFill>
                  <a:srgbClr val="FFFF00"/>
                </a:solidFill>
              </a:rPr>
              <a:t>дарують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справжню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німецьку</a:t>
            </a:r>
            <a:r>
              <a:rPr lang="ru-RU" sz="1800" dirty="0" smtClean="0">
                <a:solidFill>
                  <a:srgbClr val="FFFF00"/>
                </a:solidFill>
              </a:rPr>
              <a:t> скрипку.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err="1" smtClean="0">
                <a:solidFill>
                  <a:srgbClr val="0066FF"/>
                </a:solidFill>
              </a:rPr>
              <a:t>Після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закінчення</a:t>
            </a:r>
            <a:r>
              <a:rPr lang="ru-RU" sz="1800" dirty="0" smtClean="0">
                <a:solidFill>
                  <a:srgbClr val="0066FF"/>
                </a:solidFill>
              </a:rPr>
              <a:t> 6 </a:t>
            </a:r>
            <a:r>
              <a:rPr lang="ru-RU" sz="1800" dirty="0" err="1" smtClean="0">
                <a:solidFill>
                  <a:srgbClr val="0066FF"/>
                </a:solidFill>
              </a:rPr>
              <a:t>класу</a:t>
            </a:r>
            <a:r>
              <a:rPr lang="ru-RU" sz="1800" dirty="0" smtClean="0">
                <a:solidFill>
                  <a:srgbClr val="0066FF"/>
                </a:solidFill>
              </a:rPr>
              <a:t> 1963 р. Володя </a:t>
            </a:r>
            <a:r>
              <a:rPr lang="ru-RU" sz="1800" dirty="0" err="1" smtClean="0">
                <a:solidFill>
                  <a:srgbClr val="0066FF"/>
                </a:solidFill>
              </a:rPr>
              <a:t>вступає</a:t>
            </a:r>
            <a:r>
              <a:rPr lang="ru-RU" sz="1800" dirty="0" smtClean="0">
                <a:solidFill>
                  <a:srgbClr val="0066FF"/>
                </a:solidFill>
              </a:rPr>
              <a:t> в </a:t>
            </a:r>
            <a:r>
              <a:rPr lang="ru-RU" sz="1800" dirty="0" err="1" smtClean="0">
                <a:solidFill>
                  <a:srgbClr val="0066FF"/>
                </a:solidFill>
              </a:rPr>
              <a:t>Київську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музичну</a:t>
            </a:r>
            <a:r>
              <a:rPr lang="ru-RU" sz="1800" dirty="0" smtClean="0">
                <a:solidFill>
                  <a:srgbClr val="0066FF"/>
                </a:solidFill>
              </a:rPr>
              <a:t> школу для </a:t>
            </a:r>
            <a:r>
              <a:rPr lang="ru-RU" sz="1800" dirty="0" err="1" smtClean="0">
                <a:solidFill>
                  <a:srgbClr val="0066FF"/>
                </a:solidFill>
              </a:rPr>
              <a:t>обдарованих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дітей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імені</a:t>
            </a:r>
            <a:r>
              <a:rPr lang="ru-RU" sz="1800" dirty="0" smtClean="0">
                <a:solidFill>
                  <a:srgbClr val="0066FF"/>
                </a:solidFill>
              </a:rPr>
              <a:t> М. Лисенка. </a:t>
            </a:r>
            <a:r>
              <a:rPr lang="ru-RU" sz="1800" dirty="0" err="1" smtClean="0">
                <a:solidFill>
                  <a:srgbClr val="0066FF"/>
                </a:solidFill>
              </a:rPr>
              <a:t>Однак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навчання</a:t>
            </a:r>
            <a:r>
              <a:rPr lang="ru-RU" sz="1800" dirty="0" smtClean="0">
                <a:solidFill>
                  <a:srgbClr val="0066FF"/>
                </a:solidFill>
              </a:rPr>
              <a:t>, </a:t>
            </a:r>
            <a:r>
              <a:rPr lang="ru-RU" sz="1800" dirty="0" err="1" smtClean="0">
                <a:solidFill>
                  <a:srgbClr val="0066FF"/>
                </a:solidFill>
              </a:rPr>
              <a:t>виснажлива</a:t>
            </a:r>
            <a:r>
              <a:rPr lang="ru-RU" sz="1800" dirty="0" smtClean="0">
                <a:solidFill>
                  <a:srgbClr val="0066FF"/>
                </a:solidFill>
              </a:rPr>
              <a:t> робота над собою, </a:t>
            </a:r>
            <a:r>
              <a:rPr lang="ru-RU" sz="1800" dirty="0" err="1" smtClean="0">
                <a:solidFill>
                  <a:srgbClr val="0066FF"/>
                </a:solidFill>
              </a:rPr>
              <a:t>проживання</a:t>
            </a:r>
            <a:r>
              <a:rPr lang="ru-RU" sz="1800" dirty="0" smtClean="0">
                <a:solidFill>
                  <a:srgbClr val="0066FF"/>
                </a:solidFill>
              </a:rPr>
              <a:t> в </a:t>
            </a:r>
            <a:r>
              <a:rPr lang="ru-RU" sz="1800" dirty="0" err="1" smtClean="0">
                <a:solidFill>
                  <a:srgbClr val="0066FF"/>
                </a:solidFill>
              </a:rPr>
              <a:t>гуртожитку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позначились</a:t>
            </a:r>
            <a:r>
              <a:rPr lang="ru-RU" sz="1800" dirty="0" smtClean="0">
                <a:solidFill>
                  <a:srgbClr val="0066FF"/>
                </a:solidFill>
              </a:rPr>
              <a:t> на </a:t>
            </a:r>
            <a:r>
              <a:rPr lang="ru-RU" sz="1800" dirty="0" err="1" smtClean="0">
                <a:solidFill>
                  <a:srgbClr val="0066FF"/>
                </a:solidFill>
              </a:rPr>
              <a:t>здоров’ї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підлітка</a:t>
            </a:r>
            <a:r>
              <a:rPr lang="ru-RU" sz="1800" dirty="0" smtClean="0">
                <a:solidFill>
                  <a:srgbClr val="0066FF"/>
                </a:solidFill>
              </a:rPr>
              <a:t> і </a:t>
            </a:r>
            <a:r>
              <a:rPr lang="ru-RU" sz="1800" dirty="0" err="1" smtClean="0">
                <a:solidFill>
                  <a:srgbClr val="0066FF"/>
                </a:solidFill>
              </a:rPr>
              <a:t>він</a:t>
            </a:r>
            <a:r>
              <a:rPr lang="ru-RU" sz="1800" dirty="0" smtClean="0">
                <a:solidFill>
                  <a:srgbClr val="0066FF"/>
                </a:solidFill>
              </a:rPr>
              <a:t>, </a:t>
            </a:r>
            <a:r>
              <a:rPr lang="ru-RU" sz="1800" dirty="0" err="1" smtClean="0">
                <a:solidFill>
                  <a:srgbClr val="0066FF"/>
                </a:solidFill>
              </a:rPr>
              <a:t>відмінник</a:t>
            </a:r>
            <a:r>
              <a:rPr lang="ru-RU" sz="1800" dirty="0" smtClean="0">
                <a:solidFill>
                  <a:srgbClr val="0066FF"/>
                </a:solidFill>
              </a:rPr>
              <a:t>, </a:t>
            </a:r>
            <a:r>
              <a:rPr lang="ru-RU" sz="1800" dirty="0" err="1" smtClean="0">
                <a:solidFill>
                  <a:srgbClr val="0066FF"/>
                </a:solidFill>
              </a:rPr>
              <a:t>після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першого</a:t>
            </a:r>
            <a:r>
              <a:rPr lang="ru-RU" sz="1800" dirty="0" smtClean="0">
                <a:solidFill>
                  <a:srgbClr val="0066FF"/>
                </a:solidFill>
              </a:rPr>
              <a:t> семестру </a:t>
            </a:r>
            <a:r>
              <a:rPr lang="ru-RU" sz="1800" dirty="0" err="1" smtClean="0">
                <a:solidFill>
                  <a:srgbClr val="0066FF"/>
                </a:solidFill>
              </a:rPr>
              <a:t>повертається</a:t>
            </a:r>
            <a:r>
              <a:rPr lang="ru-RU" sz="1800" dirty="0" smtClean="0">
                <a:solidFill>
                  <a:srgbClr val="0066FF"/>
                </a:solidFill>
              </a:rPr>
              <a:t> в </a:t>
            </a:r>
            <a:r>
              <a:rPr lang="ru-RU" sz="1800" dirty="0" err="1" smtClean="0">
                <a:solidFill>
                  <a:srgbClr val="0066FF"/>
                </a:solidFill>
              </a:rPr>
              <a:t>Кіцмань</a:t>
            </a:r>
            <a:r>
              <a:rPr lang="ru-RU" sz="1800" dirty="0" smtClean="0">
                <a:solidFill>
                  <a:srgbClr val="0066FF"/>
                </a:solidFill>
              </a:rPr>
              <a:t>, де </a:t>
            </a:r>
            <a:r>
              <a:rPr lang="ru-RU" sz="1800" dirty="0" err="1" smtClean="0">
                <a:solidFill>
                  <a:srgbClr val="0066FF"/>
                </a:solidFill>
              </a:rPr>
              <a:t>продовжує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навчання</a:t>
            </a:r>
            <a:r>
              <a:rPr lang="ru-RU" sz="1800" dirty="0" smtClean="0">
                <a:solidFill>
                  <a:srgbClr val="0066FF"/>
                </a:solidFill>
              </a:rPr>
              <a:t> в </a:t>
            </a:r>
            <a:r>
              <a:rPr lang="ru-RU" sz="1800" dirty="0" err="1" smtClean="0">
                <a:solidFill>
                  <a:srgbClr val="0066FF"/>
                </a:solidFill>
              </a:rPr>
              <a:t>середній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школі</a:t>
            </a:r>
            <a:r>
              <a:rPr lang="ru-RU" sz="1800" dirty="0" smtClean="0">
                <a:solidFill>
                  <a:srgbClr val="0066FF"/>
                </a:solidFill>
              </a:rPr>
              <a:t> та </a:t>
            </a:r>
            <a:r>
              <a:rPr lang="ru-RU" sz="1800" dirty="0" err="1" smtClean="0">
                <a:solidFill>
                  <a:srgbClr val="0066FF"/>
                </a:solidFill>
              </a:rPr>
              <a:t>музичній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школі</a:t>
            </a:r>
            <a:r>
              <a:rPr lang="ru-RU" sz="1800" dirty="0" smtClean="0">
                <a:solidFill>
                  <a:srgbClr val="0066FF"/>
                </a:solidFill>
              </a:rPr>
              <a:t> за </a:t>
            </a:r>
            <a:r>
              <a:rPr lang="ru-RU" sz="1800" dirty="0" err="1" smtClean="0">
                <a:solidFill>
                  <a:srgbClr val="0066FF"/>
                </a:solidFill>
              </a:rPr>
              <a:t>класом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фортепіано</a:t>
            </a:r>
            <a:r>
              <a:rPr lang="ru-RU" sz="1800" dirty="0" smtClean="0">
                <a:solidFill>
                  <a:srgbClr val="0066FF"/>
                </a:solidFill>
              </a:rPr>
              <a:t>. 1964 р. </a:t>
            </a:r>
            <a:r>
              <a:rPr lang="ru-RU" sz="1800" dirty="0" err="1" smtClean="0">
                <a:solidFill>
                  <a:srgbClr val="0066FF"/>
                </a:solidFill>
              </a:rPr>
              <a:t>Володимир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пише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дві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пісні</a:t>
            </a:r>
            <a:r>
              <a:rPr lang="ru-RU" sz="1800" dirty="0" smtClean="0">
                <a:solidFill>
                  <a:srgbClr val="0066FF"/>
                </a:solidFill>
              </a:rPr>
              <a:t> «А </a:t>
            </a:r>
            <a:r>
              <a:rPr lang="ru-RU" sz="1800" dirty="0" err="1" smtClean="0">
                <a:solidFill>
                  <a:srgbClr val="0066FF"/>
                </a:solidFill>
              </a:rPr>
              <a:t>мені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шістнадцять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літ</a:t>
            </a:r>
            <a:r>
              <a:rPr lang="ru-RU" sz="1800" dirty="0" smtClean="0">
                <a:solidFill>
                  <a:srgbClr val="0066FF"/>
                </a:solidFill>
              </a:rPr>
              <a:t>» і «У </a:t>
            </a:r>
            <a:r>
              <a:rPr lang="ru-RU" sz="1800" dirty="0" err="1" smtClean="0">
                <a:solidFill>
                  <a:srgbClr val="0066FF"/>
                </a:solidFill>
              </a:rPr>
              <a:t>двадцять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літ</a:t>
            </a:r>
            <a:r>
              <a:rPr lang="ru-RU" sz="1800" dirty="0" smtClean="0">
                <a:solidFill>
                  <a:srgbClr val="0066FF"/>
                </a:solidFill>
              </a:rPr>
              <a:t>».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15362" name="Picture 4" descr="Ivasy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3175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36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051050" y="0"/>
            <a:ext cx="5986463" cy="9413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Перш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невдачі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250825" y="765175"/>
            <a:ext cx="4752975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err="1" smtClean="0">
                <a:solidFill>
                  <a:srgbClr val="FFFF00"/>
                </a:solidFill>
              </a:rPr>
              <a:t>Вчився</a:t>
            </a:r>
            <a:r>
              <a:rPr lang="ru-RU" sz="1800" dirty="0" smtClean="0">
                <a:solidFill>
                  <a:srgbClr val="FFFF00"/>
                </a:solidFill>
              </a:rPr>
              <a:t> у </a:t>
            </a:r>
            <a:r>
              <a:rPr lang="ru-RU" sz="1800" dirty="0" err="1" smtClean="0">
                <a:solidFill>
                  <a:srgbClr val="FFFF00"/>
                </a:solidFill>
              </a:rPr>
              <a:t>школі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він</a:t>
            </a:r>
            <a:r>
              <a:rPr lang="ru-RU" sz="1800" dirty="0" smtClean="0">
                <a:solidFill>
                  <a:srgbClr val="FFFF00"/>
                </a:solidFill>
              </a:rPr>
              <a:t> прекрасно. За </a:t>
            </a:r>
            <a:r>
              <a:rPr lang="ru-RU" sz="1800" dirty="0" err="1" smtClean="0">
                <a:solidFill>
                  <a:srgbClr val="FFFF00"/>
                </a:solidFill>
              </a:rPr>
              <a:t>кілька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місяців</a:t>
            </a:r>
            <a:r>
              <a:rPr lang="ru-RU" sz="1800" dirty="0" smtClean="0">
                <a:solidFill>
                  <a:srgbClr val="FFFF00"/>
                </a:solidFill>
              </a:rPr>
              <a:t> до </a:t>
            </a:r>
            <a:r>
              <a:rPr lang="ru-RU" sz="1800" dirty="0" err="1" smtClean="0">
                <a:solidFill>
                  <a:srgbClr val="FFFF00"/>
                </a:solidFill>
              </a:rPr>
              <a:t>її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завершення</a:t>
            </a:r>
            <a:r>
              <a:rPr lang="ru-RU" sz="1800" dirty="0" smtClean="0">
                <a:solidFill>
                  <a:srgbClr val="FFFF00"/>
                </a:solidFill>
              </a:rPr>
              <a:t> Володя — один з </a:t>
            </a:r>
            <a:r>
              <a:rPr lang="ru-RU" sz="1800" dirty="0" err="1" smtClean="0">
                <a:solidFill>
                  <a:srgbClr val="FFFF00"/>
                </a:solidFill>
              </a:rPr>
              <a:t>небагатьох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претендентів</a:t>
            </a:r>
            <a:r>
              <a:rPr lang="ru-RU" sz="1800" dirty="0" smtClean="0">
                <a:solidFill>
                  <a:srgbClr val="FFFF00"/>
                </a:solidFill>
              </a:rPr>
              <a:t> на золоту медаль. </a:t>
            </a:r>
            <a:r>
              <a:rPr lang="ru-RU" sz="1800" dirty="0" err="1" smtClean="0">
                <a:solidFill>
                  <a:srgbClr val="FFFF00"/>
                </a:solidFill>
              </a:rPr>
              <a:t>Саме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тоді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трапляється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безглузда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випадковість</a:t>
            </a:r>
            <a:r>
              <a:rPr lang="ru-RU" sz="1800" dirty="0" smtClean="0">
                <a:solidFill>
                  <a:srgbClr val="FFFF00"/>
                </a:solidFill>
              </a:rPr>
              <a:t> — </a:t>
            </a:r>
            <a:r>
              <a:rPr lang="ru-RU" sz="1800" dirty="0" err="1" smtClean="0">
                <a:solidFill>
                  <a:srgbClr val="FFFF00"/>
                </a:solidFill>
              </a:rPr>
              <a:t>під</a:t>
            </a:r>
            <a:r>
              <a:rPr lang="ru-RU" sz="1800" dirty="0" smtClean="0">
                <a:solidFill>
                  <a:srgbClr val="FFFF00"/>
                </a:solidFill>
              </a:rPr>
              <a:t> час </a:t>
            </a:r>
            <a:r>
              <a:rPr lang="ru-RU" sz="1800" dirty="0" err="1" smtClean="0">
                <a:solidFill>
                  <a:srgbClr val="FFFF00"/>
                </a:solidFill>
              </a:rPr>
              <a:t>прогулянки</a:t>
            </a:r>
            <a:r>
              <a:rPr lang="ru-RU" sz="1800" dirty="0" smtClean="0">
                <a:solidFill>
                  <a:srgbClr val="FFFF00"/>
                </a:solidFill>
              </a:rPr>
              <a:t> парком </a:t>
            </a:r>
            <a:r>
              <a:rPr lang="ru-RU" sz="1800" dirty="0" err="1" smtClean="0">
                <a:solidFill>
                  <a:srgbClr val="FFFF00"/>
                </a:solidFill>
              </a:rPr>
              <a:t>хтось</a:t>
            </a:r>
            <a:r>
              <a:rPr lang="ru-RU" sz="1800" dirty="0" smtClean="0">
                <a:solidFill>
                  <a:srgbClr val="FFFF00"/>
                </a:solidFill>
              </a:rPr>
              <a:t> з </a:t>
            </a:r>
            <a:r>
              <a:rPr lang="ru-RU" sz="1800" dirty="0" err="1" smtClean="0">
                <a:solidFill>
                  <a:srgbClr val="FFFF00"/>
                </a:solidFill>
              </a:rPr>
              <a:t>хлопців</a:t>
            </a:r>
            <a:r>
              <a:rPr lang="ru-RU" sz="1800" dirty="0" smtClean="0">
                <a:solidFill>
                  <a:srgbClr val="FFFF00"/>
                </a:solidFill>
              </a:rPr>
              <a:t> закинув картуз на </a:t>
            </a:r>
            <a:r>
              <a:rPr lang="ru-RU" sz="1800" dirty="0" err="1" smtClean="0">
                <a:solidFill>
                  <a:srgbClr val="FFFF00"/>
                </a:solidFill>
              </a:rPr>
              <a:t>гіпсовий</a:t>
            </a:r>
            <a:r>
              <a:rPr lang="ru-RU" sz="1800" dirty="0" smtClean="0">
                <a:solidFill>
                  <a:srgbClr val="FFFF00"/>
                </a:solidFill>
              </a:rPr>
              <a:t> бюст </a:t>
            </a:r>
            <a:r>
              <a:rPr lang="ru-RU" sz="1800" dirty="0" err="1" smtClean="0">
                <a:solidFill>
                  <a:srgbClr val="FFFF00"/>
                </a:solidFill>
              </a:rPr>
              <a:t>Леніна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усвідомивши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крамольність</a:t>
            </a:r>
            <a:r>
              <a:rPr lang="ru-RU" sz="1800" dirty="0" smtClean="0">
                <a:solidFill>
                  <a:srgbClr val="FFFF00"/>
                </a:solidFill>
              </a:rPr>
              <a:t> такого </a:t>
            </a:r>
            <a:r>
              <a:rPr lang="ru-RU" sz="1800" dirty="0" err="1" smtClean="0">
                <a:solidFill>
                  <a:srgbClr val="FFFF00"/>
                </a:solidFill>
              </a:rPr>
              <a:t>вчинку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хлопці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лізуть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знімати</a:t>
            </a:r>
            <a:r>
              <a:rPr lang="ru-RU" sz="1800" dirty="0" smtClean="0">
                <a:solidFill>
                  <a:srgbClr val="FFFF00"/>
                </a:solidFill>
              </a:rPr>
              <a:t> картуза, бюст </a:t>
            </a:r>
            <a:r>
              <a:rPr lang="ru-RU" sz="1800" dirty="0" err="1" smtClean="0">
                <a:solidFill>
                  <a:srgbClr val="FFFF00"/>
                </a:solidFill>
              </a:rPr>
              <a:t>виявився</a:t>
            </a:r>
            <a:r>
              <a:rPr lang="ru-RU" sz="1800" dirty="0" smtClean="0">
                <a:solidFill>
                  <a:srgbClr val="FFFF00"/>
                </a:solidFill>
              </a:rPr>
              <a:t> не </a:t>
            </a:r>
            <a:r>
              <a:rPr lang="ru-RU" sz="1800" dirty="0" err="1" smtClean="0">
                <a:solidFill>
                  <a:srgbClr val="FFFF00"/>
                </a:solidFill>
              </a:rPr>
              <a:t>закріпленим</a:t>
            </a:r>
            <a:r>
              <a:rPr lang="ru-RU" sz="1800" dirty="0" smtClean="0">
                <a:solidFill>
                  <a:srgbClr val="FFFF00"/>
                </a:solidFill>
              </a:rPr>
              <a:t>, «вождь» </a:t>
            </a:r>
            <a:r>
              <a:rPr lang="ru-RU" sz="1800" dirty="0" err="1" smtClean="0">
                <a:solidFill>
                  <a:srgbClr val="FFFF00"/>
                </a:solidFill>
              </a:rPr>
              <a:t>падає</a:t>
            </a:r>
            <a:r>
              <a:rPr lang="ru-RU" sz="1800" dirty="0" smtClean="0">
                <a:solidFill>
                  <a:srgbClr val="FFFF00"/>
                </a:solidFill>
              </a:rPr>
              <a:t>, а </a:t>
            </a:r>
            <a:r>
              <a:rPr lang="ru-RU" sz="1800" dirty="0" err="1" smtClean="0">
                <a:solidFill>
                  <a:srgbClr val="FFFF00"/>
                </a:solidFill>
              </a:rPr>
              <a:t>хлопці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потрапляють</a:t>
            </a:r>
            <a:r>
              <a:rPr lang="ru-RU" sz="1800" dirty="0" smtClean="0">
                <a:solidFill>
                  <a:srgbClr val="FFFF00"/>
                </a:solidFill>
              </a:rPr>
              <a:t> в </a:t>
            </a:r>
            <a:r>
              <a:rPr lang="ru-RU" sz="1800" dirty="0" err="1" smtClean="0">
                <a:solidFill>
                  <a:srgbClr val="FFFF00"/>
                </a:solidFill>
              </a:rPr>
              <a:t>міліцію</a:t>
            </a:r>
            <a:r>
              <a:rPr lang="ru-RU" sz="1800" dirty="0" smtClean="0">
                <a:solidFill>
                  <a:srgbClr val="FFFF00"/>
                </a:solidFill>
              </a:rPr>
              <a:t> на 15 </a:t>
            </a:r>
            <a:r>
              <a:rPr lang="ru-RU" sz="1800" dirty="0" err="1" smtClean="0">
                <a:solidFill>
                  <a:srgbClr val="FFFF00"/>
                </a:solidFill>
              </a:rPr>
              <a:t>діб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відкривається</a:t>
            </a:r>
            <a:r>
              <a:rPr lang="ru-RU" sz="1800" dirty="0" smtClean="0">
                <a:solidFill>
                  <a:srgbClr val="FFFF00"/>
                </a:solidFill>
              </a:rPr>
              <a:t> «Справа </a:t>
            </a:r>
            <a:r>
              <a:rPr lang="ru-RU" sz="1800" dirty="0" err="1" smtClean="0">
                <a:solidFill>
                  <a:srgbClr val="FFFF00"/>
                </a:solidFill>
              </a:rPr>
              <a:t>Володимира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Івасюка</a:t>
            </a:r>
            <a:r>
              <a:rPr lang="ru-RU" sz="1800" dirty="0" smtClean="0">
                <a:solidFill>
                  <a:srgbClr val="FFFF00"/>
                </a:solidFill>
              </a:rPr>
              <a:t>». </a:t>
            </a:r>
            <a:r>
              <a:rPr lang="ru-RU" sz="1800" dirty="0" err="1" smtClean="0">
                <a:solidFill>
                  <a:srgbClr val="FFFF00"/>
                </a:solidFill>
              </a:rPr>
              <a:t>Одразу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постає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питання</a:t>
            </a:r>
            <a:r>
              <a:rPr lang="ru-RU" sz="1800" dirty="0" smtClean="0">
                <a:solidFill>
                  <a:srgbClr val="FFFF00"/>
                </a:solidFill>
              </a:rPr>
              <a:t> про </a:t>
            </a:r>
            <a:r>
              <a:rPr lang="ru-RU" sz="1800" dirty="0" err="1" smtClean="0">
                <a:solidFill>
                  <a:srgbClr val="FFFF00"/>
                </a:solidFill>
              </a:rPr>
              <a:t>виключення</a:t>
            </a:r>
            <a:r>
              <a:rPr lang="ru-RU" sz="1800" dirty="0" smtClean="0">
                <a:solidFill>
                  <a:srgbClr val="FFFF00"/>
                </a:solidFill>
              </a:rPr>
              <a:t> з комсомолу, </a:t>
            </a:r>
            <a:r>
              <a:rPr lang="ru-RU" sz="1800" dirty="0" err="1" smtClean="0">
                <a:solidFill>
                  <a:srgbClr val="0066FF"/>
                </a:solidFill>
              </a:rPr>
              <a:t>вигнання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зі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школи</a:t>
            </a:r>
            <a:r>
              <a:rPr lang="ru-RU" sz="1800" dirty="0" smtClean="0">
                <a:solidFill>
                  <a:srgbClr val="0066FF"/>
                </a:solidFill>
              </a:rPr>
              <a:t> і </a:t>
            </a:r>
            <a:r>
              <a:rPr lang="ru-RU" sz="1800" dirty="0" err="1" smtClean="0">
                <a:solidFill>
                  <a:srgbClr val="0066FF"/>
                </a:solidFill>
              </a:rPr>
              <a:t>позбавлення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атестату</a:t>
            </a:r>
            <a:r>
              <a:rPr lang="ru-RU" sz="1800" dirty="0" smtClean="0">
                <a:solidFill>
                  <a:srgbClr val="0066FF"/>
                </a:solidFill>
              </a:rPr>
              <a:t>. Батьки </a:t>
            </a:r>
            <a:r>
              <a:rPr lang="ru-RU" sz="1800" dirty="0" err="1" smtClean="0">
                <a:solidFill>
                  <a:srgbClr val="0066FF"/>
                </a:solidFill>
              </a:rPr>
              <a:t>зробили</a:t>
            </a:r>
            <a:r>
              <a:rPr lang="ru-RU" sz="1800" dirty="0" smtClean="0">
                <a:solidFill>
                  <a:srgbClr val="0066FF"/>
                </a:solidFill>
              </a:rPr>
              <a:t> все, </a:t>
            </a:r>
            <a:r>
              <a:rPr lang="ru-RU" sz="1800" dirty="0" err="1" smtClean="0">
                <a:solidFill>
                  <a:srgbClr val="0066FF"/>
                </a:solidFill>
              </a:rPr>
              <a:t>що</a:t>
            </a:r>
            <a:r>
              <a:rPr lang="ru-RU" sz="1800" dirty="0" smtClean="0">
                <a:solidFill>
                  <a:srgbClr val="0066FF"/>
                </a:solidFill>
              </a:rPr>
              <a:t> могли — Володя </a:t>
            </a:r>
            <a:r>
              <a:rPr lang="ru-RU" sz="1800" dirty="0" err="1" smtClean="0">
                <a:solidFill>
                  <a:srgbClr val="0066FF"/>
                </a:solidFill>
              </a:rPr>
              <a:t>отримав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атестат</a:t>
            </a:r>
            <a:r>
              <a:rPr lang="ru-RU" sz="1800" dirty="0" smtClean="0">
                <a:solidFill>
                  <a:srgbClr val="0066FF"/>
                </a:solidFill>
              </a:rPr>
              <a:t> з </a:t>
            </a:r>
            <a:r>
              <a:rPr lang="ru-RU" sz="1800" dirty="0" err="1" smtClean="0">
                <a:solidFill>
                  <a:srgbClr val="0066FF"/>
                </a:solidFill>
              </a:rPr>
              <a:t>четвірками</a:t>
            </a:r>
            <a:r>
              <a:rPr lang="ru-RU" sz="1800" dirty="0" smtClean="0">
                <a:solidFill>
                  <a:srgbClr val="0066FF"/>
                </a:solidFill>
              </a:rPr>
              <a:t> з </a:t>
            </a:r>
            <a:r>
              <a:rPr lang="ru-RU" sz="1800" dirty="0" err="1" smtClean="0">
                <a:solidFill>
                  <a:srgbClr val="0066FF"/>
                </a:solidFill>
              </a:rPr>
              <a:t>історії</a:t>
            </a:r>
            <a:r>
              <a:rPr lang="ru-RU" sz="1800" dirty="0" smtClean="0">
                <a:solidFill>
                  <a:srgbClr val="0066FF"/>
                </a:solidFill>
              </a:rPr>
              <a:t> СРСР і </a:t>
            </a:r>
            <a:r>
              <a:rPr lang="ru-RU" sz="1800" dirty="0" err="1" smtClean="0">
                <a:solidFill>
                  <a:srgbClr val="0066FF"/>
                </a:solidFill>
              </a:rPr>
              <a:t>суспільствознавства</a:t>
            </a:r>
            <a:r>
              <a:rPr lang="ru-RU" sz="1800" dirty="0" smtClean="0">
                <a:solidFill>
                  <a:srgbClr val="0066FF"/>
                </a:solidFill>
              </a:rPr>
              <a:t>. </a:t>
            </a:r>
            <a:r>
              <a:rPr lang="ru-RU" sz="1800" dirty="0" err="1" smtClean="0">
                <a:solidFill>
                  <a:srgbClr val="0066FF"/>
                </a:solidFill>
              </a:rPr>
              <a:t>Сім’я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негайно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переїжджає</a:t>
            </a:r>
            <a:r>
              <a:rPr lang="ru-RU" sz="1800" dirty="0" smtClean="0">
                <a:solidFill>
                  <a:srgbClr val="0066FF"/>
                </a:solidFill>
              </a:rPr>
              <a:t> до </a:t>
            </a:r>
            <a:r>
              <a:rPr lang="ru-RU" sz="1800" dirty="0" err="1" smtClean="0">
                <a:solidFill>
                  <a:srgbClr val="0066FF"/>
                </a:solidFill>
              </a:rPr>
              <a:t>Чернівців</a:t>
            </a:r>
            <a:r>
              <a:rPr lang="ru-RU" sz="1800" dirty="0" smtClean="0">
                <a:solidFill>
                  <a:srgbClr val="0066FF"/>
                </a:solidFill>
              </a:rPr>
              <a:t>. Володя </a:t>
            </a:r>
            <a:r>
              <a:rPr lang="ru-RU" sz="1800" dirty="0" err="1" smtClean="0">
                <a:solidFill>
                  <a:srgbClr val="0066FF"/>
                </a:solidFill>
              </a:rPr>
              <a:t>блискуче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здає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екзамени</a:t>
            </a:r>
            <a:r>
              <a:rPr lang="ru-RU" sz="1800" dirty="0" smtClean="0">
                <a:solidFill>
                  <a:srgbClr val="0066FF"/>
                </a:solidFill>
              </a:rPr>
              <a:t> в </a:t>
            </a:r>
            <a:r>
              <a:rPr lang="ru-RU" sz="1800" dirty="0" err="1" smtClean="0">
                <a:solidFill>
                  <a:srgbClr val="0066FF"/>
                </a:solidFill>
              </a:rPr>
              <a:t>медичний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інститут</a:t>
            </a:r>
            <a:r>
              <a:rPr lang="ru-RU" sz="1800" dirty="0" smtClean="0">
                <a:solidFill>
                  <a:srgbClr val="0066FF"/>
                </a:solidFill>
              </a:rPr>
              <a:t> і </a:t>
            </a:r>
            <a:r>
              <a:rPr lang="ru-RU" sz="1800" dirty="0" err="1" smtClean="0">
                <a:solidFill>
                  <a:srgbClr val="0066FF"/>
                </a:solidFill>
              </a:rPr>
              <a:t>його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зараховано</a:t>
            </a:r>
            <a:r>
              <a:rPr lang="ru-RU" sz="1800" dirty="0" smtClean="0">
                <a:solidFill>
                  <a:srgbClr val="0066FF"/>
                </a:solidFill>
              </a:rPr>
              <a:t> на перший курс </a:t>
            </a:r>
            <a:r>
              <a:rPr lang="ru-RU" sz="1800" dirty="0" err="1" smtClean="0">
                <a:solidFill>
                  <a:srgbClr val="0066FF"/>
                </a:solidFill>
              </a:rPr>
              <a:t>лікувального</a:t>
            </a:r>
            <a:r>
              <a:rPr lang="ru-RU" sz="1800" dirty="0" smtClean="0">
                <a:solidFill>
                  <a:srgbClr val="0066FF"/>
                </a:solidFill>
              </a:rPr>
              <a:t> факультету. </a:t>
            </a:r>
            <a:r>
              <a:rPr lang="ru-RU" sz="1800" dirty="0" err="1" smtClean="0">
                <a:solidFill>
                  <a:srgbClr val="0066FF"/>
                </a:solidFill>
              </a:rPr>
              <a:t>Радості</a:t>
            </a:r>
            <a:r>
              <a:rPr lang="ru-RU" sz="1800" dirty="0" smtClean="0">
                <a:solidFill>
                  <a:srgbClr val="0066FF"/>
                </a:solidFill>
              </a:rPr>
              <a:t> не </a:t>
            </a:r>
            <a:r>
              <a:rPr lang="ru-RU" sz="1800" dirty="0" err="1" smtClean="0">
                <a:solidFill>
                  <a:srgbClr val="0066FF"/>
                </a:solidFill>
              </a:rPr>
              <a:t>було</a:t>
            </a:r>
            <a:r>
              <a:rPr lang="ru-RU" sz="1800" dirty="0" smtClean="0">
                <a:solidFill>
                  <a:srgbClr val="0066FF"/>
                </a:solidFill>
              </a:rPr>
              <a:t> меж, але </a:t>
            </a:r>
            <a:r>
              <a:rPr lang="ru-RU" sz="1800" dirty="0" err="1" smtClean="0">
                <a:solidFill>
                  <a:srgbClr val="0066FF"/>
                </a:solidFill>
              </a:rPr>
              <a:t>хтось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повідомив</a:t>
            </a:r>
            <a:r>
              <a:rPr lang="ru-RU" sz="1800" dirty="0" smtClean="0">
                <a:solidFill>
                  <a:srgbClr val="0066FF"/>
                </a:solidFill>
              </a:rPr>
              <a:t> про </a:t>
            </a:r>
            <a:r>
              <a:rPr lang="ru-RU" sz="1800" dirty="0" err="1" smtClean="0">
                <a:solidFill>
                  <a:srgbClr val="0066FF"/>
                </a:solidFill>
              </a:rPr>
              <a:t>його</a:t>
            </a:r>
            <a:r>
              <a:rPr lang="ru-RU" sz="1800" dirty="0" smtClean="0">
                <a:solidFill>
                  <a:srgbClr val="0066FF"/>
                </a:solidFill>
              </a:rPr>
              <a:t> «</a:t>
            </a:r>
            <a:r>
              <a:rPr lang="ru-RU" sz="1800" dirty="0" err="1" smtClean="0">
                <a:solidFill>
                  <a:srgbClr val="0066FF"/>
                </a:solidFill>
              </a:rPr>
              <a:t>злісний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хуліганський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учинок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проти</a:t>
            </a:r>
            <a:r>
              <a:rPr lang="ru-RU" sz="1800" dirty="0" smtClean="0">
                <a:solidFill>
                  <a:srgbClr val="0066FF"/>
                </a:solidFill>
              </a:rPr>
              <a:t> вождя», і 31 </a:t>
            </a:r>
            <a:r>
              <a:rPr lang="ru-RU" sz="1800" dirty="0" err="1" smtClean="0">
                <a:solidFill>
                  <a:srgbClr val="0066FF"/>
                </a:solidFill>
              </a:rPr>
              <a:t>серпня</a:t>
            </a:r>
            <a:r>
              <a:rPr lang="ru-RU" sz="1800" dirty="0" smtClean="0">
                <a:solidFill>
                  <a:srgbClr val="0066FF"/>
                </a:solidFill>
              </a:rPr>
              <a:t> 1966 р. </a:t>
            </a:r>
            <a:r>
              <a:rPr lang="ru-RU" sz="1800" dirty="0" err="1" smtClean="0">
                <a:solidFill>
                  <a:srgbClr val="0066FF"/>
                </a:solidFill>
              </a:rPr>
              <a:t>Володимира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звинувачують</a:t>
            </a:r>
            <a:r>
              <a:rPr lang="ru-RU" sz="1800" dirty="0" smtClean="0">
                <a:solidFill>
                  <a:srgbClr val="0066FF"/>
                </a:solidFill>
              </a:rPr>
              <a:t> у тому, </a:t>
            </a:r>
            <a:r>
              <a:rPr lang="ru-RU" sz="1800" dirty="0" err="1" smtClean="0">
                <a:solidFill>
                  <a:srgbClr val="0066FF"/>
                </a:solidFill>
              </a:rPr>
              <a:t>що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він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нечесним</a:t>
            </a:r>
            <a:r>
              <a:rPr lang="ru-RU" sz="1800" dirty="0" smtClean="0">
                <a:solidFill>
                  <a:srgbClr val="0066FF"/>
                </a:solidFill>
              </a:rPr>
              <a:t> шляхом </a:t>
            </a:r>
            <a:r>
              <a:rPr lang="ru-RU" sz="1800" dirty="0" err="1" smtClean="0">
                <a:solidFill>
                  <a:srgbClr val="0066FF"/>
                </a:solidFill>
              </a:rPr>
              <a:t>пробрався</a:t>
            </a:r>
            <a:r>
              <a:rPr lang="ru-RU" sz="1800" dirty="0" smtClean="0">
                <a:solidFill>
                  <a:srgbClr val="0066FF"/>
                </a:solidFill>
              </a:rPr>
              <a:t> в </a:t>
            </a:r>
            <a:r>
              <a:rPr lang="ru-RU" sz="1800" dirty="0" err="1" smtClean="0">
                <a:solidFill>
                  <a:srgbClr val="0066FF"/>
                </a:solidFill>
              </a:rPr>
              <a:t>лави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студентів</a:t>
            </a:r>
            <a:r>
              <a:rPr lang="ru-RU" sz="1800" dirty="0" smtClean="0">
                <a:solidFill>
                  <a:srgbClr val="0066FF"/>
                </a:solidFill>
              </a:rPr>
              <a:t> і </a:t>
            </a:r>
            <a:r>
              <a:rPr lang="ru-RU" sz="1800" dirty="0" err="1" smtClean="0">
                <a:solidFill>
                  <a:srgbClr val="0066FF"/>
                </a:solidFill>
              </a:rPr>
              <a:t>привселюдно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зачитують</a:t>
            </a:r>
            <a:r>
              <a:rPr lang="ru-RU" sz="1800" dirty="0" smtClean="0">
                <a:solidFill>
                  <a:srgbClr val="0066FF"/>
                </a:solidFill>
              </a:rPr>
              <a:t> наказ про </a:t>
            </a:r>
            <a:r>
              <a:rPr lang="ru-RU" sz="1800" dirty="0" err="1" smtClean="0">
                <a:solidFill>
                  <a:srgbClr val="0066FF"/>
                </a:solidFill>
              </a:rPr>
              <a:t>його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виключення</a:t>
            </a:r>
            <a:r>
              <a:rPr lang="ru-RU" sz="1800" dirty="0" smtClean="0">
                <a:solidFill>
                  <a:srgbClr val="0066FF"/>
                </a:solidFill>
              </a:rPr>
              <a:t>. </a:t>
            </a:r>
          </a:p>
        </p:txBody>
      </p:sp>
      <p:pic>
        <p:nvPicPr>
          <p:cNvPr id="16387" name="Picture 4" descr="p10902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954088"/>
            <a:ext cx="37369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63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Volodymyr_Ivasy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88913"/>
            <a:ext cx="2857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volodya_ivasj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21163"/>
            <a:ext cx="2638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95288" y="549275"/>
            <a:ext cx="3816350" cy="297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Юнак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витримує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цей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удар і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продовжує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боротьбу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за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своє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майбутнє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іде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працювати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слюсарем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на завод «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Легмаш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». Володя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створює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і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веде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заводський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хор,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який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невдовзі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починає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посідати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провідні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місця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в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оглядах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художньої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самодіяльності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. На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хвилі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натхнення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Івасюк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ризикує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і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під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псевдонімом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Весняний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надсилає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на конкурс до 50-річчя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Жовтня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пісні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«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Відлітали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журавлі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» й «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Колискова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для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Оксаночки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» та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отримує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 першу </a:t>
            </a:r>
            <a:r>
              <a:rPr lang="ru-RU" dirty="0" err="1">
                <a:solidFill>
                  <a:srgbClr val="FFFF00"/>
                </a:solidFill>
                <a:latin typeface="Calibri" pitchFamily="34" charset="0"/>
              </a:rPr>
              <a:t>премію</a:t>
            </a:r>
            <a:r>
              <a:rPr lang="ru-RU" dirty="0">
                <a:solidFill>
                  <a:srgbClr val="FFFF00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995738" y="3933825"/>
            <a:ext cx="4932362" cy="25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Через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рік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за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рекомендацією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«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Легмашу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» Володя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вступає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в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Чернівецький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медінститут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.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Його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обирають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старостою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групи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запрошують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в оркестр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народних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інструментів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«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Трембіта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».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Після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закінчення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третього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курсу Володя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починає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працювати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над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піснями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«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Червона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рута» і «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Пісня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буде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поміж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нас». А 13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вересня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1970 р. на Театральному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майдані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Чернівців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у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зібранні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тисяч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чернівчан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і на очах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мільйонної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глядацької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аудиторії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постали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ці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пісні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 — перший великий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тріумф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молодого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митця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8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11091711230798457_f0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28797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110429200910123673_f0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644900"/>
            <a:ext cx="28813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765175"/>
            <a:ext cx="8229600" cy="2881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1973 р. Володя </a:t>
            </a:r>
            <a:r>
              <a:rPr lang="ru-RU" sz="2000" dirty="0" err="1" smtClean="0">
                <a:solidFill>
                  <a:srgbClr val="FFFF00"/>
                </a:solidFill>
              </a:rPr>
              <a:t>закінчує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Медичний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інститут</a:t>
            </a:r>
            <a:r>
              <a:rPr lang="ru-RU" sz="2000" dirty="0" smtClean="0">
                <a:solidFill>
                  <a:srgbClr val="FFFF00"/>
                </a:solidFill>
              </a:rPr>
              <a:t> і </a:t>
            </a:r>
            <a:r>
              <a:rPr lang="ru-RU" sz="2000" dirty="0" err="1" smtClean="0">
                <a:solidFill>
                  <a:srgbClr val="FFFF00"/>
                </a:solidFill>
              </a:rPr>
              <a:t>вступає</a:t>
            </a:r>
            <a:r>
              <a:rPr lang="ru-RU" sz="2000" dirty="0" smtClean="0">
                <a:solidFill>
                  <a:srgbClr val="FFFF00"/>
                </a:solidFill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</a:rPr>
              <a:t>аспірантуру</a:t>
            </a:r>
            <a:r>
              <a:rPr lang="ru-RU" sz="2000" dirty="0" smtClean="0">
                <a:solidFill>
                  <a:srgbClr val="FFFF00"/>
                </a:solidFill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</a:rPr>
              <a:t>патологічну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фізіологію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Незабаром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пісню</a:t>
            </a:r>
            <a:r>
              <a:rPr lang="ru-RU" sz="2000" dirty="0" smtClean="0">
                <a:solidFill>
                  <a:srgbClr val="FFFF00"/>
                </a:solidFill>
              </a:rPr>
              <a:t> «</a:t>
            </a:r>
            <a:r>
              <a:rPr lang="ru-RU" sz="2000" dirty="0" err="1" smtClean="0">
                <a:solidFill>
                  <a:srgbClr val="FFFF00"/>
                </a:solidFill>
              </a:rPr>
              <a:t>Балада</a:t>
            </a:r>
            <a:r>
              <a:rPr lang="ru-RU" sz="2000" dirty="0" smtClean="0">
                <a:solidFill>
                  <a:srgbClr val="FFFF00"/>
                </a:solidFill>
              </a:rPr>
              <a:t> про </a:t>
            </a:r>
            <a:r>
              <a:rPr lang="ru-RU" sz="2000" dirty="0" err="1" smtClean="0">
                <a:solidFill>
                  <a:srgbClr val="FFFF00"/>
                </a:solidFill>
              </a:rPr>
              <a:t>дві</a:t>
            </a:r>
            <a:r>
              <a:rPr lang="ru-RU" sz="2000" dirty="0" smtClean="0">
                <a:solidFill>
                  <a:srgbClr val="FFFF00"/>
                </a:solidFill>
              </a:rPr>
              <a:t> скрипки» </a:t>
            </a:r>
            <a:r>
              <a:rPr lang="ru-RU" sz="2000" dirty="0" err="1" smtClean="0">
                <a:solidFill>
                  <a:srgbClr val="FFFF00"/>
                </a:solidFill>
              </a:rPr>
              <a:t>виконала</a:t>
            </a:r>
            <a:r>
              <a:rPr lang="ru-RU" sz="2000" dirty="0" smtClean="0">
                <a:solidFill>
                  <a:srgbClr val="FFFF00"/>
                </a:solidFill>
              </a:rPr>
              <a:t> молода </a:t>
            </a:r>
            <a:r>
              <a:rPr lang="ru-RU" sz="2000" dirty="0" err="1" smtClean="0">
                <a:solidFill>
                  <a:srgbClr val="FFFF00"/>
                </a:solidFill>
              </a:rPr>
              <a:t>співачка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Софія</a:t>
            </a:r>
            <a:r>
              <a:rPr lang="ru-RU" sz="2000" dirty="0" smtClean="0">
                <a:solidFill>
                  <a:srgbClr val="FFFF00"/>
                </a:solidFill>
              </a:rPr>
              <a:t> Ротару. </a:t>
            </a:r>
            <a:r>
              <a:rPr lang="ru-RU" sz="2000" dirty="0" err="1" smtClean="0">
                <a:solidFill>
                  <a:srgbClr val="FFFF00"/>
                </a:solidFill>
              </a:rPr>
              <a:t>Згодом</a:t>
            </a:r>
            <a:r>
              <a:rPr lang="ru-RU" sz="2000" dirty="0" smtClean="0">
                <a:solidFill>
                  <a:srgbClr val="FFFF00"/>
                </a:solidFill>
              </a:rPr>
              <a:t> вона </a:t>
            </a:r>
            <a:r>
              <a:rPr lang="ru-RU" sz="2000" dirty="0" err="1" smtClean="0">
                <a:solidFill>
                  <a:srgbClr val="FFFF00"/>
                </a:solidFill>
              </a:rPr>
              <a:t>виконуватиме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багато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творів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Івасюка</a:t>
            </a:r>
            <a:r>
              <a:rPr lang="ru-RU" sz="2000" dirty="0" smtClean="0">
                <a:solidFill>
                  <a:srgbClr val="FFFF00"/>
                </a:solidFill>
              </a:rPr>
              <a:t>, а у 1974 р. з «</a:t>
            </a:r>
            <a:r>
              <a:rPr lang="ru-RU" sz="2000" dirty="0" err="1" smtClean="0">
                <a:solidFill>
                  <a:srgbClr val="FFFF00"/>
                </a:solidFill>
              </a:rPr>
              <a:t>Водограєм</a:t>
            </a:r>
            <a:r>
              <a:rPr lang="ru-RU" sz="2000" dirty="0" smtClean="0">
                <a:solidFill>
                  <a:srgbClr val="FFFF00"/>
                </a:solidFill>
              </a:rPr>
              <a:t>» стане лауреатом фестивалю </a:t>
            </a:r>
            <a:r>
              <a:rPr lang="ru-RU" sz="2000" dirty="0" err="1" smtClean="0">
                <a:solidFill>
                  <a:srgbClr val="FFFF00"/>
                </a:solidFill>
              </a:rPr>
              <a:t>естрадної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пісні</a:t>
            </a:r>
            <a:r>
              <a:rPr lang="ru-RU" sz="2000" dirty="0" smtClean="0">
                <a:solidFill>
                  <a:srgbClr val="FFFF00"/>
                </a:solidFill>
              </a:rPr>
              <a:t> «</a:t>
            </a:r>
            <a:r>
              <a:rPr lang="ru-RU" sz="2000" dirty="0" err="1" smtClean="0">
                <a:solidFill>
                  <a:srgbClr val="FFFF00"/>
                </a:solidFill>
              </a:rPr>
              <a:t>Сопот</a:t>
            </a:r>
            <a:r>
              <a:rPr lang="ru-RU" sz="2000" dirty="0" smtClean="0">
                <a:solidFill>
                  <a:srgbClr val="FFFF00"/>
                </a:solidFill>
              </a:rPr>
              <a:t>». </a:t>
            </a:r>
            <a:r>
              <a:rPr lang="ru-RU" sz="2000" dirty="0" err="1" smtClean="0">
                <a:solidFill>
                  <a:srgbClr val="FFFF00"/>
                </a:solidFill>
              </a:rPr>
              <a:t>Саме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тоді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вперше</a:t>
            </a:r>
            <a:r>
              <a:rPr lang="ru-RU" sz="2000" dirty="0" smtClean="0">
                <a:solidFill>
                  <a:srgbClr val="FFFF00"/>
                </a:solidFill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</a:rPr>
              <a:t>міжнародному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конкурсі</a:t>
            </a:r>
            <a:r>
              <a:rPr lang="ru-RU" sz="2000" dirty="0" smtClean="0">
                <a:solidFill>
                  <a:srgbClr val="FFFF00"/>
                </a:solidFill>
              </a:rPr>
              <a:t> прозвучала </a:t>
            </a:r>
            <a:r>
              <a:rPr lang="ru-RU" sz="2000" dirty="0" err="1" smtClean="0">
                <a:solidFill>
                  <a:srgbClr val="FFFF00"/>
                </a:solidFill>
              </a:rPr>
              <a:t>українська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пісня</a:t>
            </a:r>
            <a:r>
              <a:rPr lang="ru-RU" sz="2000" dirty="0" smtClean="0">
                <a:solidFill>
                  <a:srgbClr val="FFFF00"/>
                </a:solidFill>
              </a:rPr>
              <a:t>, а про Володю </a:t>
            </a:r>
            <a:r>
              <a:rPr lang="ru-RU" sz="2000" dirty="0" err="1" smtClean="0">
                <a:solidFill>
                  <a:srgbClr val="FFFF00"/>
                </a:solidFill>
              </a:rPr>
              <a:t>дуже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багато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пише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польська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преса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перекладає</a:t>
            </a:r>
            <a:r>
              <a:rPr lang="ru-RU" sz="2000" dirty="0" smtClean="0">
                <a:solidFill>
                  <a:srgbClr val="FFFF00"/>
                </a:solidFill>
              </a:rPr>
              <a:t> та </a:t>
            </a:r>
            <a:r>
              <a:rPr lang="ru-RU" sz="2000" dirty="0" err="1" smtClean="0">
                <a:solidFill>
                  <a:srgbClr val="FFFF00"/>
                </a:solidFill>
              </a:rPr>
              <a:t>друкує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тексти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його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пісень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>
                <a:solidFill>
                  <a:srgbClr val="FFFF00"/>
                </a:solidFill>
              </a:rPr>
              <a:t>Насичене творче життя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У 1974 р. </a:t>
            </a:r>
            <a:r>
              <a:rPr lang="ru-RU" sz="2000" dirty="0" err="1" smtClean="0">
                <a:solidFill>
                  <a:srgbClr val="FFFF00"/>
                </a:solidFill>
              </a:rPr>
              <a:t>Івасюк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стає</a:t>
            </a:r>
            <a:r>
              <a:rPr lang="ru-RU" sz="2000" dirty="0" smtClean="0">
                <a:solidFill>
                  <a:srgbClr val="FFFF00"/>
                </a:solidFill>
              </a:rPr>
              <a:t> делегатом ХХІІ </a:t>
            </a:r>
            <a:r>
              <a:rPr lang="ru-RU" sz="2000" dirty="0" err="1" smtClean="0">
                <a:solidFill>
                  <a:srgbClr val="FFFF00"/>
                </a:solidFill>
              </a:rPr>
              <a:t>з’їзду</a:t>
            </a:r>
            <a:r>
              <a:rPr lang="ru-RU" sz="2000" dirty="0" smtClean="0">
                <a:solidFill>
                  <a:srgbClr val="FFFF00"/>
                </a:solidFill>
              </a:rPr>
              <a:t> комсомолу </a:t>
            </a:r>
            <a:r>
              <a:rPr lang="ru-RU" sz="2000" dirty="0" err="1" smtClean="0">
                <a:solidFill>
                  <a:srgbClr val="FFFF00"/>
                </a:solidFill>
              </a:rPr>
              <a:t>від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Львівської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області</a:t>
            </a:r>
            <a:r>
              <a:rPr lang="ru-RU" sz="2000" dirty="0" smtClean="0">
                <a:solidFill>
                  <a:srgbClr val="FFFF00"/>
                </a:solidFill>
              </a:rPr>
              <a:t> та студентом </a:t>
            </a:r>
            <a:r>
              <a:rPr lang="ru-RU" sz="2000" dirty="0" err="1" smtClean="0">
                <a:solidFill>
                  <a:srgbClr val="FFFF00"/>
                </a:solidFill>
              </a:rPr>
              <a:t>підготовчого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відділення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Львівської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консерваторії</a:t>
            </a:r>
            <a:r>
              <a:rPr lang="ru-RU" sz="2000" dirty="0" smtClean="0">
                <a:solidFill>
                  <a:srgbClr val="FFFF00"/>
                </a:solidFill>
              </a:rPr>
              <a:t> по </a:t>
            </a:r>
            <a:r>
              <a:rPr lang="ru-RU" sz="2000" dirty="0" err="1" smtClean="0">
                <a:solidFill>
                  <a:srgbClr val="FFFF00"/>
                </a:solidFill>
              </a:rPr>
              <a:t>класу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композиції</a:t>
            </a:r>
            <a:r>
              <a:rPr lang="ru-RU" sz="2000" dirty="0" smtClean="0">
                <a:solidFill>
                  <a:srgbClr val="FFFF00"/>
                </a:solidFill>
              </a:rPr>
              <a:t>. 1975 р. Володя </a:t>
            </a:r>
            <a:r>
              <a:rPr lang="ru-RU" sz="2000" dirty="0" err="1" smtClean="0">
                <a:solidFill>
                  <a:srgbClr val="FFFF00"/>
                </a:solidFill>
              </a:rPr>
              <a:t>пише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музику</a:t>
            </a:r>
            <a:r>
              <a:rPr lang="ru-RU" sz="2000" dirty="0" smtClean="0">
                <a:solidFill>
                  <a:srgbClr val="FFFF00"/>
                </a:solidFill>
              </a:rPr>
              <a:t> до спектаклю за романом О. Гончара «</a:t>
            </a:r>
            <a:r>
              <a:rPr lang="ru-RU" sz="2000" dirty="0" err="1" smtClean="0">
                <a:solidFill>
                  <a:srgbClr val="FFFF00"/>
                </a:solidFill>
              </a:rPr>
              <a:t>Прапороносці</a:t>
            </a:r>
            <a:r>
              <a:rPr lang="ru-RU" sz="2000" dirty="0" smtClean="0">
                <a:solidFill>
                  <a:srgbClr val="FFFF00"/>
                </a:solidFill>
              </a:rPr>
              <a:t>» і </a:t>
            </a:r>
            <a:r>
              <a:rPr lang="ru-RU" sz="2000" dirty="0" err="1" smtClean="0">
                <a:solidFill>
                  <a:srgbClr val="FFFF00"/>
                </a:solidFill>
              </a:rPr>
              <a:t>здобуває</a:t>
            </a:r>
            <a:r>
              <a:rPr lang="ru-RU" sz="2000" dirty="0" smtClean="0">
                <a:solidFill>
                  <a:srgbClr val="FFFF00"/>
                </a:solidFill>
              </a:rPr>
              <a:t> диплом </a:t>
            </a:r>
            <a:r>
              <a:rPr lang="ru-RU" sz="2000" dirty="0" err="1" smtClean="0">
                <a:solidFill>
                  <a:srgbClr val="FFFF00"/>
                </a:solidFill>
              </a:rPr>
              <a:t>першого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ступеня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Однак</a:t>
            </a:r>
            <a:r>
              <a:rPr lang="ru-RU" sz="2000" dirty="0" smtClean="0">
                <a:solidFill>
                  <a:srgbClr val="FFFF00"/>
                </a:solidFill>
              </a:rPr>
              <a:t>, коли справа </a:t>
            </a:r>
            <a:r>
              <a:rPr lang="ru-RU" sz="2000" dirty="0" err="1" smtClean="0">
                <a:solidFill>
                  <a:srgbClr val="FFFF00"/>
                </a:solidFill>
              </a:rPr>
              <a:t>торкнулася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висунення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кандидатури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Івасюка</a:t>
            </a:r>
            <a:r>
              <a:rPr lang="ru-RU" sz="2000" dirty="0" smtClean="0">
                <a:solidFill>
                  <a:srgbClr val="FFFF00"/>
                </a:solidFill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</a:rPr>
              <a:t>присудження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Шевченківської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премії</a:t>
            </a:r>
            <a:r>
              <a:rPr lang="ru-RU" sz="2000" dirty="0" smtClean="0">
                <a:solidFill>
                  <a:srgbClr val="FFFF00"/>
                </a:solidFill>
              </a:rPr>
              <a:t> за спектакль, </a:t>
            </a:r>
            <a:r>
              <a:rPr lang="ru-RU" sz="2000" dirty="0" err="1" smtClean="0">
                <a:solidFill>
                  <a:srgbClr val="FFFF00"/>
                </a:solidFill>
              </a:rPr>
              <a:t>хтось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викреслив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його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прізвище</a:t>
            </a:r>
            <a:r>
              <a:rPr lang="ru-RU" sz="2000" dirty="0" smtClean="0">
                <a:solidFill>
                  <a:srgbClr val="FFFF00"/>
                </a:solidFill>
              </a:rPr>
              <a:t>. А </a:t>
            </a:r>
            <a:r>
              <a:rPr lang="ru-RU" sz="2000" dirty="0" err="1" smtClean="0">
                <a:solidFill>
                  <a:srgbClr val="FFFF00"/>
                </a:solidFill>
              </a:rPr>
              <a:t>потім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згоріли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декорації</a:t>
            </a:r>
            <a:r>
              <a:rPr lang="ru-RU" sz="2000" dirty="0" smtClean="0">
                <a:solidFill>
                  <a:srgbClr val="FFFF00"/>
                </a:solidFill>
              </a:rPr>
              <a:t> до </a:t>
            </a:r>
            <a:r>
              <a:rPr lang="ru-RU" sz="2000" dirty="0" err="1" smtClean="0">
                <a:solidFill>
                  <a:srgbClr val="FFFF00"/>
                </a:solidFill>
              </a:rPr>
              <a:t>вистави</a:t>
            </a:r>
            <a:r>
              <a:rPr lang="ru-RU" sz="2000" dirty="0" smtClean="0">
                <a:solidFill>
                  <a:srgbClr val="FFFF00"/>
                </a:solidFill>
              </a:rPr>
              <a:t>… 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err="1" smtClean="0">
                <a:solidFill>
                  <a:srgbClr val="FFFF00"/>
                </a:solidFill>
              </a:rPr>
              <a:t>Пише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музику</a:t>
            </a:r>
            <a:r>
              <a:rPr lang="ru-RU" sz="2000" dirty="0" smtClean="0">
                <a:solidFill>
                  <a:srgbClr val="FFFF00"/>
                </a:solidFill>
              </a:rPr>
              <a:t> до </a:t>
            </a:r>
            <a:r>
              <a:rPr lang="ru-RU" sz="2000" dirty="0" err="1" smtClean="0">
                <a:solidFill>
                  <a:srgbClr val="FFFF00"/>
                </a:solidFill>
              </a:rPr>
              <a:t>вистави</a:t>
            </a:r>
            <a:r>
              <a:rPr lang="ru-RU" sz="2000" dirty="0" smtClean="0">
                <a:solidFill>
                  <a:srgbClr val="FFFF00"/>
                </a:solidFill>
              </a:rPr>
              <a:t> «</a:t>
            </a:r>
            <a:r>
              <a:rPr lang="ru-RU" sz="2000" dirty="0" err="1" smtClean="0">
                <a:solidFill>
                  <a:srgbClr val="FFFF00"/>
                </a:solidFill>
              </a:rPr>
              <a:t>Мезозойська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історія</a:t>
            </a:r>
            <a:r>
              <a:rPr lang="ru-RU" sz="2000" dirty="0" smtClean="0">
                <a:solidFill>
                  <a:srgbClr val="FFFF00"/>
                </a:solidFill>
              </a:rPr>
              <a:t>» у </a:t>
            </a:r>
            <a:r>
              <a:rPr lang="ru-RU" sz="2000" dirty="0" err="1" smtClean="0">
                <a:solidFill>
                  <a:srgbClr val="FFFF00"/>
                </a:solidFill>
              </a:rPr>
              <a:t>Дрогобицькому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обласному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муздрамтеатрі</a:t>
            </a:r>
            <a:r>
              <a:rPr lang="ru-RU" sz="2000" dirty="0" smtClean="0">
                <a:solidFill>
                  <a:srgbClr val="0066FF"/>
                </a:solidFill>
              </a:rPr>
              <a:t>. Через три роки коштом великих </a:t>
            </a:r>
            <a:r>
              <a:rPr lang="ru-RU" sz="2000" dirty="0" err="1" smtClean="0">
                <a:solidFill>
                  <a:srgbClr val="0066FF"/>
                </a:solidFill>
              </a:rPr>
              <a:t>зусиль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він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поновився</a:t>
            </a:r>
            <a:r>
              <a:rPr lang="ru-RU" sz="2000" dirty="0" smtClean="0">
                <a:solidFill>
                  <a:srgbClr val="0066FF"/>
                </a:solidFill>
              </a:rPr>
              <a:t> в </a:t>
            </a:r>
            <a:r>
              <a:rPr lang="ru-RU" sz="2000" dirty="0" err="1" smtClean="0">
                <a:solidFill>
                  <a:srgbClr val="0066FF"/>
                </a:solidFill>
              </a:rPr>
              <a:t>консерваторії</a:t>
            </a:r>
            <a:r>
              <a:rPr lang="ru-RU" sz="2000" dirty="0" smtClean="0">
                <a:solidFill>
                  <a:srgbClr val="0066FF"/>
                </a:solidFill>
              </a:rPr>
              <a:t> у </a:t>
            </a:r>
            <a:r>
              <a:rPr lang="ru-RU" sz="2000" dirty="0" err="1" smtClean="0">
                <a:solidFill>
                  <a:srgbClr val="0066FF"/>
                </a:solidFill>
              </a:rPr>
              <a:t>класі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Лєшека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Мазепи</a:t>
            </a:r>
            <a:r>
              <a:rPr lang="ru-RU" sz="2000" dirty="0" smtClean="0">
                <a:solidFill>
                  <a:srgbClr val="0066FF"/>
                </a:solidFill>
              </a:rPr>
              <a:t>. У </a:t>
            </a:r>
            <a:r>
              <a:rPr lang="ru-RU" sz="2000" dirty="0" err="1" smtClean="0">
                <a:solidFill>
                  <a:srgbClr val="0066FF"/>
                </a:solidFill>
              </a:rPr>
              <a:t>видавництві</a:t>
            </a:r>
            <a:r>
              <a:rPr lang="ru-RU" sz="2000" dirty="0" smtClean="0">
                <a:solidFill>
                  <a:srgbClr val="0066FF"/>
                </a:solidFill>
              </a:rPr>
              <a:t> «</a:t>
            </a:r>
            <a:r>
              <a:rPr lang="ru-RU" sz="2000" dirty="0" err="1" smtClean="0">
                <a:solidFill>
                  <a:srgbClr val="0066FF"/>
                </a:solidFill>
              </a:rPr>
              <a:t>Музична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Україна</a:t>
            </a:r>
            <a:r>
              <a:rPr lang="ru-RU" sz="2000" dirty="0" smtClean="0">
                <a:solidFill>
                  <a:srgbClr val="0066FF"/>
                </a:solidFill>
              </a:rPr>
              <a:t>» </a:t>
            </a:r>
            <a:r>
              <a:rPr lang="ru-RU" sz="2000" dirty="0" err="1" smtClean="0">
                <a:solidFill>
                  <a:srgbClr val="0066FF"/>
                </a:solidFill>
              </a:rPr>
              <a:t>виходить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збірка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пісень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Івасюка</a:t>
            </a:r>
            <a:r>
              <a:rPr lang="ru-RU" sz="2000" dirty="0" smtClean="0">
                <a:solidFill>
                  <a:srgbClr val="0066FF"/>
                </a:solidFill>
              </a:rPr>
              <a:t> «Моя </a:t>
            </a:r>
            <a:r>
              <a:rPr lang="ru-RU" sz="2000" dirty="0" err="1" smtClean="0">
                <a:solidFill>
                  <a:srgbClr val="0066FF"/>
                </a:solidFill>
              </a:rPr>
              <a:t>пісня</a:t>
            </a:r>
            <a:r>
              <a:rPr lang="ru-RU" sz="2000" dirty="0" smtClean="0">
                <a:solidFill>
                  <a:srgbClr val="0066FF"/>
                </a:solidFill>
              </a:rPr>
              <a:t>». 1977 р. </a:t>
            </a:r>
            <a:r>
              <a:rPr lang="ru-RU" sz="2000" dirty="0" err="1" smtClean="0">
                <a:solidFill>
                  <a:srgbClr val="0066FF"/>
                </a:solidFill>
              </a:rPr>
              <a:t>Софія</a:t>
            </a:r>
            <a:r>
              <a:rPr lang="ru-RU" sz="2000" dirty="0" smtClean="0">
                <a:solidFill>
                  <a:srgbClr val="0066FF"/>
                </a:solidFill>
              </a:rPr>
              <a:t> Ротару з </a:t>
            </a:r>
            <a:r>
              <a:rPr lang="ru-RU" sz="2000" dirty="0" err="1" smtClean="0">
                <a:solidFill>
                  <a:srgbClr val="0066FF"/>
                </a:solidFill>
              </a:rPr>
              <a:t>піснею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Володимира</a:t>
            </a:r>
            <a:r>
              <a:rPr lang="ru-RU" sz="2000" dirty="0" smtClean="0">
                <a:solidFill>
                  <a:srgbClr val="0066FF"/>
                </a:solidFill>
              </a:rPr>
              <a:t> «У </a:t>
            </a:r>
            <a:r>
              <a:rPr lang="ru-RU" sz="2000" dirty="0" err="1" smtClean="0">
                <a:solidFill>
                  <a:srgbClr val="0066FF"/>
                </a:solidFill>
              </a:rPr>
              <a:t>долі</a:t>
            </a:r>
            <a:r>
              <a:rPr lang="ru-RU" sz="2000" dirty="0" smtClean="0">
                <a:solidFill>
                  <a:srgbClr val="0066FF"/>
                </a:solidFill>
              </a:rPr>
              <a:t> своя весна» </a:t>
            </a:r>
            <a:r>
              <a:rPr lang="ru-RU" sz="2000" dirty="0" err="1" smtClean="0">
                <a:solidFill>
                  <a:srgbClr val="0066FF"/>
                </a:solidFill>
              </a:rPr>
              <a:t>перемагає</a:t>
            </a:r>
            <a:r>
              <a:rPr lang="ru-RU" sz="2000" dirty="0" smtClean="0">
                <a:solidFill>
                  <a:srgbClr val="0066FF"/>
                </a:solidFill>
              </a:rPr>
              <a:t> на </a:t>
            </a:r>
            <a:r>
              <a:rPr lang="ru-RU" sz="2000" dirty="0" err="1" smtClean="0">
                <a:solidFill>
                  <a:srgbClr val="0066FF"/>
                </a:solidFill>
              </a:rPr>
              <a:t>фестивалі</a:t>
            </a:r>
            <a:r>
              <a:rPr lang="ru-RU" sz="2000" dirty="0" smtClean="0">
                <a:solidFill>
                  <a:srgbClr val="0066FF"/>
                </a:solidFill>
              </a:rPr>
              <a:t> «</a:t>
            </a:r>
            <a:r>
              <a:rPr lang="ru-RU" sz="2000" dirty="0" err="1" smtClean="0">
                <a:solidFill>
                  <a:srgbClr val="0066FF"/>
                </a:solidFill>
              </a:rPr>
              <a:t>Сопот</a:t>
            </a:r>
            <a:r>
              <a:rPr lang="ru-RU" sz="2000" dirty="0" smtClean="0">
                <a:solidFill>
                  <a:srgbClr val="0066FF"/>
                </a:solidFill>
              </a:rPr>
              <a:t>», а сам </a:t>
            </a:r>
            <a:r>
              <a:rPr lang="ru-RU" sz="2000" dirty="0" err="1" smtClean="0">
                <a:solidFill>
                  <a:srgbClr val="0066FF"/>
                </a:solidFill>
              </a:rPr>
              <a:t>він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працює</a:t>
            </a:r>
            <a:r>
              <a:rPr lang="ru-RU" sz="2000" dirty="0" smtClean="0">
                <a:solidFill>
                  <a:srgbClr val="0066FF"/>
                </a:solidFill>
              </a:rPr>
              <a:t> над </a:t>
            </a:r>
            <a:r>
              <a:rPr lang="ru-RU" sz="2000" dirty="0" err="1" smtClean="0">
                <a:solidFill>
                  <a:srgbClr val="0066FF"/>
                </a:solidFill>
              </a:rPr>
              <a:t>підготовкою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платівки-гіганта</a:t>
            </a:r>
            <a:r>
              <a:rPr lang="ru-RU" sz="2000" dirty="0" smtClean="0">
                <a:solidFill>
                  <a:srgbClr val="0066FF"/>
                </a:solidFill>
              </a:rPr>
              <a:t>. Як </a:t>
            </a:r>
            <a:r>
              <a:rPr lang="ru-RU" sz="2000" dirty="0" err="1" smtClean="0">
                <a:solidFill>
                  <a:srgbClr val="0066FF"/>
                </a:solidFill>
              </a:rPr>
              <a:t>згадує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київський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звукорежисер</a:t>
            </a:r>
            <a:r>
              <a:rPr lang="ru-RU" sz="2000" dirty="0" smtClean="0">
                <a:solidFill>
                  <a:srgbClr val="0066FF"/>
                </a:solidFill>
              </a:rPr>
              <a:t> М. </a:t>
            </a:r>
            <a:r>
              <a:rPr lang="ru-RU" sz="2000" dirty="0" err="1" smtClean="0">
                <a:solidFill>
                  <a:srgbClr val="0066FF"/>
                </a:solidFill>
              </a:rPr>
              <a:t>Дідик</a:t>
            </a:r>
            <a:r>
              <a:rPr lang="ru-RU" sz="2000" dirty="0" smtClean="0">
                <a:solidFill>
                  <a:srgbClr val="0066FF"/>
                </a:solidFill>
              </a:rPr>
              <a:t>, право на </a:t>
            </a:r>
            <a:r>
              <a:rPr lang="ru-RU" sz="2000" dirty="0" err="1" smtClean="0">
                <a:solidFill>
                  <a:srgbClr val="0066FF"/>
                </a:solidFill>
              </a:rPr>
              <a:t>платівку-гігант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мали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лише</a:t>
            </a:r>
            <a:r>
              <a:rPr lang="ru-RU" sz="2000" dirty="0" smtClean="0">
                <a:solidFill>
                  <a:srgbClr val="0066FF"/>
                </a:solidFill>
              </a:rPr>
              <a:t> члени </a:t>
            </a:r>
            <a:r>
              <a:rPr lang="ru-RU" sz="2000" dirty="0" err="1" smtClean="0">
                <a:solidFill>
                  <a:srgbClr val="0066FF"/>
                </a:solidFill>
              </a:rPr>
              <a:t>Спілки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композиторів</a:t>
            </a:r>
            <a:r>
              <a:rPr lang="ru-RU" sz="2000" dirty="0" smtClean="0">
                <a:solidFill>
                  <a:srgbClr val="0066FF"/>
                </a:solidFill>
              </a:rPr>
              <a:t>, Володя ж </a:t>
            </a:r>
            <a:r>
              <a:rPr lang="ru-RU" sz="2000" dirty="0" err="1" smtClean="0">
                <a:solidFill>
                  <a:srgbClr val="0066FF"/>
                </a:solidFill>
              </a:rPr>
              <a:t>тоді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був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звичайним</a:t>
            </a:r>
            <a:r>
              <a:rPr lang="ru-RU" sz="2000" dirty="0" smtClean="0">
                <a:solidFill>
                  <a:srgbClr val="0066FF"/>
                </a:solidFill>
              </a:rPr>
              <a:t> студентом </a:t>
            </a:r>
            <a:r>
              <a:rPr lang="ru-RU" sz="2000" dirty="0" err="1" smtClean="0">
                <a:solidFill>
                  <a:srgbClr val="0066FF"/>
                </a:solidFill>
              </a:rPr>
              <a:t>консерваторії</a:t>
            </a:r>
            <a:r>
              <a:rPr lang="ru-RU" sz="2000" dirty="0" smtClean="0">
                <a:solidFill>
                  <a:srgbClr val="0066FF"/>
                </a:solidFill>
              </a:rPr>
              <a:t>, тому «</a:t>
            </a:r>
            <a:r>
              <a:rPr lang="ru-RU" sz="2000" dirty="0" err="1" smtClean="0">
                <a:solidFill>
                  <a:srgbClr val="0066FF"/>
                </a:solidFill>
              </a:rPr>
              <a:t>гігант</a:t>
            </a:r>
            <a:r>
              <a:rPr lang="ru-RU" sz="2000" dirty="0" smtClean="0">
                <a:solidFill>
                  <a:srgbClr val="0066FF"/>
                </a:solidFill>
              </a:rPr>
              <a:t>» </a:t>
            </a:r>
            <a:r>
              <a:rPr lang="ru-RU" sz="2000" dirty="0" err="1" smtClean="0">
                <a:solidFill>
                  <a:srgbClr val="0066FF"/>
                </a:solidFill>
              </a:rPr>
              <a:t>дався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йому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дуже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важко</a:t>
            </a:r>
            <a:r>
              <a:rPr lang="ru-RU" sz="2000" dirty="0" smtClean="0">
                <a:solidFill>
                  <a:srgbClr val="0066FF"/>
                </a:solidFill>
              </a:rPr>
              <a:t>, але коли </a:t>
            </a:r>
            <a:r>
              <a:rPr lang="ru-RU" sz="2000" dirty="0" err="1" smtClean="0">
                <a:solidFill>
                  <a:srgbClr val="0066FF"/>
                </a:solidFill>
              </a:rPr>
              <a:t>він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вийшов</a:t>
            </a:r>
            <a:r>
              <a:rPr lang="ru-RU" sz="2000" dirty="0" smtClean="0">
                <a:solidFill>
                  <a:srgbClr val="0066FF"/>
                </a:solidFill>
              </a:rPr>
              <a:t>, то </a:t>
            </a:r>
            <a:r>
              <a:rPr lang="ru-RU" sz="2000" dirty="0" err="1" smtClean="0">
                <a:solidFill>
                  <a:srgbClr val="0066FF"/>
                </a:solidFill>
              </a:rPr>
              <a:t>розійшовся</a:t>
            </a:r>
            <a:r>
              <a:rPr lang="ru-RU" sz="2000" dirty="0" smtClean="0">
                <a:solidFill>
                  <a:srgbClr val="0066FF"/>
                </a:solidFill>
              </a:rPr>
              <a:t> </a:t>
            </a:r>
            <a:r>
              <a:rPr lang="ru-RU" sz="2000" dirty="0" err="1" smtClean="0">
                <a:solidFill>
                  <a:srgbClr val="0066FF"/>
                </a:solidFill>
              </a:rPr>
              <a:t>вмить</a:t>
            </a:r>
            <a:r>
              <a:rPr lang="ru-RU" sz="2000" dirty="0" smtClean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96925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FFFF00"/>
                </a:solidFill>
              </a:rPr>
              <a:t>Загроза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FF00"/>
                </a:solidFill>
              </a:rPr>
              <a:t>життю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5364163" y="620713"/>
            <a:ext cx="3598862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</a:rPr>
              <a:t>За </a:t>
            </a:r>
            <a:r>
              <a:rPr lang="ru-RU" sz="1800" dirty="0" err="1" smtClean="0">
                <a:solidFill>
                  <a:srgbClr val="FFFF00"/>
                </a:solidFill>
              </a:rPr>
              <a:t>спогадами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рідних</a:t>
            </a:r>
            <a:r>
              <a:rPr lang="ru-RU" sz="1800" dirty="0" smtClean="0">
                <a:solidFill>
                  <a:srgbClr val="FFFF00"/>
                </a:solidFill>
              </a:rPr>
              <a:t>, Володя, </a:t>
            </a:r>
            <a:r>
              <a:rPr lang="ru-RU" sz="1800" dirty="0" err="1" smtClean="0">
                <a:solidFill>
                  <a:srgbClr val="FFFF00"/>
                </a:solidFill>
              </a:rPr>
              <a:t>який</a:t>
            </a:r>
            <a:r>
              <a:rPr lang="ru-RU" sz="1800" dirty="0" smtClean="0">
                <a:solidFill>
                  <a:srgbClr val="FFFF00"/>
                </a:solidFill>
              </a:rPr>
              <a:t> на той час написав уже </a:t>
            </a:r>
            <a:r>
              <a:rPr lang="ru-RU" sz="1800" dirty="0" err="1" smtClean="0">
                <a:solidFill>
                  <a:srgbClr val="FFFF00"/>
                </a:solidFill>
              </a:rPr>
              <a:t>понад</a:t>
            </a:r>
            <a:r>
              <a:rPr lang="ru-RU" sz="1800" dirty="0" smtClean="0">
                <a:solidFill>
                  <a:srgbClr val="FFFF00"/>
                </a:solidFill>
              </a:rPr>
              <a:t> сотню </a:t>
            </a:r>
            <a:r>
              <a:rPr lang="ru-RU" sz="1800" dirty="0" err="1" smtClean="0">
                <a:solidFill>
                  <a:srgbClr val="FFFF00"/>
                </a:solidFill>
              </a:rPr>
              <a:t>пісень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відчував</a:t>
            </a:r>
            <a:r>
              <a:rPr lang="ru-RU" sz="1800" dirty="0" smtClean="0">
                <a:solidFill>
                  <a:srgbClr val="FFFF00"/>
                </a:solidFill>
              </a:rPr>
              <a:t> усе </a:t>
            </a:r>
            <a:r>
              <a:rPr lang="ru-RU" sz="1800" dirty="0" err="1" smtClean="0">
                <a:solidFill>
                  <a:srgbClr val="FFFF00"/>
                </a:solidFill>
              </a:rPr>
              <a:t>більше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схильність</a:t>
            </a:r>
            <a:r>
              <a:rPr lang="ru-RU" sz="1800" dirty="0" smtClean="0">
                <a:solidFill>
                  <a:srgbClr val="FFFF00"/>
                </a:solidFill>
              </a:rPr>
              <a:t> до великих форм. Одним </a:t>
            </a:r>
            <a:r>
              <a:rPr lang="ru-RU" sz="1800" dirty="0" err="1" smtClean="0">
                <a:solidFill>
                  <a:srgbClr val="FFFF00"/>
                </a:solidFill>
              </a:rPr>
              <a:t>із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серйозних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задумів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було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написання</a:t>
            </a:r>
            <a:r>
              <a:rPr lang="ru-RU" sz="1800" dirty="0" smtClean="0">
                <a:solidFill>
                  <a:srgbClr val="FFFF00"/>
                </a:solidFill>
              </a:rPr>
              <a:t> опери (композитор </a:t>
            </a:r>
            <a:r>
              <a:rPr lang="ru-RU" sz="1800" dirty="0" err="1" smtClean="0">
                <a:solidFill>
                  <a:srgbClr val="FFFF00"/>
                </a:solidFill>
              </a:rPr>
              <a:t>бачив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собі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цю</a:t>
            </a:r>
            <a:r>
              <a:rPr lang="ru-RU" sz="1800" dirty="0" smtClean="0">
                <a:solidFill>
                  <a:srgbClr val="FFFF00"/>
                </a:solidFill>
              </a:rPr>
              <a:t> оперу, знав, </a:t>
            </a:r>
            <a:r>
              <a:rPr lang="ru-RU" sz="1800" dirty="0" err="1" smtClean="0">
                <a:solidFill>
                  <a:srgbClr val="FFFF00"/>
                </a:solidFill>
              </a:rPr>
              <a:t>якою</a:t>
            </a:r>
            <a:r>
              <a:rPr lang="ru-RU" sz="1800" dirty="0" smtClean="0">
                <a:solidFill>
                  <a:srgbClr val="FFFF00"/>
                </a:solidFill>
              </a:rPr>
              <a:t> вона </a:t>
            </a:r>
            <a:r>
              <a:rPr lang="ru-RU" sz="1800" dirty="0" err="1" smtClean="0">
                <a:solidFill>
                  <a:srgbClr val="FFFF00"/>
                </a:solidFill>
              </a:rPr>
              <a:t>мусить</a:t>
            </a:r>
            <a:r>
              <a:rPr lang="ru-RU" sz="1800" dirty="0" smtClean="0">
                <a:solidFill>
                  <a:srgbClr val="FFFF00"/>
                </a:solidFill>
              </a:rPr>
              <a:t> бути).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err="1" smtClean="0">
                <a:solidFill>
                  <a:srgbClr val="FFFF00"/>
                </a:solidFill>
              </a:rPr>
              <a:t>Надзвичайної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сили</a:t>
            </a:r>
            <a:r>
              <a:rPr lang="ru-RU" sz="1800" dirty="0" smtClean="0">
                <a:solidFill>
                  <a:srgbClr val="FFFF00"/>
                </a:solidFill>
              </a:rPr>
              <a:t> талант, </a:t>
            </a:r>
            <a:r>
              <a:rPr lang="ru-RU" sz="1800" dirty="0" err="1" smtClean="0">
                <a:solidFill>
                  <a:srgbClr val="FFFF00"/>
                </a:solidFill>
              </a:rPr>
              <a:t>що</a:t>
            </a:r>
            <a:r>
              <a:rPr lang="ru-RU" sz="1800" dirty="0" smtClean="0">
                <a:solidFill>
                  <a:srgbClr val="FFFF00"/>
                </a:solidFill>
              </a:rPr>
              <a:t> сходив </a:t>
            </a:r>
            <a:r>
              <a:rPr lang="ru-RU" sz="1800" dirty="0" err="1" smtClean="0">
                <a:solidFill>
                  <a:srgbClr val="FFFF00"/>
                </a:solidFill>
              </a:rPr>
              <a:t>яскравою</a:t>
            </a:r>
            <a:r>
              <a:rPr lang="ru-RU" sz="1800" dirty="0" smtClean="0">
                <a:solidFill>
                  <a:srgbClr val="FFFF00"/>
                </a:solidFill>
              </a:rPr>
              <a:t> зорею над </a:t>
            </a:r>
            <a:r>
              <a:rPr lang="ru-RU" sz="1800" dirty="0" err="1" smtClean="0">
                <a:solidFill>
                  <a:srgbClr val="FFFF00"/>
                </a:solidFill>
              </a:rPr>
              <a:t>Україною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могутньо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виявляючи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національну</a:t>
            </a:r>
            <a:r>
              <a:rPr lang="ru-RU" sz="1800" dirty="0" smtClean="0">
                <a:solidFill>
                  <a:srgbClr val="FFFF00"/>
                </a:solidFill>
              </a:rPr>
              <a:t> основу, </a:t>
            </a:r>
            <a:r>
              <a:rPr lang="ru-RU" sz="1800" dirty="0" err="1" smtClean="0">
                <a:solidFill>
                  <a:srgbClr val="0066FF"/>
                </a:solidFill>
              </a:rPr>
              <a:t>пробуджуючи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історичну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пам’ять</a:t>
            </a:r>
            <a:r>
              <a:rPr lang="ru-RU" sz="1800" dirty="0" smtClean="0">
                <a:solidFill>
                  <a:srgbClr val="0066FF"/>
                </a:solidFill>
              </a:rPr>
              <a:t> і </a:t>
            </a:r>
            <a:r>
              <a:rPr lang="ru-RU" sz="1800" dirty="0" err="1" smtClean="0">
                <a:solidFill>
                  <a:srgbClr val="0066FF"/>
                </a:solidFill>
              </a:rPr>
              <a:t>свідомість</a:t>
            </a:r>
            <a:r>
              <a:rPr lang="ru-RU" sz="1800" dirty="0" smtClean="0">
                <a:solidFill>
                  <a:srgbClr val="0066FF"/>
                </a:solidFill>
              </a:rPr>
              <a:t> народу, починав усе </a:t>
            </a:r>
            <a:r>
              <a:rPr lang="ru-RU" sz="1800" dirty="0" err="1" smtClean="0">
                <a:solidFill>
                  <a:srgbClr val="0066FF"/>
                </a:solidFill>
              </a:rPr>
              <a:t>більше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лякати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радянський</a:t>
            </a:r>
            <a:r>
              <a:rPr lang="ru-RU" sz="1800" dirty="0" smtClean="0">
                <a:solidFill>
                  <a:srgbClr val="0066FF"/>
                </a:solidFill>
              </a:rPr>
              <a:t> режим.</a:t>
            </a:r>
          </a:p>
        </p:txBody>
      </p:sp>
      <p:pic>
        <p:nvPicPr>
          <p:cNvPr id="20483" name="Picture 5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4824412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95288" y="4437063"/>
            <a:ext cx="8748712" cy="231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Саме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тоді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 — у 1970-ті роки —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посилився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наступ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проти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«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українського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націоналізму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»: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Україною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прокотилося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кілька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чергових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хвиль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масових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арештів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української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інтелігенції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. 1970 року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таємно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замордовано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відому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художницю-правозахисницю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Аллу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Горську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якій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КДБ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неодноразово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погрожував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розправою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. 1972 року — друга велика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хвиля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політичних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арештів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(перша — 1965 р.)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знівечіла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життя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В. 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Чорновілу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Є. 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Сверстюку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Іванові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та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Надії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Світличним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І. 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Дзюбі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М. 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Осадчому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В. 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Стусові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Ігореві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та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Ірині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Калинкам,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свящ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. В. Романюку (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згодом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патріархові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УПЦ КП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Володимиру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) та десяткам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інших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. 1977 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рік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 —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арешт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таємний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суд і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жорстокий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вирок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українським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діячам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культури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совісті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нації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що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виступали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проти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послідовного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зросійщення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рідного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краю: М. Руденку, О. Тихому, М. Матусевичу, М. 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Мариновичу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Г. 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Снєгірьову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, Л. 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Лук’яненку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 та </a:t>
            </a:r>
            <a:r>
              <a:rPr lang="ru-RU" dirty="0" err="1">
                <a:solidFill>
                  <a:srgbClr val="0066FF"/>
                </a:solidFill>
                <a:latin typeface="Calibri" pitchFamily="34" charset="0"/>
              </a:rPr>
              <a:t>ін</a:t>
            </a:r>
            <a:r>
              <a:rPr lang="ru-RU" dirty="0">
                <a:solidFill>
                  <a:srgbClr val="0066FF"/>
                </a:solidFill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1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 uiExpand="1" build="p"/>
      <p:bldP spid="204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pPr eaLnBrk="1" hangingPunct="1"/>
            <a:r>
              <a:rPr lang="uk-UA" dirty="0" smtClean="0">
                <a:solidFill>
                  <a:srgbClr val="FFFF00"/>
                </a:solidFill>
              </a:rPr>
              <a:t>Смерть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804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</a:rPr>
              <a:t>24 </a:t>
            </a:r>
            <a:r>
              <a:rPr lang="ru-RU" sz="1800" dirty="0" err="1" smtClean="0">
                <a:solidFill>
                  <a:srgbClr val="FFFF00"/>
                </a:solidFill>
              </a:rPr>
              <a:t>квітня</a:t>
            </a:r>
            <a:r>
              <a:rPr lang="ru-RU" sz="1800" dirty="0" smtClean="0">
                <a:solidFill>
                  <a:srgbClr val="FFFF00"/>
                </a:solidFill>
              </a:rPr>
              <a:t> 1979 р. </a:t>
            </a:r>
            <a:r>
              <a:rPr lang="ru-RU" sz="1800" dirty="0" err="1" smtClean="0">
                <a:solidFill>
                  <a:srgbClr val="FFFF00"/>
                </a:solidFill>
              </a:rPr>
              <a:t>прийшовши</a:t>
            </a:r>
            <a:r>
              <a:rPr lang="ru-RU" sz="1800" dirty="0" smtClean="0">
                <a:solidFill>
                  <a:srgbClr val="FFFF00"/>
                </a:solidFill>
              </a:rPr>
              <a:t> з </a:t>
            </a:r>
            <a:r>
              <a:rPr lang="ru-RU" sz="1800" dirty="0" err="1" smtClean="0">
                <a:solidFill>
                  <a:srgbClr val="FFFF00"/>
                </a:solidFill>
              </a:rPr>
              <a:t>консерваторії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близько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першої</a:t>
            </a:r>
            <a:r>
              <a:rPr lang="ru-RU" sz="1800" dirty="0" smtClean="0">
                <a:solidFill>
                  <a:srgbClr val="FFFF00"/>
                </a:solidFill>
              </a:rPr>
              <a:t> дня </a:t>
            </a:r>
            <a:r>
              <a:rPr lang="ru-RU" sz="1800" dirty="0" err="1" smtClean="0">
                <a:solidFill>
                  <a:srgbClr val="FFFF00"/>
                </a:solidFill>
              </a:rPr>
              <a:t>Володимир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Івасюк</a:t>
            </a:r>
            <a:r>
              <a:rPr lang="ru-RU" sz="1800" dirty="0" smtClean="0">
                <a:solidFill>
                  <a:srgbClr val="FFFF00"/>
                </a:solidFill>
              </a:rPr>
              <a:t>, не </a:t>
            </a:r>
            <a:r>
              <a:rPr lang="ru-RU" sz="1800" dirty="0" err="1" smtClean="0">
                <a:solidFill>
                  <a:srgbClr val="FFFF00"/>
                </a:solidFill>
              </a:rPr>
              <a:t>перевдягаючись</a:t>
            </a:r>
            <a:r>
              <a:rPr lang="ru-RU" sz="1800" dirty="0" smtClean="0">
                <a:solidFill>
                  <a:srgbClr val="FFFF00"/>
                </a:solidFill>
              </a:rPr>
              <a:t>, забрав у портфель </a:t>
            </a:r>
            <a:r>
              <a:rPr lang="ru-RU" sz="1800" dirty="0" err="1" smtClean="0">
                <a:solidFill>
                  <a:srgbClr val="FFFF00"/>
                </a:solidFill>
              </a:rPr>
              <a:t>якісь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ноти</a:t>
            </a:r>
            <a:r>
              <a:rPr lang="ru-RU" sz="1800" dirty="0" smtClean="0">
                <a:solidFill>
                  <a:srgbClr val="FFFF00"/>
                </a:solidFill>
              </a:rPr>
              <a:t> й </a:t>
            </a:r>
            <a:r>
              <a:rPr lang="ru-RU" sz="1800" dirty="0" err="1" smtClean="0">
                <a:solidFill>
                  <a:srgbClr val="FFFF00"/>
                </a:solidFill>
              </a:rPr>
              <a:t>повідомив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що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мусить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знову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йти</a:t>
            </a:r>
            <a:r>
              <a:rPr lang="ru-RU" sz="1800" dirty="0" smtClean="0">
                <a:solidFill>
                  <a:srgbClr val="FFFF00"/>
                </a:solidFill>
              </a:rPr>
              <a:t> в </a:t>
            </a:r>
            <a:r>
              <a:rPr lang="ru-RU" sz="1800" dirty="0" err="1" smtClean="0">
                <a:solidFill>
                  <a:srgbClr val="FFFF00"/>
                </a:solidFill>
              </a:rPr>
              <a:t>консерваторію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обіцяючи</a:t>
            </a:r>
            <a:r>
              <a:rPr lang="ru-RU" sz="1800" dirty="0" smtClean="0">
                <a:solidFill>
                  <a:srgbClr val="FFFF00"/>
                </a:solidFill>
              </a:rPr>
              <a:t> бути </a:t>
            </a:r>
            <a:r>
              <a:rPr lang="ru-RU" sz="1800" dirty="0" err="1" smtClean="0">
                <a:solidFill>
                  <a:srgbClr val="FFFF00"/>
                </a:solidFill>
              </a:rPr>
              <a:t>вдома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вже</a:t>
            </a:r>
            <a:r>
              <a:rPr lang="ru-RU" sz="1800" dirty="0" smtClean="0">
                <a:solidFill>
                  <a:srgbClr val="FFFF00"/>
                </a:solidFill>
              </a:rPr>
              <a:t> за годину. У </a:t>
            </a:r>
            <a:r>
              <a:rPr lang="ru-RU" sz="1800" dirty="0" err="1" smtClean="0">
                <a:solidFill>
                  <a:srgbClr val="FFFF00"/>
                </a:solidFill>
              </a:rPr>
              <a:t>консерваторії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його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більше</a:t>
            </a:r>
            <a:r>
              <a:rPr lang="ru-RU" sz="1800" dirty="0" smtClean="0">
                <a:solidFill>
                  <a:srgbClr val="FFFF00"/>
                </a:solidFill>
              </a:rPr>
              <a:t> не </a:t>
            </a:r>
            <a:r>
              <a:rPr lang="ru-RU" sz="1800" dirty="0" err="1" smtClean="0">
                <a:solidFill>
                  <a:srgbClr val="FFFF00"/>
                </a:solidFill>
              </a:rPr>
              <a:t>бачили</a:t>
            </a:r>
            <a:r>
              <a:rPr lang="ru-RU" sz="1800" dirty="0" smtClean="0">
                <a:solidFill>
                  <a:srgbClr val="FFFF00"/>
                </a:solidFill>
              </a:rPr>
              <a:t>. Додому </a:t>
            </a:r>
            <a:r>
              <a:rPr lang="ru-RU" sz="1800" dirty="0" err="1" smtClean="0">
                <a:solidFill>
                  <a:srgbClr val="FFFF00"/>
                </a:solidFill>
              </a:rPr>
              <a:t>він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теж</a:t>
            </a:r>
            <a:r>
              <a:rPr lang="ru-RU" sz="1800" dirty="0" smtClean="0">
                <a:solidFill>
                  <a:srgbClr val="FFFF00"/>
                </a:solidFill>
              </a:rPr>
              <a:t> не </a:t>
            </a:r>
            <a:r>
              <a:rPr lang="ru-RU" sz="1800" dirty="0" err="1" smtClean="0">
                <a:solidFill>
                  <a:srgbClr val="FFFF00"/>
                </a:solidFill>
              </a:rPr>
              <a:t>повернувся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FF00"/>
                </a:solidFill>
              </a:rPr>
              <a:t>18 </a:t>
            </a:r>
            <a:r>
              <a:rPr lang="ru-RU" sz="1800" dirty="0" err="1" smtClean="0">
                <a:solidFill>
                  <a:srgbClr val="FFFF00"/>
                </a:solidFill>
              </a:rPr>
              <a:t>травня</a:t>
            </a:r>
            <a:r>
              <a:rPr lang="ru-RU" sz="1800" dirty="0" smtClean="0">
                <a:solidFill>
                  <a:srgbClr val="FFFF00"/>
                </a:solidFill>
              </a:rPr>
              <a:t> 1979 р. </a:t>
            </a:r>
            <a:r>
              <a:rPr lang="ru-RU" sz="1800" dirty="0" err="1" smtClean="0">
                <a:solidFill>
                  <a:srgbClr val="FFFF00"/>
                </a:solidFill>
              </a:rPr>
              <a:t>скалічене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тіло</a:t>
            </a:r>
            <a:r>
              <a:rPr lang="ru-RU" sz="1800" dirty="0" smtClean="0">
                <a:solidFill>
                  <a:srgbClr val="FFFF00"/>
                </a:solidFill>
              </a:rPr>
              <a:t> 30-літнього композитора (</a:t>
            </a:r>
            <a:r>
              <a:rPr lang="ru-RU" sz="1800" dirty="0" err="1" smtClean="0">
                <a:solidFill>
                  <a:srgbClr val="FFFF00"/>
                </a:solidFill>
              </a:rPr>
              <a:t>покручені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пальці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сліди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тортур</a:t>
            </a:r>
            <a:r>
              <a:rPr lang="ru-RU" sz="1800" dirty="0" smtClean="0">
                <a:solidFill>
                  <a:srgbClr val="FFFF00"/>
                </a:solidFill>
              </a:rPr>
              <a:t> на </a:t>
            </a:r>
            <a:r>
              <a:rPr lang="ru-RU" sz="1800" dirty="0" err="1" smtClean="0">
                <a:solidFill>
                  <a:srgbClr val="FFFF00"/>
                </a:solidFill>
              </a:rPr>
              <a:t>обличчі</a:t>
            </a:r>
            <a:r>
              <a:rPr lang="ru-RU" sz="1800" dirty="0" smtClean="0">
                <a:solidFill>
                  <a:srgbClr val="FFFF00"/>
                </a:solidFill>
              </a:rPr>
              <a:t>) </a:t>
            </a:r>
            <a:r>
              <a:rPr lang="ru-RU" sz="1800" dirty="0" err="1" smtClean="0">
                <a:solidFill>
                  <a:srgbClr val="FFFF00"/>
                </a:solidFill>
              </a:rPr>
              <a:t>знайшли</a:t>
            </a:r>
            <a:r>
              <a:rPr lang="ru-RU" sz="1800" dirty="0" smtClean="0">
                <a:solidFill>
                  <a:srgbClr val="FFFF00"/>
                </a:solidFill>
              </a:rPr>
              <a:t> у </a:t>
            </a:r>
            <a:r>
              <a:rPr lang="ru-RU" sz="1800" dirty="0" err="1" smtClean="0">
                <a:solidFill>
                  <a:srgbClr val="FFFF00"/>
                </a:solidFill>
              </a:rPr>
              <a:t>військовій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зоні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Брюховицького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лісу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повішеним</a:t>
            </a:r>
            <a:r>
              <a:rPr lang="ru-RU" sz="1800" dirty="0" smtClean="0">
                <a:solidFill>
                  <a:srgbClr val="FFFF00"/>
                </a:solidFill>
              </a:rPr>
              <a:t>. На </a:t>
            </a:r>
            <a:r>
              <a:rPr lang="ru-RU" sz="1800" dirty="0" err="1" smtClean="0">
                <a:solidFill>
                  <a:srgbClr val="FFFF00"/>
                </a:solidFill>
              </a:rPr>
              <a:t>опізнання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тіла</a:t>
            </a:r>
            <a:r>
              <a:rPr lang="ru-RU" sz="1800" dirty="0" smtClean="0">
                <a:solidFill>
                  <a:srgbClr val="FFFF00"/>
                </a:solidFill>
              </a:rPr>
              <a:t> допустили </a:t>
            </a:r>
            <a:r>
              <a:rPr lang="ru-RU" sz="1800" dirty="0" err="1" smtClean="0">
                <a:solidFill>
                  <a:srgbClr val="FFFF00"/>
                </a:solidFill>
              </a:rPr>
              <a:t>тільки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матір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навіть</a:t>
            </a:r>
            <a:r>
              <a:rPr lang="ru-RU" sz="1800" dirty="0" smtClean="0">
                <a:solidFill>
                  <a:srgbClr val="FFFF00"/>
                </a:solidFill>
              </a:rPr>
              <a:t> батька не допустили.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err="1" smtClean="0">
                <a:solidFill>
                  <a:srgbClr val="FFFF00"/>
                </a:solidFill>
              </a:rPr>
              <a:t>Офіційну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версію</a:t>
            </a:r>
            <a:r>
              <a:rPr lang="ru-RU" sz="1800" dirty="0" smtClean="0">
                <a:solidFill>
                  <a:srgbClr val="FFFF00"/>
                </a:solidFill>
              </a:rPr>
              <a:t> — </a:t>
            </a:r>
            <a:r>
              <a:rPr lang="ru-RU" sz="1800" dirty="0" err="1" smtClean="0">
                <a:solidFill>
                  <a:srgbClr val="FFFF00"/>
                </a:solidFill>
              </a:rPr>
              <a:t>самогубство</a:t>
            </a:r>
            <a:r>
              <a:rPr lang="ru-RU" sz="1800" dirty="0" smtClean="0">
                <a:solidFill>
                  <a:srgbClr val="FFFF00"/>
                </a:solidFill>
              </a:rPr>
              <a:t> — </a:t>
            </a:r>
            <a:r>
              <a:rPr lang="ru-RU" sz="1800" dirty="0" err="1" smtClean="0">
                <a:solidFill>
                  <a:srgbClr val="FFFF00"/>
                </a:solidFill>
              </a:rPr>
              <a:t>громадськість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піддавала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сумніву</a:t>
            </a:r>
            <a:r>
              <a:rPr lang="ru-RU" sz="1800" dirty="0" smtClean="0">
                <a:solidFill>
                  <a:srgbClr val="FFFF00"/>
                </a:solidFill>
              </a:rPr>
              <a:t> як 1979 року, так і </a:t>
            </a:r>
            <a:r>
              <a:rPr lang="ru-RU" sz="1800" dirty="0" err="1" smtClean="0">
                <a:solidFill>
                  <a:srgbClr val="FFFF00"/>
                </a:solidFill>
              </a:rPr>
              <a:t>тепер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dirty="0" err="1" smtClean="0">
                <a:solidFill>
                  <a:srgbClr val="FFFF00"/>
                </a:solidFill>
              </a:rPr>
              <a:t>Рідні</a:t>
            </a:r>
            <a:r>
              <a:rPr lang="ru-RU" sz="1800" dirty="0" smtClean="0">
                <a:solidFill>
                  <a:srgbClr val="FFFF00"/>
                </a:solidFill>
              </a:rPr>
              <a:t> та </a:t>
            </a:r>
            <a:r>
              <a:rPr lang="ru-RU" sz="1800" dirty="0" err="1" smtClean="0">
                <a:solidFill>
                  <a:srgbClr val="FFFF00"/>
                </a:solidFill>
              </a:rPr>
              <a:t>друзі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були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переконані</a:t>
            </a:r>
            <a:r>
              <a:rPr lang="ru-RU" sz="1800" dirty="0" smtClean="0">
                <a:solidFill>
                  <a:srgbClr val="FFFF00"/>
                </a:solidFill>
              </a:rPr>
              <a:t> в тому, </a:t>
            </a:r>
            <a:r>
              <a:rPr lang="ru-RU" sz="1800" dirty="0" err="1" smtClean="0">
                <a:solidFill>
                  <a:srgbClr val="FFFF00"/>
                </a:solidFill>
              </a:rPr>
              <a:t>що</a:t>
            </a:r>
            <a:r>
              <a:rPr lang="ru-RU" sz="1800" dirty="0" smtClean="0">
                <a:solidFill>
                  <a:srgbClr val="FFFF00"/>
                </a:solidFill>
              </a:rPr>
              <a:t> смерть </a:t>
            </a:r>
            <a:r>
              <a:rPr lang="ru-RU" sz="1800" dirty="0" err="1" smtClean="0">
                <a:solidFill>
                  <a:srgbClr val="FFFF00"/>
                </a:solidFill>
              </a:rPr>
              <a:t>Володимира</a:t>
            </a:r>
            <a:r>
              <a:rPr lang="ru-RU" sz="1800" dirty="0" smtClean="0">
                <a:solidFill>
                  <a:srgbClr val="FFFF00"/>
                </a:solidFill>
              </a:rPr>
              <a:t> — </a:t>
            </a:r>
            <a:r>
              <a:rPr lang="ru-RU" sz="1800" dirty="0" err="1" smtClean="0">
                <a:solidFill>
                  <a:srgbClr val="FFFF00"/>
                </a:solidFill>
              </a:rPr>
              <a:t>вбивство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виконане</a:t>
            </a:r>
            <a:r>
              <a:rPr lang="ru-RU" sz="1800" dirty="0" smtClean="0">
                <a:solidFill>
                  <a:srgbClr val="FFFF00"/>
                </a:solidFill>
              </a:rPr>
              <a:t> КДБ за наказом </a:t>
            </a:r>
            <a:r>
              <a:rPr lang="ru-RU" sz="1800" dirty="0" err="1" smtClean="0">
                <a:solidFill>
                  <a:srgbClr val="FFFF00"/>
                </a:solidFill>
              </a:rPr>
              <a:t>згори</a:t>
            </a:r>
            <a:r>
              <a:rPr lang="ru-RU" sz="1800" dirty="0" smtClean="0">
                <a:solidFill>
                  <a:srgbClr val="FFFF00"/>
                </a:solidFill>
              </a:rPr>
              <a:t>. Похорон </a:t>
            </a:r>
            <a:r>
              <a:rPr lang="ru-RU" sz="1800" dirty="0" err="1" smtClean="0">
                <a:solidFill>
                  <a:srgbClr val="0066FF"/>
                </a:solidFill>
              </a:rPr>
              <a:t>Володимира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Івасюка</a:t>
            </a:r>
            <a:r>
              <a:rPr lang="ru-RU" sz="1800" dirty="0" smtClean="0">
                <a:solidFill>
                  <a:srgbClr val="0066FF"/>
                </a:solidFill>
              </a:rPr>
              <a:t> 22 </a:t>
            </a:r>
            <a:r>
              <a:rPr lang="ru-RU" sz="1800" dirty="0" err="1" smtClean="0">
                <a:solidFill>
                  <a:srgbClr val="0066FF"/>
                </a:solidFill>
              </a:rPr>
              <a:t>травня</a:t>
            </a:r>
            <a:r>
              <a:rPr lang="ru-RU" sz="1800" dirty="0" smtClean="0">
                <a:solidFill>
                  <a:srgbClr val="0066FF"/>
                </a:solidFill>
              </a:rPr>
              <a:t> 1979 у </a:t>
            </a:r>
            <a:r>
              <a:rPr lang="ru-RU" sz="1800" dirty="0" err="1" smtClean="0">
                <a:solidFill>
                  <a:srgbClr val="0066FF"/>
                </a:solidFill>
              </a:rPr>
              <a:t>Львові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перетворився</a:t>
            </a:r>
            <a:r>
              <a:rPr lang="ru-RU" sz="1800" dirty="0" smtClean="0">
                <a:solidFill>
                  <a:srgbClr val="0066FF"/>
                </a:solidFill>
              </a:rPr>
              <a:t> на </a:t>
            </a:r>
            <a:r>
              <a:rPr lang="ru-RU" sz="1800" dirty="0" err="1" smtClean="0">
                <a:solidFill>
                  <a:srgbClr val="0066FF"/>
                </a:solidFill>
              </a:rPr>
              <a:t>масову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акцію</a:t>
            </a:r>
            <a:r>
              <a:rPr lang="ru-RU" sz="1800" dirty="0" smtClean="0">
                <a:solidFill>
                  <a:srgbClr val="0066FF"/>
                </a:solidFill>
              </a:rPr>
              <a:t> протесту </a:t>
            </a:r>
            <a:r>
              <a:rPr lang="ru-RU" sz="1800" dirty="0" err="1" smtClean="0">
                <a:solidFill>
                  <a:srgbClr val="0066FF"/>
                </a:solidFill>
              </a:rPr>
              <a:t>проти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радянської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влади</a:t>
            </a:r>
            <a:r>
              <a:rPr lang="ru-RU" sz="1800" dirty="0" smtClean="0">
                <a:solidFill>
                  <a:srgbClr val="0066FF"/>
                </a:solidFill>
              </a:rPr>
              <a:t>. Попри </a:t>
            </a:r>
            <a:r>
              <a:rPr lang="ru-RU" sz="1800" dirty="0" err="1" smtClean="0">
                <a:solidFill>
                  <a:srgbClr val="0066FF"/>
                </a:solidFill>
              </a:rPr>
              <a:t>попередження</a:t>
            </a:r>
            <a:r>
              <a:rPr lang="ru-RU" sz="1800" dirty="0" smtClean="0">
                <a:solidFill>
                  <a:srgbClr val="0066FF"/>
                </a:solidFill>
              </a:rPr>
              <a:t> спецслужб у </a:t>
            </a:r>
            <a:r>
              <a:rPr lang="ru-RU" sz="1800" dirty="0" err="1" smtClean="0">
                <a:solidFill>
                  <a:srgbClr val="0066FF"/>
                </a:solidFill>
              </a:rPr>
              <a:t>всіх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львівських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установах</a:t>
            </a:r>
            <a:r>
              <a:rPr lang="ru-RU" sz="1800" dirty="0" smtClean="0">
                <a:solidFill>
                  <a:srgbClr val="0066FF"/>
                </a:solidFill>
              </a:rPr>
              <a:t> і </a:t>
            </a:r>
            <a:r>
              <a:rPr lang="ru-RU" sz="1800" dirty="0" err="1" smtClean="0">
                <a:solidFill>
                  <a:srgbClr val="0066FF"/>
                </a:solidFill>
              </a:rPr>
              <a:t>навчальних</a:t>
            </a:r>
            <a:r>
              <a:rPr lang="ru-RU" sz="1800" dirty="0" smtClean="0">
                <a:solidFill>
                  <a:srgbClr val="0066FF"/>
                </a:solidFill>
              </a:rPr>
              <a:t> закладах про те, </a:t>
            </a:r>
            <a:r>
              <a:rPr lang="ru-RU" sz="1800" dirty="0" err="1" smtClean="0">
                <a:solidFill>
                  <a:srgbClr val="0066FF"/>
                </a:solidFill>
              </a:rPr>
              <a:t>що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відвідування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похорону</a:t>
            </a:r>
            <a:r>
              <a:rPr lang="ru-RU" sz="1800" dirty="0" smtClean="0">
                <a:solidFill>
                  <a:srgbClr val="0066FF"/>
                </a:solidFill>
              </a:rPr>
              <a:t> «</a:t>
            </a:r>
            <a:r>
              <a:rPr lang="ru-RU" sz="1800" dirty="0" err="1" smtClean="0">
                <a:solidFill>
                  <a:srgbClr val="0066FF"/>
                </a:solidFill>
              </a:rPr>
              <a:t>небажане</a:t>
            </a:r>
            <a:r>
              <a:rPr lang="ru-RU" sz="1800" dirty="0" smtClean="0">
                <a:solidFill>
                  <a:srgbClr val="0066FF"/>
                </a:solidFill>
              </a:rPr>
              <a:t>», десятки </a:t>
            </a:r>
            <a:r>
              <a:rPr lang="ru-RU" sz="1800" dirty="0" err="1" smtClean="0">
                <a:solidFill>
                  <a:srgbClr val="0066FF"/>
                </a:solidFill>
              </a:rPr>
              <a:t>тисяч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львів’ян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вийшли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проводити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улюбленого</a:t>
            </a:r>
            <a:r>
              <a:rPr lang="ru-RU" sz="1800" dirty="0" smtClean="0">
                <a:solidFill>
                  <a:srgbClr val="0066FF"/>
                </a:solidFill>
              </a:rPr>
              <a:t> композитора. </a:t>
            </a:r>
            <a:r>
              <a:rPr lang="ru-RU" sz="1800" dirty="0" err="1" smtClean="0">
                <a:solidFill>
                  <a:srgbClr val="0066FF"/>
                </a:solidFill>
              </a:rPr>
              <a:t>Багатьох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діячів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культури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після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похорону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заарештовано</a:t>
            </a:r>
            <a:r>
              <a:rPr lang="ru-RU" sz="1800" dirty="0" smtClean="0">
                <a:solidFill>
                  <a:srgbClr val="0066FF"/>
                </a:solidFill>
              </a:rPr>
              <a:t>, </a:t>
            </a:r>
            <a:r>
              <a:rPr lang="ru-RU" sz="1800" dirty="0" err="1" smtClean="0">
                <a:solidFill>
                  <a:srgbClr val="0066FF"/>
                </a:solidFill>
              </a:rPr>
              <a:t>переслідувано</a:t>
            </a:r>
            <a:r>
              <a:rPr lang="ru-RU" sz="1800" dirty="0" smtClean="0">
                <a:solidFill>
                  <a:srgbClr val="0066FF"/>
                </a:solidFill>
              </a:rPr>
              <a:t>, </a:t>
            </a:r>
            <a:r>
              <a:rPr lang="ru-RU" sz="1800" dirty="0" err="1" smtClean="0">
                <a:solidFill>
                  <a:srgbClr val="0066FF"/>
                </a:solidFill>
              </a:rPr>
              <a:t>позбавлено</a:t>
            </a:r>
            <a:r>
              <a:rPr lang="ru-RU" sz="1800" dirty="0" smtClean="0">
                <a:solidFill>
                  <a:srgbClr val="0066FF"/>
                </a:solidFill>
              </a:rPr>
              <a:t> посад і </a:t>
            </a:r>
            <a:r>
              <a:rPr lang="ru-RU" sz="1800" dirty="0" err="1" smtClean="0">
                <a:solidFill>
                  <a:srgbClr val="0066FF"/>
                </a:solidFill>
              </a:rPr>
              <a:t>піддано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цькуванню</a:t>
            </a:r>
            <a:r>
              <a:rPr lang="ru-RU" sz="1800" dirty="0" smtClean="0">
                <a:solidFill>
                  <a:srgbClr val="0066FF"/>
                </a:solidFill>
              </a:rPr>
              <a:t>. </a:t>
            </a:r>
            <a:r>
              <a:rPr lang="ru-RU" sz="1800" dirty="0" err="1" smtClean="0">
                <a:solidFill>
                  <a:srgbClr val="0066FF"/>
                </a:solidFill>
              </a:rPr>
              <a:t>Архіви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самої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справи</a:t>
            </a:r>
            <a:r>
              <a:rPr lang="ru-RU" sz="1800" dirty="0" smtClean="0">
                <a:solidFill>
                  <a:srgbClr val="0066FF"/>
                </a:solidFill>
              </a:rPr>
              <a:t> (</a:t>
            </a:r>
            <a:r>
              <a:rPr lang="ru-RU" sz="1800" dirty="0" err="1" smtClean="0">
                <a:solidFill>
                  <a:srgbClr val="0066FF"/>
                </a:solidFill>
              </a:rPr>
              <a:t>вбивства</a:t>
            </a:r>
            <a:r>
              <a:rPr lang="ru-RU" sz="1800" dirty="0" smtClean="0">
                <a:solidFill>
                  <a:srgbClr val="0066FF"/>
                </a:solidFill>
              </a:rPr>
              <a:t>) </a:t>
            </a:r>
            <a:r>
              <a:rPr lang="ru-RU" sz="1800" dirty="0" err="1" smtClean="0">
                <a:solidFill>
                  <a:srgbClr val="0066FF"/>
                </a:solidFill>
              </a:rPr>
              <a:t>ані</a:t>
            </a:r>
            <a:r>
              <a:rPr lang="ru-RU" sz="1800" dirty="0" smtClean="0">
                <a:solidFill>
                  <a:srgbClr val="0066FF"/>
                </a:solidFill>
              </a:rPr>
              <a:t> родичам, </a:t>
            </a:r>
            <a:r>
              <a:rPr lang="ru-RU" sz="1800" dirty="0" err="1" smtClean="0">
                <a:solidFill>
                  <a:srgbClr val="0066FF"/>
                </a:solidFill>
              </a:rPr>
              <a:t>ані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працівникам</a:t>
            </a:r>
            <a:r>
              <a:rPr lang="ru-RU" sz="1800" dirty="0" smtClean="0">
                <a:solidFill>
                  <a:srgbClr val="0066FF"/>
                </a:solidFill>
              </a:rPr>
              <a:t> музею </a:t>
            </a:r>
            <a:r>
              <a:rPr lang="ru-RU" sz="1800" dirty="0" err="1" smtClean="0">
                <a:solidFill>
                  <a:srgbClr val="0066FF"/>
                </a:solidFill>
              </a:rPr>
              <a:t>Івасюка</a:t>
            </a:r>
            <a:r>
              <a:rPr lang="ru-RU" sz="1800" dirty="0" smtClean="0">
                <a:solidFill>
                  <a:srgbClr val="0066FF"/>
                </a:solidFill>
              </a:rPr>
              <a:t> не </a:t>
            </a:r>
            <a:r>
              <a:rPr lang="ru-RU" sz="1800" dirty="0" err="1" smtClean="0">
                <a:solidFill>
                  <a:srgbClr val="0066FF"/>
                </a:solidFill>
              </a:rPr>
              <a:t>відкривали</a:t>
            </a:r>
            <a:r>
              <a:rPr lang="ru-RU" sz="1800" dirty="0" smtClean="0">
                <a:solidFill>
                  <a:srgbClr val="0066FF"/>
                </a:solidFill>
              </a:rPr>
              <a:t> аж </a:t>
            </a:r>
            <a:r>
              <a:rPr lang="ru-RU" sz="1800" dirty="0" err="1" smtClean="0">
                <a:solidFill>
                  <a:srgbClr val="0066FF"/>
                </a:solidFill>
              </a:rPr>
              <a:t>дотепер</a:t>
            </a:r>
            <a:r>
              <a:rPr lang="ru-RU" sz="1800" dirty="0" smtClean="0">
                <a:solidFill>
                  <a:srgbClr val="0066FF"/>
                </a:solidFill>
              </a:rPr>
              <a:t>, </a:t>
            </a:r>
            <a:r>
              <a:rPr lang="ru-RU" sz="1800" dirty="0" err="1" smtClean="0">
                <a:solidFill>
                  <a:srgbClr val="0066FF"/>
                </a:solidFill>
              </a:rPr>
              <a:t>посилаючись</a:t>
            </a:r>
            <a:r>
              <a:rPr lang="ru-RU" sz="1800" dirty="0" smtClean="0">
                <a:solidFill>
                  <a:srgbClr val="0066FF"/>
                </a:solidFill>
              </a:rPr>
              <a:t> на гриф «</a:t>
            </a:r>
            <a:r>
              <a:rPr lang="ru-RU" sz="1800" dirty="0" err="1" smtClean="0">
                <a:solidFill>
                  <a:srgbClr val="0066FF"/>
                </a:solidFill>
              </a:rPr>
              <a:t>таємно</a:t>
            </a:r>
            <a:r>
              <a:rPr lang="ru-RU" sz="1800" dirty="0" smtClean="0">
                <a:solidFill>
                  <a:srgbClr val="0066FF"/>
                </a:solidFill>
              </a:rPr>
              <a:t>», а </a:t>
            </a:r>
            <a:r>
              <a:rPr lang="ru-RU" sz="1800" dirty="0" err="1" smtClean="0">
                <a:solidFill>
                  <a:srgbClr val="0066FF"/>
                </a:solidFill>
              </a:rPr>
              <a:t>можливо</a:t>
            </a:r>
            <a:r>
              <a:rPr lang="ru-RU" sz="1800" dirty="0" smtClean="0">
                <a:solidFill>
                  <a:srgbClr val="0066FF"/>
                </a:solidFill>
              </a:rPr>
              <a:t> тому, </a:t>
            </a:r>
            <a:r>
              <a:rPr lang="ru-RU" sz="1800" dirty="0" err="1" smtClean="0">
                <a:solidFill>
                  <a:srgbClr val="0066FF"/>
                </a:solidFill>
              </a:rPr>
              <a:t>що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ще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живі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учасники</a:t>
            </a:r>
            <a:r>
              <a:rPr lang="ru-RU" sz="1800" dirty="0" smtClean="0">
                <a:solidFill>
                  <a:srgbClr val="0066FF"/>
                </a:solidFill>
              </a:rPr>
              <a:t> тих </a:t>
            </a:r>
            <a:r>
              <a:rPr lang="ru-RU" sz="1800" dirty="0" err="1" smtClean="0">
                <a:solidFill>
                  <a:srgbClr val="0066FF"/>
                </a:solidFill>
              </a:rPr>
              <a:t>драматичних</a:t>
            </a:r>
            <a:r>
              <a:rPr lang="ru-RU" sz="1800" dirty="0" smtClean="0">
                <a:solidFill>
                  <a:srgbClr val="0066FF"/>
                </a:solidFill>
              </a:rPr>
              <a:t> </a:t>
            </a:r>
            <a:r>
              <a:rPr lang="ru-RU" sz="1800" dirty="0" err="1" smtClean="0">
                <a:solidFill>
                  <a:srgbClr val="0066FF"/>
                </a:solidFill>
              </a:rPr>
              <a:t>подій</a:t>
            </a:r>
            <a:r>
              <a:rPr lang="ru-RU" sz="1800" dirty="0" smtClean="0">
                <a:solidFill>
                  <a:srgbClr val="0066FF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349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Івасюк Володимир Михайлович</vt:lpstr>
      <vt:lpstr>Презентация PowerPoint</vt:lpstr>
      <vt:lpstr>Презентация PowerPoint</vt:lpstr>
      <vt:lpstr>Перші невдачі</vt:lpstr>
      <vt:lpstr>Презентация PowerPoint</vt:lpstr>
      <vt:lpstr>Презентация PowerPoint</vt:lpstr>
      <vt:lpstr>Насичене творче життя</vt:lpstr>
      <vt:lpstr>Загроза життю</vt:lpstr>
      <vt:lpstr>Смерть</vt:lpstr>
      <vt:lpstr>Творчий доробок</vt:lpstr>
      <vt:lpstr>Велична історична постать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Івасюк Володимир Михайлович</dc:title>
  <dc:creator>Denis</dc:creator>
  <cp:lastModifiedBy>Denis</cp:lastModifiedBy>
  <cp:revision>4</cp:revision>
  <dcterms:modified xsi:type="dcterms:W3CDTF">2014-05-12T16:22:45Z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TC030009072</vt:lpwstr>
  </property>
</Properties>
</file>