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60" r:id="rId8"/>
    <p:sldId id="272" r:id="rId9"/>
    <p:sldId id="262" r:id="rId10"/>
    <p:sldId id="263" r:id="rId11"/>
    <p:sldId id="273" r:id="rId12"/>
    <p:sldId id="264" r:id="rId13"/>
    <p:sldId id="274" r:id="rId14"/>
    <p:sldId id="265" r:id="rId15"/>
    <p:sldId id="266" r:id="rId16"/>
    <p:sldId id="267" r:id="rId17"/>
    <p:sldId id="268" r:id="rId18"/>
    <p:sldId id="276" r:id="rId19"/>
    <p:sldId id="26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6817EB9-4713-4FD7-87CC-031723463DBA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80C1483-69EC-439C-B362-C2F02D41AAB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8800" dirty="0" smtClean="0"/>
              <a:t>Готичний стиль</a:t>
            </a:r>
            <a:endParaRPr lang="ru-RU" sz="8800" dirty="0"/>
          </a:p>
        </p:txBody>
      </p:sp>
      <p:pic>
        <p:nvPicPr>
          <p:cNvPr id="1031" name="Picture 7" descr="D:\іра\культура\готичний стиль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149080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іра\культура\готичний стиль 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573016"/>
            <a:ext cx="18192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іра\культура\готичний стиль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72272"/>
            <a:ext cx="1895475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591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Меблі</a:t>
            </a:r>
            <a:r>
              <a:rPr lang="ru-RU" dirty="0" smtClean="0"/>
              <a:t> в </a:t>
            </a:r>
            <a:r>
              <a:rPr lang="ru-RU" dirty="0" err="1" smtClean="0"/>
              <a:t>готичному</a:t>
            </a:r>
            <a:r>
              <a:rPr lang="ru-RU" dirty="0" smtClean="0"/>
              <a:t> </a:t>
            </a:r>
            <a:r>
              <a:rPr lang="ru-RU" dirty="0" err="1" smtClean="0"/>
              <a:t>інтер’єрі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/>
              <a:t>Типові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меблеві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вироби</a:t>
            </a:r>
            <a:r>
              <a:rPr lang="ru-RU" sz="2000" dirty="0" smtClean="0"/>
              <a:t> </a:t>
            </a:r>
            <a:r>
              <a:rPr lang="ru-RU" sz="2000" dirty="0" err="1" smtClean="0"/>
              <a:t>готичного</a:t>
            </a:r>
            <a:r>
              <a:rPr lang="ru-RU" sz="2000" dirty="0" smtClean="0"/>
              <a:t> стилю: </a:t>
            </a:r>
            <a:r>
              <a:rPr lang="ru-RU" sz="2000" dirty="0" err="1" smtClean="0"/>
              <a:t>високі</a:t>
            </a:r>
            <a:r>
              <a:rPr lang="ru-RU" sz="2000" dirty="0" smtClean="0"/>
              <a:t> </a:t>
            </a:r>
            <a:r>
              <a:rPr lang="ru-RU" sz="2000" dirty="0" err="1" smtClean="0"/>
              <a:t>двостворчаті</a:t>
            </a:r>
            <a:r>
              <a:rPr lang="ru-RU" sz="2000" dirty="0" smtClean="0"/>
              <a:t> </a:t>
            </a:r>
            <a:r>
              <a:rPr lang="ru-RU" sz="2000" dirty="0" err="1" smtClean="0"/>
              <a:t>шафи</a:t>
            </a:r>
            <a:r>
              <a:rPr lang="ru-RU" sz="2000" dirty="0" smtClean="0"/>
              <a:t> з </a:t>
            </a:r>
            <a:r>
              <a:rPr lang="ru-RU" sz="2000" dirty="0" err="1" smtClean="0"/>
              <a:t>чотирма</a:t>
            </a:r>
            <a:r>
              <a:rPr lang="ru-RU" sz="2000" dirty="0" smtClean="0"/>
              <a:t>, </a:t>
            </a:r>
            <a:r>
              <a:rPr lang="ru-RU" sz="2000" dirty="0" err="1" smtClean="0"/>
              <a:t>шістьма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дев’яти</a:t>
            </a:r>
            <a:r>
              <a:rPr lang="ru-RU" sz="2000" dirty="0" smtClean="0"/>
              <a:t> </a:t>
            </a:r>
            <a:r>
              <a:rPr lang="ru-RU" sz="2000" dirty="0" err="1" smtClean="0"/>
              <a:t>філенками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буфети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високих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ніжках</a:t>
            </a:r>
            <a:r>
              <a:rPr lang="ru-RU" sz="2000" dirty="0" smtClean="0"/>
              <a:t>, </a:t>
            </a:r>
            <a:r>
              <a:rPr lang="ru-RU" sz="2000" dirty="0" err="1" smtClean="0"/>
              <a:t>високі</a:t>
            </a:r>
            <a:r>
              <a:rPr lang="ru-RU" sz="2000" dirty="0" smtClean="0"/>
              <a:t> спинки </a:t>
            </a:r>
            <a:r>
              <a:rPr lang="ru-RU" sz="2000" dirty="0" err="1" smtClean="0"/>
              <a:t>стільців</a:t>
            </a:r>
            <a:r>
              <a:rPr lang="ru-RU" sz="2000" dirty="0" smtClean="0"/>
              <a:t> і </a:t>
            </a:r>
            <a:r>
              <a:rPr lang="ru-RU" sz="2000" dirty="0" err="1" smtClean="0"/>
              <a:t>ліжок</a:t>
            </a:r>
            <a:r>
              <a:rPr lang="ru-RU" sz="2000" dirty="0" smtClean="0"/>
              <a:t>, </a:t>
            </a:r>
            <a:r>
              <a:rPr lang="ru-RU" sz="2000" dirty="0" err="1" smtClean="0"/>
              <a:t>імітуючих</a:t>
            </a:r>
            <a:r>
              <a:rPr lang="ru-RU" sz="2000" dirty="0" smtClean="0"/>
              <a:t> </a:t>
            </a:r>
            <a:r>
              <a:rPr lang="ru-RU" sz="2000" dirty="0" err="1" smtClean="0"/>
              <a:t>архітектурні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деталі</a:t>
            </a:r>
            <a:r>
              <a:rPr lang="ru-RU" sz="2000" dirty="0" smtClean="0"/>
              <a:t> </a:t>
            </a:r>
            <a:r>
              <a:rPr lang="ru-RU" sz="2000" dirty="0" err="1" smtClean="0"/>
              <a:t>фортечних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замків</a:t>
            </a:r>
            <a:r>
              <a:rPr lang="ru-RU" sz="2000" dirty="0" smtClean="0"/>
              <a:t> і </a:t>
            </a:r>
            <a:r>
              <a:rPr lang="ru-RU" sz="2000" dirty="0" err="1" smtClean="0"/>
              <a:t>церков</a:t>
            </a:r>
            <a:r>
              <a:rPr lang="ru-RU" sz="2000" dirty="0" smtClean="0"/>
              <a:t>. </a:t>
            </a:r>
            <a:r>
              <a:rPr lang="ru-RU" sz="2000" dirty="0" err="1" smtClean="0"/>
              <a:t>Основним</a:t>
            </a:r>
            <a:r>
              <a:rPr lang="ru-RU" sz="2000" dirty="0" smtClean="0"/>
              <a:t> видом </a:t>
            </a:r>
            <a:r>
              <a:rPr lang="ru-RU" sz="2000" dirty="0" err="1" smtClean="0"/>
              <a:t>меблів</a:t>
            </a:r>
            <a:r>
              <a:rPr lang="ru-RU" sz="2000" dirty="0" smtClean="0"/>
              <a:t>, як в замках </a:t>
            </a:r>
            <a:r>
              <a:rPr lang="ru-RU" sz="2000" dirty="0" err="1" smtClean="0"/>
              <a:t>рицарів</a:t>
            </a:r>
            <a:r>
              <a:rPr lang="ru-RU" sz="2000" dirty="0" smtClean="0"/>
              <a:t>, так і у </a:t>
            </a:r>
            <a:r>
              <a:rPr lang="ru-RU" sz="2000" dirty="0" err="1" smtClean="0"/>
              <a:t>простих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городян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скриня</a:t>
            </a:r>
            <a:r>
              <a:rPr lang="ru-RU" sz="2000" dirty="0" smtClean="0"/>
              <a:t>,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з часом </a:t>
            </a:r>
            <a:r>
              <a:rPr lang="ru-RU" sz="2000" dirty="0" err="1" smtClean="0"/>
              <a:t>сформувалася</a:t>
            </a:r>
            <a:r>
              <a:rPr lang="ru-RU" sz="2000" dirty="0" smtClean="0"/>
              <a:t> </a:t>
            </a:r>
            <a:r>
              <a:rPr lang="ru-RU" sz="2000" dirty="0" err="1" smtClean="0"/>
              <a:t>скриня</a:t>
            </a:r>
            <a:r>
              <a:rPr lang="ru-RU" sz="2000" dirty="0" smtClean="0"/>
              <a:t>-лавка. </a:t>
            </a:r>
            <a:r>
              <a:rPr lang="ru-RU" sz="2000" dirty="0" err="1" smtClean="0">
                <a:effectLst/>
                <a:latin typeface="Verdana"/>
              </a:rPr>
              <a:t>Стіл</a:t>
            </a:r>
            <a:r>
              <a:rPr lang="ru-RU" sz="2000" dirty="0" smtClean="0">
                <a:effectLst/>
                <a:latin typeface="Verdana"/>
              </a:rPr>
              <a:t> в </a:t>
            </a:r>
            <a:r>
              <a:rPr lang="ru-RU" sz="2000" dirty="0" err="1" smtClean="0">
                <a:effectLst/>
                <a:latin typeface="Verdana"/>
              </a:rPr>
              <a:t>готичному</a:t>
            </a:r>
            <a:r>
              <a:rPr lang="ru-RU" sz="2000" dirty="0" smtClean="0">
                <a:effectLst/>
                <a:latin typeface="Verdana"/>
              </a:rPr>
              <a:t> </a:t>
            </a:r>
            <a:r>
              <a:rPr lang="ru-RU" sz="2000" dirty="0" err="1" smtClean="0">
                <a:effectLst/>
                <a:latin typeface="Verdana"/>
              </a:rPr>
              <a:t>інтер’єрі</a:t>
            </a:r>
            <a:r>
              <a:rPr lang="ru-RU" sz="2000" dirty="0" smtClean="0">
                <a:effectLst/>
                <a:latin typeface="Verdana"/>
              </a:rPr>
              <a:t> </a:t>
            </a:r>
            <a:r>
              <a:rPr lang="ru-RU" sz="2000" dirty="0" err="1" smtClean="0">
                <a:effectLst/>
                <a:latin typeface="Verdana"/>
              </a:rPr>
              <a:t>мав</a:t>
            </a:r>
            <a:r>
              <a:rPr lang="ru-RU" sz="2000" dirty="0" smtClean="0">
                <a:effectLst/>
                <a:latin typeface="Verdana"/>
              </a:rPr>
              <a:t> </a:t>
            </a:r>
            <a:r>
              <a:rPr lang="ru-RU" sz="2000" dirty="0" err="1" smtClean="0">
                <a:effectLst/>
                <a:latin typeface="Verdana"/>
              </a:rPr>
              <a:t>глибокий</a:t>
            </a:r>
            <a:r>
              <a:rPr lang="ru-RU" sz="2000" dirty="0" smtClean="0">
                <a:effectLst/>
                <a:latin typeface="Verdana"/>
              </a:rPr>
              <a:t> </a:t>
            </a:r>
            <a:r>
              <a:rPr lang="ru-RU" sz="2000" dirty="0" err="1" smtClean="0">
                <a:effectLst/>
                <a:latin typeface="Verdana"/>
              </a:rPr>
              <a:t>висувний</a:t>
            </a:r>
            <a:r>
              <a:rPr lang="ru-RU" sz="2000" dirty="0" smtClean="0">
                <a:effectLst/>
                <a:latin typeface="Verdana"/>
              </a:rPr>
              <a:t> ящик і сильно </a:t>
            </a:r>
            <a:r>
              <a:rPr lang="ru-RU" sz="2000" dirty="0" err="1" smtClean="0">
                <a:effectLst/>
                <a:latin typeface="Verdana"/>
              </a:rPr>
              <a:t>виступаючу</a:t>
            </a:r>
            <a:r>
              <a:rPr lang="ru-RU" sz="2000" dirty="0" smtClean="0">
                <a:effectLst/>
                <a:latin typeface="Verdana"/>
              </a:rPr>
              <a:t> </a:t>
            </a:r>
            <a:r>
              <a:rPr lang="ru-RU" sz="2000" dirty="0" err="1" smtClean="0">
                <a:effectLst/>
                <a:latin typeface="Verdana"/>
              </a:rPr>
              <a:t>стільницю</a:t>
            </a:r>
            <a:r>
              <a:rPr lang="ru-RU" sz="2000" dirty="0" smtClean="0">
                <a:effectLst/>
                <a:latin typeface="Verdana"/>
              </a:rPr>
              <a:t>, основою </a:t>
            </a:r>
            <a:r>
              <a:rPr lang="ru-RU" sz="2000" dirty="0" err="1" smtClean="0">
                <a:effectLst/>
                <a:latin typeface="Verdana"/>
              </a:rPr>
              <a:t>якої</a:t>
            </a:r>
            <a:r>
              <a:rPr lang="ru-RU" sz="2000" dirty="0" smtClean="0">
                <a:effectLst/>
                <a:latin typeface="Verdana"/>
              </a:rPr>
              <a:t> </a:t>
            </a:r>
            <a:r>
              <a:rPr lang="ru-RU" sz="2000" dirty="0" err="1" smtClean="0">
                <a:effectLst/>
                <a:latin typeface="Verdana"/>
              </a:rPr>
              <a:t>були</a:t>
            </a:r>
            <a:r>
              <a:rPr lang="ru-RU" sz="2000" dirty="0" smtClean="0">
                <a:effectLst/>
                <a:latin typeface="Verdana"/>
              </a:rPr>
              <a:t> </a:t>
            </a:r>
            <a:r>
              <a:rPr lang="ru-RU" sz="2000" dirty="0" err="1" smtClean="0">
                <a:effectLst/>
                <a:latin typeface="Verdana"/>
              </a:rPr>
              <a:t>дві</a:t>
            </a:r>
            <a:r>
              <a:rPr lang="ru-RU" sz="2000" dirty="0" smtClean="0">
                <a:effectLst/>
                <a:latin typeface="Verdana"/>
              </a:rPr>
              <a:t> </a:t>
            </a:r>
            <a:r>
              <a:rPr lang="ru-RU" sz="2000" dirty="0" err="1" smtClean="0">
                <a:effectLst/>
                <a:latin typeface="Verdana"/>
              </a:rPr>
              <a:t>торцеві</a:t>
            </a:r>
            <a:r>
              <a:rPr lang="ru-RU" sz="2000" dirty="0" smtClean="0">
                <a:effectLst/>
                <a:latin typeface="Verdana"/>
              </a:rPr>
              <a:t> опори.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41748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іра\культура\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2583630" cy="220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іра\культура\лб л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16" y="3501008"/>
            <a:ext cx="2206749" cy="254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:\іра\культура\ио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149080"/>
            <a:ext cx="2776860" cy="200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D:\іра\культура\index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076" y="692696"/>
            <a:ext cx="2128788" cy="271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880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Вітражі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Кольорові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вітражі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 </a:t>
            </a:r>
            <a:r>
              <a:rPr lang="ru-RU" sz="2800" dirty="0" err="1" smtClean="0"/>
              <a:t>стрільчатих</a:t>
            </a:r>
            <a:r>
              <a:rPr lang="ru-RU" sz="2800" dirty="0" smtClean="0"/>
              <a:t> арок - одна </a:t>
            </a:r>
            <a:r>
              <a:rPr lang="ru-RU" sz="2800" dirty="0" err="1" smtClean="0"/>
              <a:t>із</a:t>
            </a:r>
            <a:r>
              <a:rPr lang="ru-RU" sz="2800" dirty="0" smtClean="0"/>
              <a:t> самих </a:t>
            </a:r>
            <a:r>
              <a:rPr lang="ru-RU" sz="2800" dirty="0" err="1" smtClean="0"/>
              <a:t>впізнаних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особливостей</a:t>
            </a:r>
            <a:r>
              <a:rPr lang="ru-RU" sz="2800" dirty="0" smtClean="0"/>
              <a:t> стилю готики. </a:t>
            </a:r>
            <a:r>
              <a:rPr lang="ru-RU" sz="2800" dirty="0" err="1" smtClean="0"/>
              <a:t>Величезні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вікна</a:t>
            </a:r>
            <a:r>
              <a:rPr lang="ru-RU" sz="2800" dirty="0" smtClean="0"/>
              <a:t>, для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стіни</a:t>
            </a:r>
            <a:r>
              <a:rPr lang="ru-RU" sz="2800" dirty="0" smtClean="0"/>
              <a:t> </a:t>
            </a:r>
            <a:r>
              <a:rPr lang="ru-RU" sz="2800" dirty="0" err="1" smtClean="0"/>
              <a:t>служать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легким каркасом, </a:t>
            </a:r>
            <a:r>
              <a:rPr lang="ru-RU" sz="2800" dirty="0" err="1" smtClean="0"/>
              <a:t>багатокольорові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вітражі</a:t>
            </a:r>
            <a:r>
              <a:rPr lang="ru-RU" sz="2800" dirty="0" smtClean="0"/>
              <a:t>, </a:t>
            </a:r>
            <a:r>
              <a:rPr lang="ru-RU" sz="2800" dirty="0" err="1" smtClean="0"/>
              <a:t>світлові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ефекти</a:t>
            </a:r>
            <a:r>
              <a:rPr lang="ru-RU" sz="2800" dirty="0" smtClean="0"/>
              <a:t> і, </a:t>
            </a:r>
            <a:r>
              <a:rPr lang="ru-RU" sz="2800" dirty="0" err="1" smtClean="0"/>
              <a:t>накінець</a:t>
            </a:r>
            <a:r>
              <a:rPr lang="ru-RU" sz="2800" dirty="0" smtClean="0"/>
              <a:t>, </a:t>
            </a:r>
            <a:r>
              <a:rPr lang="ru-RU" sz="2800" dirty="0" err="1" smtClean="0"/>
              <a:t>прекрасне</a:t>
            </a:r>
            <a:r>
              <a:rPr lang="ru-RU" sz="2800" dirty="0" smtClean="0"/>
              <a:t> </a:t>
            </a:r>
            <a:r>
              <a:rPr lang="ru-RU" sz="2800" dirty="0" err="1" smtClean="0"/>
              <a:t>вікно</a:t>
            </a:r>
            <a:r>
              <a:rPr lang="ru-RU" sz="2800" dirty="0" smtClean="0"/>
              <a:t>-роза - все </a:t>
            </a:r>
            <a:r>
              <a:rPr lang="ru-RU" sz="2800" dirty="0" err="1" smtClean="0"/>
              <a:t>це</a:t>
            </a:r>
            <a:r>
              <a:rPr lang="ru-RU" sz="2800" dirty="0" smtClean="0"/>
              <a:t> і </a:t>
            </a:r>
            <a:r>
              <a:rPr lang="ru-RU" sz="2800" dirty="0" err="1" smtClean="0"/>
              <a:t>створює</a:t>
            </a:r>
            <a:r>
              <a:rPr lang="ru-RU" sz="2800" dirty="0" smtClean="0"/>
              <a:t> </a:t>
            </a:r>
            <a:r>
              <a:rPr lang="ru-RU" sz="2800" dirty="0" err="1" smtClean="0"/>
              <a:t>неповторне</a:t>
            </a:r>
            <a:r>
              <a:rPr lang="ru-RU" sz="2800" dirty="0" smtClean="0"/>
              <a:t> "лице" готики.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207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іра\культура\шлбш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398" y="2610702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іра\культура\шлбш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844086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D:\іра\культура\бшлшб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913" y="265107"/>
            <a:ext cx="2448669" cy="2114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D:\іра\культура\гоьгоь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63302"/>
            <a:ext cx="1675618" cy="231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D:\іра\культура\шблшб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248" y="3436108"/>
            <a:ext cx="1912761" cy="2900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D:\іра\культура\шбшлб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2629397" cy="1979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786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Кольорова гама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"</a:t>
            </a:r>
            <a:r>
              <a:rPr lang="ru-RU" sz="2000" dirty="0" err="1" smtClean="0"/>
              <a:t>Готичні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рози</a:t>
            </a:r>
            <a:r>
              <a:rPr lang="ru-RU" sz="2000" dirty="0" smtClean="0"/>
              <a:t>", </a:t>
            </a:r>
            <a:r>
              <a:rPr lang="ru-RU" sz="2000" dirty="0" err="1" smtClean="0"/>
              <a:t>барвисті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вітражі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розмальована</a:t>
            </a:r>
            <a:r>
              <a:rPr lang="ru-RU" sz="2000" dirty="0" smtClean="0"/>
              <a:t> скульптура - все </a:t>
            </a:r>
            <a:r>
              <a:rPr lang="ru-RU" sz="2000" dirty="0" err="1" smtClean="0"/>
              <a:t>це</a:t>
            </a:r>
            <a:r>
              <a:rPr lang="ru-RU" sz="2000" dirty="0" smtClean="0"/>
              <a:t> говорить про </a:t>
            </a:r>
            <a:r>
              <a:rPr lang="ru-RU" sz="2000" dirty="0" err="1" smtClean="0"/>
              <a:t>особливу</a:t>
            </a:r>
            <a:r>
              <a:rPr lang="ru-RU" sz="2000" dirty="0" smtClean="0"/>
              <a:t> роль </a:t>
            </a:r>
            <a:r>
              <a:rPr lang="ru-RU" sz="2000" dirty="0" err="1" smtClean="0"/>
              <a:t>кольору</a:t>
            </a:r>
            <a:r>
              <a:rPr lang="ru-RU" sz="2000" dirty="0" smtClean="0"/>
              <a:t> в </a:t>
            </a:r>
            <a:r>
              <a:rPr lang="ru-RU" sz="2000" dirty="0" err="1" smtClean="0"/>
              <a:t>средньовіччі</a:t>
            </a:r>
            <a:r>
              <a:rPr lang="ru-RU" sz="2000" dirty="0" smtClean="0"/>
              <a:t>. В </a:t>
            </a:r>
            <a:r>
              <a:rPr lang="ru-RU" sz="2000" dirty="0" err="1" smtClean="0"/>
              <a:t>дизайні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інтер’єрів</a:t>
            </a:r>
            <a:r>
              <a:rPr lang="ru-RU" sz="2000" dirty="0" smtClean="0"/>
              <a:t> </a:t>
            </a:r>
            <a:r>
              <a:rPr lang="ru-RU" sz="2000" dirty="0" err="1" smtClean="0"/>
              <a:t>готичного</a:t>
            </a:r>
            <a:r>
              <a:rPr lang="ru-RU" sz="2000" dirty="0" smtClean="0"/>
              <a:t> стилю </a:t>
            </a:r>
            <a:r>
              <a:rPr lang="ru-RU" sz="2000" dirty="0" err="1" smtClean="0"/>
              <a:t>використовувались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насичені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червоні</a:t>
            </a:r>
            <a:r>
              <a:rPr lang="ru-RU" sz="2000" dirty="0" smtClean="0"/>
              <a:t>, </a:t>
            </a:r>
            <a:r>
              <a:rPr lang="ru-RU" sz="2000" dirty="0" err="1" smtClean="0"/>
              <a:t>сині</a:t>
            </a:r>
            <a:r>
              <a:rPr lang="ru-RU" sz="2000" dirty="0" smtClean="0"/>
              <a:t>, </a:t>
            </a:r>
            <a:r>
              <a:rPr lang="ru-RU" sz="2000" dirty="0" err="1" smtClean="0"/>
              <a:t>жовті</a:t>
            </a:r>
            <a:r>
              <a:rPr lang="ru-RU" sz="2000" dirty="0" smtClean="0"/>
              <a:t>, </a:t>
            </a:r>
            <a:r>
              <a:rPr lang="ru-RU" sz="2000" dirty="0" err="1" smtClean="0"/>
              <a:t>коричневі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відтінки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золоті</a:t>
            </a:r>
            <a:r>
              <a:rPr lang="ru-RU" sz="2000" dirty="0" smtClean="0"/>
              <a:t> і </a:t>
            </a:r>
            <a:r>
              <a:rPr lang="ru-RU" sz="2000" dirty="0" err="1" smtClean="0"/>
              <a:t>срібні</a:t>
            </a:r>
            <a:r>
              <a:rPr lang="ru-RU" sz="2000" dirty="0" smtClean="0"/>
              <a:t> нитки. Для </a:t>
            </a:r>
            <a:r>
              <a:rPr lang="ru-RU" sz="2000" dirty="0" err="1" smtClean="0"/>
              <a:t>контрасних</a:t>
            </a:r>
            <a:r>
              <a:rPr lang="ru-RU" sz="2000" dirty="0" smtClean="0"/>
              <a:t> деталей </a:t>
            </a:r>
            <a:r>
              <a:rPr lang="ru-RU" sz="2000" dirty="0" err="1" smtClean="0"/>
              <a:t>використовувались</a:t>
            </a:r>
            <a:r>
              <a:rPr lang="ru-RU" sz="2000" dirty="0" smtClean="0"/>
              <a:t> </a:t>
            </a:r>
            <a:r>
              <a:rPr lang="ru-RU" sz="2000" dirty="0" err="1" smtClean="0"/>
              <a:t>пурпурові</a:t>
            </a:r>
            <a:r>
              <a:rPr lang="ru-RU" sz="2000" dirty="0" smtClean="0"/>
              <a:t>, </a:t>
            </a:r>
            <a:r>
              <a:rPr lang="ru-RU" sz="2000" dirty="0" err="1" smtClean="0"/>
              <a:t>рубінові</a:t>
            </a:r>
            <a:r>
              <a:rPr lang="ru-RU" sz="2000" dirty="0" smtClean="0"/>
              <a:t>, </a:t>
            </a:r>
            <a:r>
              <a:rPr lang="ru-RU" sz="2000" dirty="0" err="1" smtClean="0"/>
              <a:t>синьо-чорні</a:t>
            </a:r>
            <a:r>
              <a:rPr lang="ru-RU" sz="2000" dirty="0" smtClean="0"/>
              <a:t>, </a:t>
            </a:r>
            <a:r>
              <a:rPr lang="ru-RU" sz="2000" dirty="0" err="1" smtClean="0"/>
              <a:t>гвоздично-рожеві</a:t>
            </a:r>
            <a:r>
              <a:rPr lang="ru-RU" sz="2000" dirty="0" smtClean="0"/>
              <a:t>, </a:t>
            </a:r>
            <a:r>
              <a:rPr lang="ru-RU" sz="2000" dirty="0" err="1" smtClean="0"/>
              <a:t>зелені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відтінки</a:t>
            </a:r>
            <a:r>
              <a:rPr lang="ru-RU" sz="2000" dirty="0" smtClean="0"/>
              <a:t>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182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Готична література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2000" dirty="0" err="1"/>
              <a:t>Г</a:t>
            </a:r>
            <a:r>
              <a:rPr lang="ru-RU" sz="2000" dirty="0" err="1" smtClean="0"/>
              <a:t>отична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література</a:t>
            </a:r>
            <a:r>
              <a:rPr lang="ru-RU" sz="2000" dirty="0" smtClean="0"/>
              <a:t> - є шедевром </a:t>
            </a:r>
            <a:r>
              <a:rPr lang="ru-RU" sz="2000" dirty="0" err="1" smtClean="0"/>
              <a:t>Світової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класики</a:t>
            </a:r>
            <a:r>
              <a:rPr lang="ru-RU" sz="2000" dirty="0" smtClean="0"/>
              <a:t>. На </a:t>
            </a:r>
            <a:r>
              <a:rPr lang="ru-RU" sz="2000" dirty="0" err="1" smtClean="0"/>
              <a:t>відміну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всіх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напрямів</a:t>
            </a:r>
            <a:r>
              <a:rPr lang="ru-RU" sz="2000" dirty="0" smtClean="0"/>
              <a:t> в </a:t>
            </a:r>
            <a:r>
              <a:rPr lang="ru-RU" sz="2000" dirty="0" err="1" smtClean="0"/>
              <a:t>готичній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літературі</a:t>
            </a:r>
            <a:r>
              <a:rPr lang="ru-RU" sz="2000" dirty="0" smtClean="0"/>
              <a:t> </a:t>
            </a:r>
            <a:r>
              <a:rPr lang="ru-RU" sz="2000" dirty="0" err="1" smtClean="0"/>
              <a:t>зосереджені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вчення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релігію</a:t>
            </a:r>
            <a:r>
              <a:rPr lang="ru-RU" sz="2000" dirty="0" smtClean="0"/>
              <a:t> </a:t>
            </a:r>
            <a:r>
              <a:rPr lang="ru-RU" sz="2000" dirty="0" err="1" smtClean="0"/>
              <a:t>філософії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містики</a:t>
            </a:r>
            <a:r>
              <a:rPr lang="ru-RU" sz="2000" dirty="0" smtClean="0"/>
              <a:t>. </a:t>
            </a:r>
            <a:r>
              <a:rPr lang="ru-RU" sz="2000" dirty="0" err="1" smtClean="0"/>
              <a:t>батьком</a:t>
            </a:r>
            <a:r>
              <a:rPr lang="ru-RU" sz="2000" dirty="0" smtClean="0"/>
              <a:t> </a:t>
            </a:r>
            <a:r>
              <a:rPr lang="ru-RU" sz="2000" dirty="0" err="1" smtClean="0"/>
              <a:t>готичного</a:t>
            </a:r>
            <a:r>
              <a:rPr lang="ru-RU" sz="2000" dirty="0" smtClean="0"/>
              <a:t> роману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Брем Стокер,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написав «Дракулу». </a:t>
            </a:r>
            <a:r>
              <a:rPr lang="ru-RU" sz="2000" dirty="0" err="1" smtClean="0"/>
              <a:t>Історія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запам'ятала</a:t>
            </a:r>
            <a:r>
              <a:rPr lang="ru-RU" sz="2000" dirty="0" smtClean="0"/>
              <a:t> таких Великих людей, як </a:t>
            </a:r>
            <a:r>
              <a:rPr lang="ru-RU" sz="2000" dirty="0" err="1" smtClean="0"/>
              <a:t>Мері</a:t>
            </a:r>
            <a:r>
              <a:rPr lang="ru-RU" sz="2000" dirty="0" smtClean="0"/>
              <a:t> </a:t>
            </a:r>
            <a:r>
              <a:rPr lang="ru-RU" sz="2000" dirty="0" err="1" smtClean="0"/>
              <a:t>Шеллі</a:t>
            </a:r>
            <a:r>
              <a:rPr lang="ru-RU" sz="2000" dirty="0" smtClean="0"/>
              <a:t> «Франкенштейн». Але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, </a:t>
            </a:r>
            <a:r>
              <a:rPr lang="ru-RU" sz="2000" dirty="0" err="1" smtClean="0"/>
              <a:t>зарубіжні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письменники</a:t>
            </a:r>
            <a:r>
              <a:rPr lang="ru-RU" sz="2000" dirty="0" smtClean="0"/>
              <a:t> потрясали </a:t>
            </a:r>
            <a:r>
              <a:rPr lang="ru-RU" sz="2000" dirty="0" err="1" smtClean="0"/>
              <a:t>світ</a:t>
            </a:r>
            <a:r>
              <a:rPr lang="ru-RU" sz="2000" dirty="0" smtClean="0"/>
              <a:t> книгами про </a:t>
            </a:r>
            <a:r>
              <a:rPr lang="ru-RU" sz="2000" dirty="0" err="1" smtClean="0"/>
              <a:t>містику</a:t>
            </a:r>
            <a:r>
              <a:rPr lang="ru-RU" sz="2000" dirty="0" smtClean="0"/>
              <a:t>, </a:t>
            </a:r>
            <a:r>
              <a:rPr lang="ru-RU" sz="2000" dirty="0" err="1" smtClean="0"/>
              <a:t>Росія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запам'ятала</a:t>
            </a:r>
            <a:r>
              <a:rPr lang="ru-RU" sz="2000" dirty="0" smtClean="0"/>
              <a:t>,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особи, як </a:t>
            </a:r>
            <a:r>
              <a:rPr lang="ru-RU" sz="2000" dirty="0" err="1" smtClean="0"/>
              <a:t>Михайл</a:t>
            </a:r>
            <a:r>
              <a:rPr lang="ru-RU" sz="2000" dirty="0" smtClean="0"/>
              <a:t> Булгаков і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твір</a:t>
            </a:r>
            <a:r>
              <a:rPr lang="ru-RU" sz="2000" dirty="0" smtClean="0"/>
              <a:t> «</a:t>
            </a:r>
            <a:r>
              <a:rPr lang="ru-RU" sz="2000" dirty="0" err="1" smtClean="0"/>
              <a:t>Майстер</a:t>
            </a:r>
            <a:r>
              <a:rPr lang="ru-RU" sz="2000" dirty="0" smtClean="0"/>
              <a:t> і Маргарита» - </a:t>
            </a:r>
            <a:r>
              <a:rPr lang="ru-RU" sz="2000" dirty="0" err="1" smtClean="0"/>
              <a:t>вічна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суперечка</a:t>
            </a:r>
            <a:r>
              <a:rPr lang="ru-RU" sz="2000" dirty="0" smtClean="0"/>
              <a:t>, а </a:t>
            </a:r>
            <a:r>
              <a:rPr lang="ru-RU" sz="2000" dirty="0" err="1" smtClean="0"/>
              <a:t>чи</a:t>
            </a:r>
            <a:r>
              <a:rPr lang="ru-RU" sz="2000" dirty="0" smtClean="0"/>
              <a:t> є на </a:t>
            </a:r>
            <a:r>
              <a:rPr lang="ru-RU" sz="2000" dirty="0" err="1" smtClean="0"/>
              <a:t>світі</a:t>
            </a:r>
            <a:r>
              <a:rPr lang="ru-RU" sz="2000" dirty="0" smtClean="0"/>
              <a:t> Бог і Сатана, Рай і Пекло, а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Ісус</a:t>
            </a:r>
            <a:r>
              <a:rPr lang="ru-RU" sz="2000" dirty="0" smtClean="0"/>
              <a:t> , </a:t>
            </a:r>
            <a:r>
              <a:rPr lang="ru-RU" sz="2000" dirty="0" err="1" smtClean="0"/>
              <a:t>батько</a:t>
            </a:r>
            <a:r>
              <a:rPr lang="ru-RU" sz="2000" dirty="0" smtClean="0"/>
              <a:t> </a:t>
            </a:r>
            <a:r>
              <a:rPr lang="ru-RU" sz="2000" dirty="0" err="1" smtClean="0"/>
              <a:t>Християнства</a:t>
            </a:r>
            <a:r>
              <a:rPr lang="ru-RU" sz="2000" dirty="0" smtClean="0"/>
              <a:t>, </a:t>
            </a:r>
            <a:r>
              <a:rPr lang="ru-RU" sz="2000" dirty="0" err="1" smtClean="0"/>
              <a:t>чи</a:t>
            </a:r>
            <a:r>
              <a:rPr lang="ru-RU" sz="2000" dirty="0" smtClean="0"/>
              <a:t> є </a:t>
            </a:r>
            <a:r>
              <a:rPr lang="ru-RU" sz="2000" dirty="0" err="1" smtClean="0"/>
              <a:t>Магія</a:t>
            </a:r>
            <a:r>
              <a:rPr lang="ru-RU" sz="2000" dirty="0" smtClean="0"/>
              <a:t>? </a:t>
            </a:r>
            <a:r>
              <a:rPr lang="ru-RU" sz="2000" dirty="0" err="1" smtClean="0"/>
              <a:t>Відповіді</a:t>
            </a:r>
            <a:r>
              <a:rPr lang="ru-RU" sz="2000" dirty="0" smtClean="0"/>
              <a:t>, на </a:t>
            </a:r>
            <a:r>
              <a:rPr lang="ru-RU" sz="2000" dirty="0" err="1" smtClean="0"/>
              <a:t>ці</a:t>
            </a:r>
            <a:r>
              <a:rPr lang="ru-RU" sz="2000" dirty="0" smtClean="0"/>
              <a:t> та на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стосуються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релігія</a:t>
            </a:r>
            <a:r>
              <a:rPr lang="ru-RU" sz="2000" dirty="0" smtClean="0"/>
              <a:t> і </a:t>
            </a:r>
            <a:r>
              <a:rPr lang="ru-RU" sz="2000" dirty="0" err="1" smtClean="0"/>
              <a:t>містики</a:t>
            </a:r>
            <a:r>
              <a:rPr lang="ru-RU" sz="2000" dirty="0" smtClean="0"/>
              <a:t>, Булгаков </a:t>
            </a:r>
            <a:r>
              <a:rPr lang="ru-RU" sz="2000" dirty="0" err="1" smtClean="0"/>
              <a:t>розкрив</a:t>
            </a:r>
            <a:r>
              <a:rPr lang="ru-RU" sz="2000" dirty="0" smtClean="0"/>
              <a:t> у «</a:t>
            </a:r>
            <a:r>
              <a:rPr lang="ru-RU" sz="2000" dirty="0" err="1" smtClean="0"/>
              <a:t>Майстрі</a:t>
            </a:r>
            <a:r>
              <a:rPr lang="ru-RU" sz="2000" dirty="0" smtClean="0"/>
              <a:t> і </a:t>
            </a:r>
            <a:r>
              <a:rPr lang="ru-RU" sz="2000" dirty="0" err="1" smtClean="0"/>
              <a:t>Маргариті</a:t>
            </a:r>
            <a:r>
              <a:rPr lang="ru-RU" sz="2000" dirty="0" smtClean="0"/>
              <a:t>», </a:t>
            </a:r>
            <a:r>
              <a:rPr lang="ru-RU" sz="2000" dirty="0" err="1" smtClean="0"/>
              <a:t>підносячи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безліч</a:t>
            </a:r>
            <a:r>
              <a:rPr lang="ru-RU" sz="2000" dirty="0" smtClean="0"/>
              <a:t> </a:t>
            </a:r>
            <a:r>
              <a:rPr lang="ru-RU" sz="2000" dirty="0" err="1" smtClean="0"/>
              <a:t>яскравих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прикладів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14641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Готична музика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/>
              <a:t>Найчастіше</a:t>
            </a:r>
            <a:r>
              <a:rPr lang="ru-RU" sz="2000" dirty="0" smtClean="0"/>
              <a:t>, для </a:t>
            </a:r>
            <a:r>
              <a:rPr lang="ru-RU" sz="2000" dirty="0" err="1" smtClean="0"/>
              <a:t>готичної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використовують</a:t>
            </a:r>
            <a:r>
              <a:rPr lang="ru-RU" sz="2000" dirty="0" smtClean="0"/>
              <a:t> Орган  і Скрипку. У </a:t>
            </a:r>
            <a:r>
              <a:rPr lang="ru-RU" sz="2000" dirty="0" err="1" smtClean="0"/>
              <a:t>всіх</a:t>
            </a:r>
            <a:r>
              <a:rPr lang="ru-RU" sz="2000" dirty="0" smtClean="0"/>
              <a:t> </a:t>
            </a:r>
            <a:r>
              <a:rPr lang="ru-RU" sz="2000" dirty="0" err="1" smtClean="0"/>
              <a:t>католицьких</a:t>
            </a:r>
            <a:r>
              <a:rPr lang="ru-RU" sz="2000" dirty="0" smtClean="0"/>
              <a:t> соборах і великих церквах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побудовані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органи</a:t>
            </a:r>
            <a:r>
              <a:rPr lang="ru-RU" sz="2000" dirty="0" smtClean="0"/>
              <a:t>.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урочисте</a:t>
            </a:r>
            <a:r>
              <a:rPr lang="ru-RU" sz="2000" dirty="0" smtClean="0"/>
              <a:t> і </a:t>
            </a:r>
            <a:r>
              <a:rPr lang="ru-RU" sz="2000" dirty="0" err="1" smtClean="0"/>
              <a:t>потужне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звучання</a:t>
            </a:r>
            <a:r>
              <a:rPr lang="ru-RU" sz="2000" dirty="0" smtClean="0"/>
              <a:t> як не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краще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підходило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архітектури</a:t>
            </a:r>
            <a:r>
              <a:rPr lang="ru-RU" sz="2000" dirty="0" smtClean="0"/>
              <a:t> </a:t>
            </a:r>
            <a:r>
              <a:rPr lang="ru-RU" sz="2000" dirty="0" err="1" smtClean="0"/>
              <a:t>соборів</a:t>
            </a:r>
            <a:r>
              <a:rPr lang="ru-RU" sz="2000" dirty="0" smtClean="0"/>
              <a:t> з </a:t>
            </a:r>
            <a:r>
              <a:rPr lang="ru-RU" sz="2000" dirty="0" err="1" smtClean="0"/>
              <a:t>йдуть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вгору</a:t>
            </a:r>
            <a:r>
              <a:rPr lang="ru-RU" sz="2000" dirty="0" smtClean="0"/>
              <a:t> </a:t>
            </a:r>
            <a:r>
              <a:rPr lang="ru-RU" sz="2000" dirty="0" err="1" smtClean="0"/>
              <a:t>лініями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високу</a:t>
            </a:r>
            <a:r>
              <a:rPr lang="ru-RU" sz="2000" dirty="0" smtClean="0"/>
              <a:t> стелю. </a:t>
            </a:r>
            <a:r>
              <a:rPr lang="ru-RU" sz="2000" dirty="0" err="1" smtClean="0"/>
              <a:t>Найкращі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музиканти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світу</a:t>
            </a:r>
            <a:r>
              <a:rPr lang="ru-RU" sz="2000" dirty="0" smtClean="0"/>
              <a:t> служили </a:t>
            </a:r>
            <a:r>
              <a:rPr lang="ru-RU" sz="2000" dirty="0" err="1" smtClean="0"/>
              <a:t>церковними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органістами</a:t>
            </a:r>
            <a:r>
              <a:rPr lang="ru-RU" sz="2000" dirty="0" smtClean="0"/>
              <a:t>.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чудової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написано для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інструменту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різними</a:t>
            </a:r>
            <a:r>
              <a:rPr lang="ru-RU" sz="2000" dirty="0" smtClean="0"/>
              <a:t> композиторами, в тому </a:t>
            </a:r>
            <a:r>
              <a:rPr lang="ru-RU" sz="2000" dirty="0" err="1" smtClean="0"/>
              <a:t>числі</a:t>
            </a:r>
            <a:r>
              <a:rPr lang="ru-RU" sz="2000" dirty="0" smtClean="0"/>
              <a:t> Бахом. </a:t>
            </a:r>
            <a:r>
              <a:rPr lang="ru-RU" sz="2000" dirty="0" err="1" smtClean="0"/>
              <a:t>Найчастіше</a:t>
            </a:r>
            <a:r>
              <a:rPr lang="ru-RU" sz="2000" dirty="0" smtClean="0"/>
              <a:t> писали для «</a:t>
            </a:r>
            <a:r>
              <a:rPr lang="ru-RU" sz="2000" dirty="0" err="1" smtClean="0"/>
              <a:t>барокового</a:t>
            </a:r>
            <a:r>
              <a:rPr lang="ru-RU" sz="2000" dirty="0" smtClean="0"/>
              <a:t> органу»,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мав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поширення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попередніх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наступних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періодів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8194" name="Picture 2" descr="D:\іра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5" y="4869160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40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Готика в </a:t>
            </a:r>
            <a:r>
              <a:rPr lang="ru-RU" dirty="0" err="1" smtClean="0"/>
              <a:t>дизайні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інтер’єрів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Відтворити</a:t>
            </a:r>
            <a:r>
              <a:rPr lang="ru-RU" dirty="0" smtClean="0"/>
              <a:t> в чистому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готичний</a:t>
            </a:r>
            <a:r>
              <a:rPr lang="ru-RU" dirty="0" smtClean="0"/>
              <a:t> стиль в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приміщенні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проблематично, але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стилю активно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як в </a:t>
            </a:r>
            <a:r>
              <a:rPr lang="ru-RU" dirty="0" err="1" smtClean="0"/>
              <a:t>дизайні</a:t>
            </a:r>
            <a:r>
              <a:rPr lang="ru-RU" dirty="0" smtClean="0"/>
              <a:t> </a:t>
            </a:r>
            <a:r>
              <a:rPr lang="ru-RU" dirty="0" err="1" smtClean="0"/>
              <a:t>інтер’єрів</a:t>
            </a:r>
            <a:r>
              <a:rPr lang="ru-RU" dirty="0" smtClean="0"/>
              <a:t> </a:t>
            </a:r>
            <a:r>
              <a:rPr lang="ru-RU" dirty="0" err="1" smtClean="0"/>
              <a:t>заміських</a:t>
            </a:r>
            <a:r>
              <a:rPr lang="ru-RU" dirty="0" smtClean="0"/>
              <a:t> </a:t>
            </a:r>
            <a:r>
              <a:rPr lang="ru-RU" dirty="0" err="1" smtClean="0"/>
              <a:t>будинків</a:t>
            </a:r>
            <a:r>
              <a:rPr lang="ru-RU" dirty="0" smtClean="0"/>
              <a:t>, так і в </a:t>
            </a:r>
            <a:r>
              <a:rPr lang="ru-RU" dirty="0" err="1" smtClean="0"/>
              <a:t>дизайні</a:t>
            </a:r>
            <a:r>
              <a:rPr lang="ru-RU" dirty="0" smtClean="0"/>
              <a:t> </a:t>
            </a:r>
            <a:r>
              <a:rPr lang="ru-RU" dirty="0" err="1" smtClean="0"/>
              <a:t>інтер’єрів</a:t>
            </a:r>
            <a:r>
              <a:rPr lang="ru-RU" dirty="0" smtClean="0"/>
              <a:t> квартир. </a:t>
            </a:r>
            <a:r>
              <a:rPr lang="ru-RU" dirty="0" err="1" smtClean="0"/>
              <a:t>Стрільчаті</a:t>
            </a:r>
            <a:r>
              <a:rPr lang="ru-RU" dirty="0" smtClean="0"/>
              <a:t> </a:t>
            </a:r>
            <a:r>
              <a:rPr lang="ru-RU" dirty="0" err="1" smtClean="0"/>
              <a:t>вітражні</a:t>
            </a:r>
            <a:r>
              <a:rPr lang="ru-RU" dirty="0" smtClean="0"/>
              <a:t> </a:t>
            </a:r>
            <a:r>
              <a:rPr lang="ru-RU" dirty="0" err="1" smtClean="0"/>
              <a:t>вікна</a:t>
            </a:r>
            <a:r>
              <a:rPr lang="ru-RU" dirty="0" smtClean="0"/>
              <a:t>, </a:t>
            </a:r>
            <a:r>
              <a:rPr lang="ru-RU" dirty="0" err="1" smtClean="0"/>
              <a:t>ковані</a:t>
            </a:r>
            <a:r>
              <a:rPr lang="ru-RU" dirty="0" smtClean="0"/>
              <a:t> </a:t>
            </a:r>
            <a:r>
              <a:rPr lang="ru-RU" dirty="0" err="1" smtClean="0"/>
              <a:t>гвинтові</a:t>
            </a:r>
            <a:r>
              <a:rPr lang="ru-RU" dirty="0" smtClean="0"/>
              <a:t> сходи - все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чудово</a:t>
            </a:r>
            <a:r>
              <a:rPr lang="ru-RU" dirty="0" smtClean="0"/>
              <a:t> </a:t>
            </a:r>
            <a:r>
              <a:rPr lang="ru-RU" dirty="0" err="1" smtClean="0"/>
              <a:t>гармонує</a:t>
            </a:r>
            <a:r>
              <a:rPr lang="ru-RU" dirty="0" smtClean="0"/>
              <a:t> з </a:t>
            </a:r>
            <a:r>
              <a:rPr lang="ru-RU" dirty="0" err="1" smtClean="0"/>
              <a:t>декоративним</a:t>
            </a:r>
            <a:r>
              <a:rPr lang="ru-RU" dirty="0" smtClean="0"/>
              <a:t> </a:t>
            </a:r>
            <a:r>
              <a:rPr lang="ru-RU" dirty="0" err="1" smtClean="0"/>
              <a:t>оформленням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штучного </a:t>
            </a:r>
            <a:r>
              <a:rPr lang="ru-RU" dirty="0" err="1" smtClean="0"/>
              <a:t>каменю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Особливу</a:t>
            </a:r>
            <a:r>
              <a:rPr lang="ru-RU" dirty="0" smtClean="0"/>
              <a:t> </a:t>
            </a:r>
            <a:r>
              <a:rPr lang="ru-RU" dirty="0" err="1" smtClean="0"/>
              <a:t>стилістичність</a:t>
            </a:r>
            <a:r>
              <a:rPr lang="ru-RU" dirty="0" smtClean="0"/>
              <a:t> </a:t>
            </a:r>
            <a:r>
              <a:rPr lang="ru-RU" dirty="0" err="1" smtClean="0"/>
              <a:t>інтер’єру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вітражів</a:t>
            </a:r>
            <a:r>
              <a:rPr lang="ru-RU" dirty="0" smtClean="0"/>
              <a:t> в </a:t>
            </a:r>
            <a:r>
              <a:rPr lang="ru-RU" dirty="0" err="1" smtClean="0"/>
              <a:t>традиційній</a:t>
            </a:r>
            <a:r>
              <a:rPr lang="ru-RU" dirty="0" smtClean="0"/>
              <a:t> для готики </a:t>
            </a:r>
            <a:r>
              <a:rPr lang="ru-RU" dirty="0" err="1" smtClean="0"/>
              <a:t>кольоровій</a:t>
            </a:r>
            <a:r>
              <a:rPr lang="ru-RU" dirty="0" smtClean="0"/>
              <a:t> </a:t>
            </a:r>
            <a:r>
              <a:rPr lang="ru-RU" dirty="0" err="1" smtClean="0"/>
              <a:t>гаммі</a:t>
            </a:r>
            <a:r>
              <a:rPr lang="ru-RU" dirty="0" smtClean="0"/>
              <a:t>, при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вітражі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як в </a:t>
            </a:r>
            <a:r>
              <a:rPr lang="ru-RU" dirty="0" err="1" smtClean="0"/>
              <a:t>вікнах</a:t>
            </a:r>
            <a:r>
              <a:rPr lang="ru-RU" dirty="0" smtClean="0"/>
              <a:t>, так і на глухих </a:t>
            </a:r>
            <a:r>
              <a:rPr lang="ru-RU" dirty="0" err="1" smtClean="0"/>
              <a:t>стінах</a:t>
            </a:r>
            <a:r>
              <a:rPr lang="ru-RU" dirty="0" smtClean="0"/>
              <a:t> з </a:t>
            </a:r>
            <a:r>
              <a:rPr lang="ru-RU" dirty="0" err="1" smtClean="0"/>
              <a:t>внутрішньою</a:t>
            </a:r>
            <a:r>
              <a:rPr lang="ru-RU" dirty="0" smtClean="0"/>
              <a:t> </a:t>
            </a:r>
            <a:r>
              <a:rPr lang="ru-RU" dirty="0" err="1" smtClean="0"/>
              <a:t>підсвіткою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інтер’єру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дизайну в </a:t>
            </a:r>
            <a:r>
              <a:rPr lang="ru-RU" dirty="0" err="1" smtClean="0"/>
              <a:t>готичному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 добре </a:t>
            </a:r>
            <a:r>
              <a:rPr lang="ru-RU" dirty="0" err="1" smtClean="0"/>
              <a:t>розмістити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оформлений </a:t>
            </a:r>
            <a:r>
              <a:rPr lang="ru-RU" dirty="0" err="1" smtClean="0"/>
              <a:t>камін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кафельну</a:t>
            </a:r>
            <a:r>
              <a:rPr lang="ru-RU" dirty="0" smtClean="0"/>
              <a:t> </a:t>
            </a:r>
            <a:r>
              <a:rPr lang="ru-RU" dirty="0" err="1" smtClean="0"/>
              <a:t>пічку</a:t>
            </a:r>
            <a:r>
              <a:rPr lang="ru-RU" dirty="0" smtClean="0"/>
              <a:t> з </a:t>
            </a:r>
            <a:r>
              <a:rPr lang="ru-RU" dirty="0" err="1" smtClean="0"/>
              <a:t>напрямленими</a:t>
            </a:r>
            <a:r>
              <a:rPr lang="ru-RU" dirty="0" smtClean="0"/>
              <a:t> </a:t>
            </a:r>
            <a:r>
              <a:rPr lang="ru-RU" dirty="0" err="1" smtClean="0"/>
              <a:t>вгору</a:t>
            </a:r>
            <a:r>
              <a:rPr lang="ru-RU" dirty="0" smtClean="0"/>
              <a:t> </a:t>
            </a:r>
            <a:r>
              <a:rPr lang="ru-RU" dirty="0" err="1" smtClean="0"/>
              <a:t>архітектурними</a:t>
            </a:r>
            <a:r>
              <a:rPr lang="ru-RU" dirty="0" smtClean="0"/>
              <a:t> деталями.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253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іра\культура\и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37" y="332656"/>
            <a:ext cx="270215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D:\іра\культура\с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64120"/>
            <a:ext cx="2112640" cy="211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D:\іра\культура\сми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97152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D:\іра\культура\гше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60388"/>
            <a:ext cx="2206079" cy="250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D:\іра\культура\image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564904"/>
            <a:ext cx="3168352" cy="197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552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                 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382012"/>
            <a:ext cx="669674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Виконала 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Учениця 9 – Б класу</a:t>
            </a:r>
          </a:p>
          <a:p>
            <a:pPr algn="ctr"/>
            <a:r>
              <a:rPr lang="uk-UA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Пецюх</a:t>
            </a:r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Ірина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5292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692696"/>
            <a:ext cx="7924800" cy="4114800"/>
          </a:xfrm>
        </p:spPr>
        <p:txBody>
          <a:bodyPr>
            <a:noAutofit/>
          </a:bodyPr>
          <a:lstStyle/>
          <a:p>
            <a:r>
              <a:rPr lang="ru-RU" sz="3200" dirty="0" err="1"/>
              <a:t>Готичний</a:t>
            </a:r>
            <a:r>
              <a:rPr lang="ru-RU" sz="3200" dirty="0"/>
              <a:t> стиль(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італ</a:t>
            </a:r>
            <a:r>
              <a:rPr lang="ru-RU" sz="3200" dirty="0"/>
              <a:t>. </a:t>
            </a:r>
            <a:r>
              <a:rPr lang="en-US" sz="3200" dirty="0" err="1"/>
              <a:t>gotico</a:t>
            </a:r>
            <a:r>
              <a:rPr lang="en-US" sz="3200" dirty="0"/>
              <a:t>, </a:t>
            </a:r>
            <a:r>
              <a:rPr lang="ru-RU" sz="3200" dirty="0"/>
              <a:t>букв. - </a:t>
            </a:r>
            <a:r>
              <a:rPr lang="ru-RU" sz="3200" dirty="0" err="1"/>
              <a:t>готський</a:t>
            </a:r>
            <a:r>
              <a:rPr lang="ru-RU" sz="3200" dirty="0"/>
              <a:t>,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назви</a:t>
            </a:r>
            <a:r>
              <a:rPr lang="ru-RU" sz="3200" dirty="0"/>
              <a:t> </a:t>
            </a:r>
            <a:r>
              <a:rPr lang="ru-RU" sz="3200" dirty="0" err="1"/>
              <a:t>німецького</a:t>
            </a:r>
            <a:r>
              <a:rPr lang="ru-RU" sz="3200" dirty="0"/>
              <a:t> </a:t>
            </a:r>
            <a:r>
              <a:rPr lang="ru-RU" sz="3200" dirty="0" err="1"/>
              <a:t>племені</a:t>
            </a:r>
            <a:r>
              <a:rPr lang="ru-RU" sz="3200" dirty="0"/>
              <a:t> </a:t>
            </a:r>
            <a:r>
              <a:rPr lang="ru-RU" sz="3200" dirty="0" err="1"/>
              <a:t>готовий</a:t>
            </a:r>
            <a:r>
              <a:rPr lang="ru-RU" sz="3200" dirty="0"/>
              <a:t>), </a:t>
            </a:r>
            <a:r>
              <a:rPr lang="ru-RU" sz="3200" dirty="0" err="1"/>
              <a:t>художній</a:t>
            </a:r>
            <a:r>
              <a:rPr lang="ru-RU" sz="3200" dirty="0"/>
              <a:t> стиль,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з'явився</a:t>
            </a:r>
            <a:r>
              <a:rPr lang="ru-RU" sz="3200" dirty="0"/>
              <a:t> </a:t>
            </a:r>
            <a:r>
              <a:rPr lang="ru-RU" sz="3200" dirty="0" err="1"/>
              <a:t>завершальним</a:t>
            </a:r>
            <a:r>
              <a:rPr lang="ru-RU" sz="3200" dirty="0"/>
              <a:t> </a:t>
            </a:r>
            <a:r>
              <a:rPr lang="ru-RU" sz="3200" dirty="0" err="1"/>
              <a:t>етапом</a:t>
            </a:r>
            <a:r>
              <a:rPr lang="ru-RU" sz="3200" dirty="0"/>
              <a:t> у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err="1"/>
              <a:t>середньовічного</a:t>
            </a:r>
            <a:r>
              <a:rPr lang="ru-RU" sz="3200" dirty="0"/>
              <a:t> </a:t>
            </a:r>
            <a:r>
              <a:rPr lang="ru-RU" sz="3200" dirty="0" err="1"/>
              <a:t>мистецтва</a:t>
            </a:r>
            <a:r>
              <a:rPr lang="ru-RU" sz="3200" dirty="0"/>
              <a:t> </a:t>
            </a:r>
            <a:r>
              <a:rPr lang="ru-RU" sz="3200" dirty="0" err="1"/>
              <a:t>країн</a:t>
            </a:r>
            <a:r>
              <a:rPr lang="ru-RU" sz="3200" dirty="0"/>
              <a:t> </a:t>
            </a:r>
            <a:r>
              <a:rPr lang="ru-RU" sz="3200" dirty="0" err="1"/>
              <a:t>Західної</a:t>
            </a:r>
            <a:r>
              <a:rPr lang="ru-RU" sz="3200" dirty="0"/>
              <a:t>, </a:t>
            </a:r>
            <a:r>
              <a:rPr lang="ru-RU" sz="3200" dirty="0" err="1"/>
              <a:t>Центральної</a:t>
            </a:r>
            <a:r>
              <a:rPr lang="ru-RU" sz="3200" dirty="0"/>
              <a:t> і </a:t>
            </a:r>
            <a:r>
              <a:rPr lang="ru-RU" sz="3200" dirty="0" err="1"/>
              <a:t>частково</a:t>
            </a:r>
            <a:r>
              <a:rPr lang="ru-RU" sz="3200" dirty="0"/>
              <a:t> </a:t>
            </a:r>
            <a:r>
              <a:rPr lang="ru-RU" sz="3200" dirty="0" err="1"/>
              <a:t>Східної</a:t>
            </a:r>
            <a:r>
              <a:rPr lang="ru-RU" sz="3200" dirty="0"/>
              <a:t> </a:t>
            </a:r>
            <a:r>
              <a:rPr lang="ru-RU" sz="3200" dirty="0" err="1"/>
              <a:t>Європи</a:t>
            </a:r>
            <a:r>
              <a:rPr lang="ru-RU" sz="3200" dirty="0"/>
              <a:t> (</a:t>
            </a:r>
            <a:r>
              <a:rPr lang="ru-RU" sz="3200" dirty="0" err="1"/>
              <a:t>між</a:t>
            </a:r>
            <a:r>
              <a:rPr lang="ru-RU" sz="3200" dirty="0"/>
              <a:t> серединою 12 і 15 - 16 ст.).</a:t>
            </a:r>
          </a:p>
        </p:txBody>
      </p:sp>
    </p:spTree>
    <p:extLst>
      <p:ext uri="{BB962C8B-B14F-4D97-AF65-F5344CB8AC3E}">
        <p14:creationId xmlns:p14="http://schemas.microsoft.com/office/powerpoint/2010/main" val="1368937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692696"/>
            <a:ext cx="7924800" cy="41148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</a:t>
            </a:r>
            <a:r>
              <a:rPr lang="ru-RU" sz="2000" dirty="0" err="1" smtClean="0"/>
              <a:t>ідеології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культурі</a:t>
            </a:r>
            <a:r>
              <a:rPr lang="ru-RU" sz="2000" dirty="0" smtClean="0"/>
              <a:t> часу Готики </a:t>
            </a:r>
            <a:r>
              <a:rPr lang="ru-RU" sz="2000" dirty="0" err="1" smtClean="0"/>
              <a:t>зберігалися</a:t>
            </a:r>
            <a:r>
              <a:rPr lang="ru-RU" sz="2000" dirty="0" smtClean="0"/>
              <a:t> феодально-</a:t>
            </a:r>
            <a:r>
              <a:rPr lang="ru-RU" sz="2000" dirty="0" err="1" smtClean="0"/>
              <a:t>церковні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основи</a:t>
            </a:r>
            <a:r>
              <a:rPr lang="ru-RU" sz="2000" dirty="0" smtClean="0"/>
              <a:t>; Вона </a:t>
            </a:r>
            <a:r>
              <a:rPr lang="ru-RU" sz="2000" dirty="0" err="1" smtClean="0"/>
              <a:t>розвивалася</a:t>
            </a:r>
            <a:r>
              <a:rPr lang="ru-RU" sz="2000" dirty="0" smtClean="0"/>
              <a:t>, як і </a:t>
            </a:r>
            <a:r>
              <a:rPr lang="ru-RU" sz="2000" dirty="0" err="1" smtClean="0"/>
              <a:t>романський</a:t>
            </a:r>
            <a:r>
              <a:rPr lang="ru-RU" sz="2000" dirty="0" smtClean="0"/>
              <a:t> стиль, в областях, де </a:t>
            </a:r>
            <a:r>
              <a:rPr lang="ru-RU" sz="2000" dirty="0" err="1" smtClean="0"/>
              <a:t>панувала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католицька</a:t>
            </a:r>
            <a:r>
              <a:rPr lang="ru-RU" sz="2000" dirty="0" smtClean="0"/>
              <a:t> </a:t>
            </a:r>
            <a:r>
              <a:rPr lang="ru-RU" sz="2000" dirty="0" err="1" smtClean="0"/>
              <a:t>церква</a:t>
            </a:r>
            <a:r>
              <a:rPr lang="ru-RU" sz="2000" dirty="0" smtClean="0"/>
              <a:t>, і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захистом</a:t>
            </a:r>
            <a:r>
              <a:rPr lang="ru-RU" sz="2000" dirty="0" smtClean="0"/>
              <a:t>. </a:t>
            </a:r>
            <a:r>
              <a:rPr lang="ru-RU" sz="2000" dirty="0" err="1" smtClean="0"/>
              <a:t>Готичне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мистецтво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культовим</a:t>
            </a:r>
            <a:r>
              <a:rPr lang="ru-RU" sz="2000" dirty="0" smtClean="0"/>
              <a:t> по </a:t>
            </a:r>
            <a:r>
              <a:rPr lang="ru-RU" sz="2000" dirty="0" err="1" smtClean="0"/>
              <a:t>призначенню</a:t>
            </a:r>
            <a:r>
              <a:rPr lang="ru-RU" sz="2000" dirty="0" smtClean="0"/>
              <a:t> і </a:t>
            </a:r>
            <a:r>
              <a:rPr lang="ru-RU" sz="2000" dirty="0" err="1" smtClean="0"/>
              <a:t>релігійним</a:t>
            </a:r>
            <a:r>
              <a:rPr lang="ru-RU" sz="2000" dirty="0" smtClean="0"/>
              <a:t> по </a:t>
            </a:r>
            <a:r>
              <a:rPr lang="ru-RU" sz="2000" dirty="0" err="1" smtClean="0"/>
              <a:t>тематиці</a:t>
            </a:r>
            <a:r>
              <a:rPr lang="ru-RU" sz="2000" dirty="0" smtClean="0"/>
              <a:t>: </a:t>
            </a:r>
            <a:r>
              <a:rPr lang="ru-RU" sz="2000" dirty="0" err="1" smtClean="0"/>
              <a:t>воно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співвіднесено</a:t>
            </a:r>
            <a:r>
              <a:rPr lang="ru-RU" sz="2000" dirty="0" smtClean="0"/>
              <a:t> з </a:t>
            </a:r>
            <a:r>
              <a:rPr lang="ru-RU" sz="2000" dirty="0" err="1" smtClean="0"/>
              <a:t>вічністю</a:t>
            </a:r>
            <a:r>
              <a:rPr lang="ru-RU" sz="2000" dirty="0" smtClean="0"/>
              <a:t>, з "</a:t>
            </a:r>
            <a:r>
              <a:rPr lang="ru-RU" sz="2000" dirty="0" err="1" smtClean="0"/>
              <a:t>вищими</a:t>
            </a:r>
            <a:r>
              <a:rPr lang="ru-RU" sz="2000" dirty="0" smtClean="0"/>
              <a:t>" </a:t>
            </a:r>
            <a:r>
              <a:rPr lang="ru-RU" sz="2000" dirty="0" err="1" smtClean="0"/>
              <a:t>ірраціональними</a:t>
            </a:r>
            <a:r>
              <a:rPr lang="ru-RU" sz="2000" dirty="0" smtClean="0"/>
              <a:t> силами.</a:t>
            </a:r>
          </a:p>
          <a:p>
            <a:r>
              <a:rPr lang="ru-RU" sz="2000" dirty="0" err="1" smtClean="0"/>
              <a:t>Провідним</a:t>
            </a:r>
            <a:r>
              <a:rPr lang="ru-RU" sz="2000" dirty="0" smtClean="0"/>
              <a:t> типом в </a:t>
            </a:r>
            <a:r>
              <a:rPr lang="ru-RU" sz="2000" dirty="0" err="1" smtClean="0"/>
              <a:t>епоху</a:t>
            </a:r>
            <a:r>
              <a:rPr lang="ru-RU" sz="2000" dirty="0" smtClean="0"/>
              <a:t> Готики став собор «Собор </a:t>
            </a:r>
            <a:r>
              <a:rPr lang="ru-RU" sz="2000" dirty="0" err="1" smtClean="0"/>
              <a:t>Паризької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Богоматері</a:t>
            </a:r>
            <a:r>
              <a:rPr lang="ru-RU" sz="2000" dirty="0" smtClean="0"/>
              <a:t>» </a:t>
            </a:r>
            <a:r>
              <a:rPr lang="ru-RU" sz="2000" dirty="0" err="1" smtClean="0"/>
              <a:t>Франція</a:t>
            </a:r>
            <a:r>
              <a:rPr lang="ru-RU" sz="2000" dirty="0" smtClean="0"/>
              <a:t>. як </a:t>
            </a:r>
            <a:r>
              <a:rPr lang="ru-RU" sz="2000" dirty="0" err="1" smtClean="0"/>
              <a:t>вищий</a:t>
            </a:r>
            <a:r>
              <a:rPr lang="ru-RU" sz="2000" dirty="0" smtClean="0"/>
              <a:t> </a:t>
            </a:r>
            <a:r>
              <a:rPr lang="ru-RU" sz="2000" dirty="0" err="1" smtClean="0"/>
              <a:t>зразок</a:t>
            </a:r>
            <a:r>
              <a:rPr lang="ru-RU" sz="2000" dirty="0" smtClean="0"/>
              <a:t> синтезу </a:t>
            </a:r>
            <a:r>
              <a:rPr lang="ru-RU" sz="2000" dirty="0" err="1" smtClean="0"/>
              <a:t>архітектури</a:t>
            </a:r>
            <a:r>
              <a:rPr lang="ru-RU" sz="2000" dirty="0" smtClean="0"/>
              <a:t>, </a:t>
            </a:r>
            <a:r>
              <a:rPr lang="ru-RU" sz="2000" dirty="0" err="1" smtClean="0"/>
              <a:t>скульптури</a:t>
            </a:r>
            <a:r>
              <a:rPr lang="ru-RU" sz="2000" dirty="0" smtClean="0"/>
              <a:t> і </a:t>
            </a:r>
            <a:r>
              <a:rPr lang="ru-RU" sz="2000" dirty="0" err="1" smtClean="0"/>
              <a:t>живопису</a:t>
            </a:r>
            <a:r>
              <a:rPr lang="ru-RU" sz="2000" dirty="0" smtClean="0"/>
              <a:t>. </a:t>
            </a:r>
            <a:r>
              <a:rPr lang="ru-RU" sz="2000" dirty="0" err="1" smtClean="0"/>
              <a:t>Величезний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простір</a:t>
            </a:r>
            <a:r>
              <a:rPr lang="ru-RU" sz="2000" dirty="0" smtClean="0"/>
              <a:t> собору, </a:t>
            </a:r>
            <a:r>
              <a:rPr lang="ru-RU" sz="2000" dirty="0" err="1" smtClean="0"/>
              <a:t>устремління</a:t>
            </a:r>
            <a:r>
              <a:rPr lang="ru-RU" sz="2000" dirty="0" smtClean="0"/>
              <a:t> до неба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веж і </a:t>
            </a:r>
            <a:r>
              <a:rPr lang="ru-RU" sz="2000" dirty="0" err="1" smtClean="0"/>
              <a:t>зводів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підпорядкування</a:t>
            </a:r>
            <a:r>
              <a:rPr lang="ru-RU" sz="2000" dirty="0" smtClean="0"/>
              <a:t> статуй </a:t>
            </a:r>
            <a:r>
              <a:rPr lang="ru-RU" sz="2000" dirty="0" err="1" smtClean="0"/>
              <a:t>динамічним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архітектурним</a:t>
            </a:r>
            <a:r>
              <a:rPr lang="ru-RU" sz="2000" dirty="0" smtClean="0"/>
              <a:t> ритмам, </a:t>
            </a:r>
            <a:r>
              <a:rPr lang="ru-RU" sz="2000" dirty="0" err="1" smtClean="0"/>
              <a:t>ірреальне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вітражів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робили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емоційний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віруючих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94855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іра\культура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497" y="404664"/>
            <a:ext cx="2371725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іра\культура\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497" y="4417617"/>
            <a:ext cx="2645548" cy="1776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іра\культура\аоаоропа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92" y="620688"/>
            <a:ext cx="2785852" cy="1853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іра\культура\вапрара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016" y="2780928"/>
            <a:ext cx="302984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іра\культура\ен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76461"/>
            <a:ext cx="2482134" cy="1589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D:\іра\культура\прар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88" y="4312987"/>
            <a:ext cx="2952328" cy="204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416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Зародження готики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Готика </a:t>
            </a:r>
            <a:r>
              <a:rPr lang="ru-RU" sz="1800" dirty="0" err="1" smtClean="0"/>
              <a:t>зародилася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Північній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Франції</a:t>
            </a:r>
            <a:r>
              <a:rPr lang="ru-RU" sz="1800" dirty="0" smtClean="0"/>
              <a:t> в </a:t>
            </a:r>
            <a:r>
              <a:rPr lang="ru-RU" sz="1800" dirty="0" err="1" smtClean="0"/>
              <a:t>середині</a:t>
            </a:r>
            <a:r>
              <a:rPr lang="ru-RU" sz="1800" dirty="0" smtClean="0"/>
              <a:t> 12 ст. і </a:t>
            </a:r>
            <a:r>
              <a:rPr lang="ru-RU" sz="1800" dirty="0" err="1" smtClean="0"/>
              <a:t>досягла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розквіту</a:t>
            </a:r>
            <a:r>
              <a:rPr lang="ru-RU" sz="1800" dirty="0" smtClean="0"/>
              <a:t> в 1-ій </a:t>
            </a:r>
            <a:r>
              <a:rPr lang="ru-RU" sz="1800" dirty="0" err="1" smtClean="0"/>
              <a:t>половині</a:t>
            </a:r>
            <a:r>
              <a:rPr lang="ru-RU" sz="1800" dirty="0" smtClean="0"/>
              <a:t> 13 ст. Символами </a:t>
            </a:r>
            <a:r>
              <a:rPr lang="ru-RU" sz="1800" dirty="0" err="1" smtClean="0"/>
              <a:t>централізованого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королівства</a:t>
            </a:r>
            <a:r>
              <a:rPr lang="ru-RU" sz="1800" dirty="0" smtClean="0"/>
              <a:t> і </a:t>
            </a:r>
            <a:r>
              <a:rPr lang="ru-RU" sz="1800" dirty="0" err="1" smtClean="0"/>
              <a:t>незалежності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зростаючих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</a:t>
            </a:r>
            <a:r>
              <a:rPr lang="ru-RU" sz="1800" dirty="0" smtClean="0"/>
              <a:t> стали </a:t>
            </a:r>
            <a:r>
              <a:rPr lang="ru-RU" sz="1800" dirty="0" err="1" smtClean="0"/>
              <a:t>кам'яні</a:t>
            </a:r>
            <a:r>
              <a:rPr lang="ru-RU" sz="1800" dirty="0" smtClean="0"/>
              <a:t> </a:t>
            </a:r>
            <a:r>
              <a:rPr lang="ru-RU" sz="1800" dirty="0" err="1" smtClean="0"/>
              <a:t>готичні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собори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отримали</a:t>
            </a:r>
            <a:r>
              <a:rPr lang="ru-RU" sz="1800" dirty="0" smtClean="0"/>
              <a:t> у </a:t>
            </a:r>
            <a:r>
              <a:rPr lang="ru-RU" sz="1800" dirty="0" err="1" smtClean="0"/>
              <a:t>Франції</a:t>
            </a:r>
            <a:r>
              <a:rPr lang="ru-RU" sz="1800" dirty="0" smtClean="0"/>
              <a:t> свою </a:t>
            </a:r>
            <a:r>
              <a:rPr lang="ru-RU" sz="1800" dirty="0" err="1" smtClean="0"/>
              <a:t>класичну</a:t>
            </a:r>
            <a:r>
              <a:rPr lang="ru-RU" sz="1800" dirty="0" smtClean="0"/>
              <a:t> форму. </a:t>
            </a:r>
            <a:r>
              <a:rPr lang="ru-RU" sz="1800" dirty="0" err="1" smtClean="0"/>
              <a:t>Надзвичайно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високий</a:t>
            </a:r>
            <a:r>
              <a:rPr lang="ru-RU" sz="1800" dirty="0" smtClean="0"/>
              <a:t> (у </a:t>
            </a:r>
            <a:r>
              <a:rPr lang="ru-RU" sz="1800" dirty="0" err="1" smtClean="0"/>
              <a:t>соборі</a:t>
            </a:r>
            <a:r>
              <a:rPr lang="ru-RU" sz="1800" dirty="0" smtClean="0"/>
              <a:t> в Бове 47,5 м) і </a:t>
            </a:r>
            <a:r>
              <a:rPr lang="ru-RU" sz="1800" dirty="0" err="1" smtClean="0"/>
              <a:t>просторий</a:t>
            </a:r>
            <a:r>
              <a:rPr lang="ru-RU" sz="1800" dirty="0" smtClean="0"/>
              <a:t> (у </a:t>
            </a:r>
            <a:r>
              <a:rPr lang="ru-RU" sz="1800" dirty="0" err="1" smtClean="0"/>
              <a:t>соборі</a:t>
            </a:r>
            <a:r>
              <a:rPr lang="ru-RU" sz="1800" dirty="0" smtClean="0"/>
              <a:t> в </a:t>
            </a:r>
            <a:r>
              <a:rPr lang="ru-RU" sz="1800" dirty="0" err="1" smtClean="0"/>
              <a:t>Ам'єні</a:t>
            </a:r>
            <a:r>
              <a:rPr lang="ru-RU" sz="1800" dirty="0" smtClean="0"/>
              <a:t> 118 м г 33 м) </a:t>
            </a:r>
            <a:r>
              <a:rPr lang="ru-RU" sz="1800" dirty="0" err="1" smtClean="0"/>
              <a:t>інтер'єр</a:t>
            </a:r>
            <a:r>
              <a:rPr lang="ru-RU" sz="1800" dirty="0" smtClean="0"/>
              <a:t>, </a:t>
            </a:r>
            <a:r>
              <a:rPr lang="ru-RU" sz="1800" dirty="0" err="1" smtClean="0"/>
              <a:t>осяяний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кольоровим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світлом</a:t>
            </a:r>
            <a:r>
              <a:rPr lang="ru-RU" sz="1800" dirty="0" smtClean="0"/>
              <a:t> </a:t>
            </a:r>
            <a:r>
              <a:rPr lang="ru-RU" sz="1800" dirty="0" err="1" smtClean="0"/>
              <a:t>вітражів</a:t>
            </a:r>
            <a:r>
              <a:rPr lang="ru-RU" sz="1800" dirty="0" smtClean="0"/>
              <a:t>: ряди </a:t>
            </a:r>
            <a:r>
              <a:rPr lang="ru-RU" sz="1800" dirty="0" err="1" smtClean="0"/>
              <a:t>струнких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стовпів</a:t>
            </a:r>
            <a:r>
              <a:rPr lang="ru-RU" sz="1800" dirty="0" smtClean="0"/>
              <a:t>, </a:t>
            </a:r>
            <a:r>
              <a:rPr lang="ru-RU" sz="1800" dirty="0" err="1" smtClean="0"/>
              <a:t>могутнім</a:t>
            </a:r>
            <a:r>
              <a:rPr lang="ru-RU" sz="1800" dirty="0" smtClean="0"/>
              <a:t> </a:t>
            </a:r>
            <a:r>
              <a:rPr lang="ru-RU" sz="1800" dirty="0" err="1" smtClean="0"/>
              <a:t>злетом</a:t>
            </a:r>
            <a:r>
              <a:rPr lang="ru-RU" sz="1800" dirty="0" smtClean="0"/>
              <a:t> </a:t>
            </a:r>
            <a:r>
              <a:rPr lang="ru-RU" sz="1800" dirty="0" err="1" smtClean="0"/>
              <a:t>гострих</a:t>
            </a:r>
            <a:r>
              <a:rPr lang="ru-RU" sz="1800" dirty="0" smtClean="0"/>
              <a:t> </a:t>
            </a:r>
            <a:r>
              <a:rPr lang="ru-RU" sz="1800" dirty="0" err="1" smtClean="0"/>
              <a:t>стрілчастих</a:t>
            </a:r>
            <a:r>
              <a:rPr lang="ru-RU" sz="1800" dirty="0" smtClean="0"/>
              <a:t> арок, </a:t>
            </a:r>
            <a:r>
              <a:rPr lang="ru-RU" sz="1800" dirty="0" err="1" smtClean="0"/>
              <a:t>прискореним</a:t>
            </a:r>
            <a:r>
              <a:rPr lang="ru-RU" sz="1800" dirty="0" smtClean="0"/>
              <a:t> ритмом арок </a:t>
            </a:r>
            <a:r>
              <a:rPr lang="ru-RU" sz="1800" dirty="0" err="1" smtClean="0"/>
              <a:t>верхньої</a:t>
            </a:r>
            <a:r>
              <a:rPr lang="ru-RU" sz="1800" dirty="0" smtClean="0"/>
              <a:t> </a:t>
            </a:r>
            <a:r>
              <a:rPr lang="ru-RU" sz="1800" dirty="0" err="1" smtClean="0"/>
              <a:t>галереї</a:t>
            </a:r>
            <a:r>
              <a:rPr lang="ru-RU" sz="1800" dirty="0" smtClean="0"/>
              <a:t> (</a:t>
            </a:r>
            <a:r>
              <a:rPr lang="ru-RU" sz="1800" dirty="0" err="1" smtClean="0"/>
              <a:t>трифория</a:t>
            </a:r>
            <a:r>
              <a:rPr lang="ru-RU" sz="1800" dirty="0" smtClean="0"/>
              <a:t>) </a:t>
            </a:r>
            <a:r>
              <a:rPr lang="ru-RU" sz="1800" dirty="0" err="1" smtClean="0"/>
              <a:t>породжують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почуття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нестримного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руху</a:t>
            </a:r>
            <a:r>
              <a:rPr lang="ru-RU" sz="1800" dirty="0" smtClean="0"/>
              <a:t> </a:t>
            </a:r>
            <a:r>
              <a:rPr lang="ru-RU" sz="1800" dirty="0" err="1" smtClean="0"/>
              <a:t>вгору</a:t>
            </a:r>
            <a:r>
              <a:rPr lang="ru-RU" sz="1800" dirty="0" smtClean="0"/>
              <a:t> і вперед, до </a:t>
            </a:r>
            <a:r>
              <a:rPr lang="ru-RU" sz="1800" dirty="0" err="1" smtClean="0"/>
              <a:t>вівтаря</a:t>
            </a:r>
            <a:r>
              <a:rPr lang="ru-RU" sz="1800" dirty="0" smtClean="0"/>
              <a:t>.</a:t>
            </a:r>
            <a:r>
              <a:rPr lang="ru-RU" sz="1800" dirty="0" smtClean="0">
                <a:effectLst/>
                <a:latin typeface="Verdana"/>
              </a:rPr>
              <a:t> </a:t>
            </a:r>
          </a:p>
          <a:p>
            <a:r>
              <a:rPr lang="ru-RU" sz="1800" dirty="0" smtClean="0">
                <a:effectLst/>
                <a:latin typeface="Verdana"/>
              </a:rPr>
              <a:t>Сформована </a:t>
            </a:r>
            <a:r>
              <a:rPr lang="ru-RU" sz="1800" dirty="0" err="1" smtClean="0">
                <a:effectLst/>
                <a:latin typeface="Verdana"/>
              </a:rPr>
              <a:t>готична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каркасна</a:t>
            </a:r>
            <a:r>
              <a:rPr lang="ru-RU" sz="1800" dirty="0" smtClean="0">
                <a:effectLst/>
                <a:latin typeface="Verdana"/>
              </a:rPr>
              <a:t> система </a:t>
            </a:r>
            <a:r>
              <a:rPr lang="ru-RU" sz="1800" dirty="0" err="1" smtClean="0">
                <a:effectLst/>
                <a:latin typeface="Verdana"/>
              </a:rPr>
              <a:t>з'явилася</a:t>
            </a:r>
            <a:r>
              <a:rPr lang="ru-RU" sz="1800" dirty="0" smtClean="0">
                <a:effectLst/>
                <a:latin typeface="Verdana"/>
              </a:rPr>
              <a:t> в </a:t>
            </a:r>
            <a:r>
              <a:rPr lang="ru-RU" sz="1800" dirty="0" err="1" smtClean="0">
                <a:effectLst/>
                <a:latin typeface="Verdana"/>
              </a:rPr>
              <a:t>церкві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абатства</a:t>
            </a:r>
            <a:r>
              <a:rPr lang="ru-RU" sz="1800" dirty="0" smtClean="0">
                <a:effectLst/>
                <a:latin typeface="Verdana"/>
              </a:rPr>
              <a:t> Сен-</a:t>
            </a:r>
            <a:r>
              <a:rPr lang="ru-RU" sz="1800" dirty="0" err="1" smtClean="0">
                <a:effectLst/>
                <a:latin typeface="Verdana"/>
              </a:rPr>
              <a:t>Дені</a:t>
            </a:r>
            <a:r>
              <a:rPr lang="ru-RU" sz="1800" dirty="0" smtClean="0">
                <a:effectLst/>
                <a:latin typeface="Verdana"/>
              </a:rPr>
              <a:t> (1137 - 44). </a:t>
            </a:r>
            <a:r>
              <a:rPr lang="ru-RU" sz="1800" dirty="0" err="1" smtClean="0">
                <a:effectLst/>
                <a:latin typeface="Verdana"/>
              </a:rPr>
              <a:t>Наприкінці</a:t>
            </a:r>
            <a:r>
              <a:rPr lang="ru-RU" sz="1800" dirty="0" smtClean="0">
                <a:effectLst/>
                <a:latin typeface="Verdana"/>
              </a:rPr>
              <a:t> 13 - початку 14 ст. </a:t>
            </a:r>
            <a:r>
              <a:rPr lang="ru-RU" sz="1800" dirty="0" err="1" smtClean="0">
                <a:effectLst/>
                <a:latin typeface="Verdana"/>
              </a:rPr>
              <a:t>будівництво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соборів</a:t>
            </a:r>
            <a:r>
              <a:rPr lang="ru-RU" sz="1800" dirty="0" smtClean="0">
                <a:effectLst/>
                <a:latin typeface="Verdana"/>
              </a:rPr>
              <a:t> у </a:t>
            </a:r>
            <a:r>
              <a:rPr lang="ru-RU" sz="1800" dirty="0" err="1" smtClean="0">
                <a:effectLst/>
                <a:latin typeface="Verdana"/>
              </a:rPr>
              <a:t>Франції</a:t>
            </a:r>
            <a:r>
              <a:rPr lang="ru-RU" sz="1800" dirty="0" smtClean="0">
                <a:effectLst/>
                <a:latin typeface="Verdana"/>
              </a:rPr>
              <a:t> переживало кризу: </a:t>
            </a:r>
            <a:r>
              <a:rPr lang="ru-RU" sz="1800" dirty="0" err="1" smtClean="0">
                <a:effectLst/>
                <a:latin typeface="Verdana"/>
              </a:rPr>
              <a:t>архітектурні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форми</a:t>
            </a:r>
            <a:r>
              <a:rPr lang="ru-RU" sz="1800" dirty="0" smtClean="0">
                <a:effectLst/>
                <a:latin typeface="Verdana"/>
              </a:rPr>
              <a:t> стали </a:t>
            </a:r>
            <a:r>
              <a:rPr lang="ru-RU" sz="1800" dirty="0" err="1" smtClean="0">
                <a:effectLst/>
                <a:latin typeface="Verdana"/>
              </a:rPr>
              <a:t>сухіші</a:t>
            </a:r>
            <a:r>
              <a:rPr lang="ru-RU" sz="1800" dirty="0" smtClean="0">
                <a:effectLst/>
                <a:latin typeface="Verdana"/>
              </a:rPr>
              <a:t>, декор </a:t>
            </a:r>
            <a:r>
              <a:rPr lang="ru-RU" sz="1800" dirty="0" err="1" smtClean="0">
                <a:effectLst/>
                <a:latin typeface="Verdana"/>
              </a:rPr>
              <a:t>розкішніший</a:t>
            </a:r>
            <a:r>
              <a:rPr lang="ru-RU" sz="1800" dirty="0" smtClean="0">
                <a:effectLst/>
                <a:latin typeface="Verdana"/>
              </a:rPr>
              <a:t>, </a:t>
            </a:r>
            <a:r>
              <a:rPr lang="ru-RU" sz="1800" dirty="0" err="1" smtClean="0">
                <a:effectLst/>
                <a:latin typeface="Verdana"/>
              </a:rPr>
              <a:t>статуї</a:t>
            </a:r>
            <a:r>
              <a:rPr lang="ru-RU" sz="1800" dirty="0" smtClean="0">
                <a:effectLst/>
                <a:latin typeface="Verdana"/>
              </a:rPr>
              <a:t> одержали </a:t>
            </a:r>
            <a:r>
              <a:rPr lang="ru-RU" sz="1800" dirty="0" err="1" smtClean="0">
                <a:effectLst/>
                <a:latin typeface="Verdana"/>
              </a:rPr>
              <a:t>однаковий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підкреслений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en-US" sz="1800" dirty="0" smtClean="0">
                <a:effectLst/>
                <a:latin typeface="Verdana"/>
              </a:rPr>
              <a:t>S-</a:t>
            </a:r>
            <a:r>
              <a:rPr lang="ru-RU" sz="1800" dirty="0" err="1" smtClean="0">
                <a:effectLst/>
                <a:latin typeface="Verdana"/>
              </a:rPr>
              <a:t>образний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вигин</a:t>
            </a:r>
            <a:r>
              <a:rPr lang="ru-RU" sz="1800" dirty="0" smtClean="0">
                <a:effectLst/>
                <a:latin typeface="Verdana"/>
              </a:rPr>
              <a:t> і </a:t>
            </a:r>
            <a:r>
              <a:rPr lang="ru-RU" sz="1800" dirty="0" err="1" smtClean="0">
                <a:effectLst/>
                <a:latin typeface="Verdana"/>
              </a:rPr>
              <a:t>риси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куртуазності</a:t>
            </a:r>
            <a:r>
              <a:rPr lang="ru-RU" sz="1800" dirty="0" smtClean="0">
                <a:effectLst/>
                <a:latin typeface="Verdana"/>
              </a:rPr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97836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іра\культура\р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552" y="2532514"/>
            <a:ext cx="2880320" cy="21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іра\культура\inde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85" y="620687"/>
            <a:ext cx="2487966" cy="186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іра\культура\енгег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219" y="3933056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D:\іра\культура\и т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365104"/>
            <a:ext cx="2827015" cy="197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:\іра\культура\попопропрор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70636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594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24800" cy="1143000"/>
          </a:xfrm>
        </p:spPr>
        <p:txBody>
          <a:bodyPr/>
          <a:lstStyle/>
          <a:p>
            <a:r>
              <a:rPr lang="uk-UA" dirty="0" smtClean="0"/>
              <a:t>Пізня готика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effectLst/>
                <a:latin typeface="Verdana"/>
              </a:rPr>
              <a:t>У </a:t>
            </a:r>
            <a:r>
              <a:rPr lang="ru-RU" sz="1800" dirty="0" err="1" smtClean="0">
                <a:effectLst/>
                <a:latin typeface="Verdana"/>
              </a:rPr>
              <a:t>пізній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готиці</a:t>
            </a:r>
            <a:r>
              <a:rPr lang="ru-RU" sz="1800" dirty="0" smtClean="0">
                <a:effectLst/>
                <a:latin typeface="Verdana"/>
              </a:rPr>
              <a:t> одержали </a:t>
            </a:r>
            <a:r>
              <a:rPr lang="ru-RU" sz="1800" dirty="0" err="1" smtClean="0">
                <a:effectLst/>
                <a:latin typeface="Verdana"/>
              </a:rPr>
              <a:t>поширення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скульптурні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вівтарі</a:t>
            </a:r>
            <a:r>
              <a:rPr lang="ru-RU" sz="1800" dirty="0" smtClean="0">
                <a:effectLst/>
                <a:latin typeface="Verdana"/>
              </a:rPr>
              <a:t> в </a:t>
            </a:r>
            <a:r>
              <a:rPr lang="ru-RU" sz="1800" dirty="0" err="1" smtClean="0">
                <a:effectLst/>
                <a:latin typeface="Verdana"/>
              </a:rPr>
              <a:t>інтер'єрах</a:t>
            </a:r>
            <a:r>
              <a:rPr lang="ru-RU" sz="1800" dirty="0" smtClean="0">
                <a:effectLst/>
                <a:latin typeface="Verdana"/>
              </a:rPr>
              <a:t>, </a:t>
            </a:r>
            <a:r>
              <a:rPr lang="ru-RU" sz="1800" dirty="0" err="1" smtClean="0">
                <a:effectLst/>
                <a:latin typeface="Verdana"/>
              </a:rPr>
              <a:t>що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поєднують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дерев'яну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розфарбовану</a:t>
            </a:r>
            <a:r>
              <a:rPr lang="ru-RU" sz="1800" dirty="0" smtClean="0">
                <a:effectLst/>
                <a:latin typeface="Verdana"/>
              </a:rPr>
              <a:t> і </a:t>
            </a:r>
            <a:r>
              <a:rPr lang="ru-RU" sz="1800" dirty="0" err="1" smtClean="0">
                <a:effectLst/>
                <a:latin typeface="Verdana"/>
              </a:rPr>
              <a:t>позолочену</a:t>
            </a:r>
            <a:r>
              <a:rPr lang="ru-RU" sz="1800" dirty="0" smtClean="0">
                <a:effectLst/>
                <a:latin typeface="Verdana"/>
              </a:rPr>
              <a:t> скульптуру і </a:t>
            </a:r>
            <a:r>
              <a:rPr lang="ru-RU" sz="1800" dirty="0" err="1" smtClean="0">
                <a:effectLst/>
                <a:latin typeface="Verdana"/>
              </a:rPr>
              <a:t>темперний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живопис</a:t>
            </a:r>
            <a:r>
              <a:rPr lang="ru-RU" sz="1800" dirty="0" smtClean="0">
                <a:effectLst/>
                <a:latin typeface="Verdana"/>
              </a:rPr>
              <a:t> на </a:t>
            </a:r>
            <a:r>
              <a:rPr lang="ru-RU" sz="1800" dirty="0" err="1" smtClean="0">
                <a:effectLst/>
                <a:latin typeface="Verdana"/>
              </a:rPr>
              <a:t>дерев'яних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дошках</a:t>
            </a:r>
            <a:r>
              <a:rPr lang="ru-RU" sz="1800" dirty="0" smtClean="0">
                <a:effectLst/>
                <a:latin typeface="Verdana"/>
              </a:rPr>
              <a:t>. </a:t>
            </a:r>
            <a:r>
              <a:rPr lang="ru-RU" sz="1800" dirty="0" err="1" smtClean="0">
                <a:effectLst/>
                <a:latin typeface="Verdana"/>
              </a:rPr>
              <a:t>Склався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новий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емоційний</a:t>
            </a:r>
            <a:r>
              <a:rPr lang="ru-RU" sz="1800" dirty="0" smtClean="0">
                <a:effectLst/>
                <a:latin typeface="Verdana"/>
              </a:rPr>
              <a:t> лад </a:t>
            </a:r>
            <a:r>
              <a:rPr lang="ru-RU" sz="1800" dirty="0" err="1" smtClean="0">
                <a:effectLst/>
                <a:latin typeface="Verdana"/>
              </a:rPr>
              <a:t>образів</a:t>
            </a:r>
            <a:r>
              <a:rPr lang="ru-RU" sz="1800" dirty="0" smtClean="0">
                <a:effectLst/>
                <a:latin typeface="Verdana"/>
              </a:rPr>
              <a:t>, </a:t>
            </a:r>
            <a:r>
              <a:rPr lang="ru-RU" sz="1800" dirty="0" err="1" smtClean="0">
                <a:effectLst/>
                <a:latin typeface="Verdana"/>
              </a:rPr>
              <a:t>що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відрізняється</a:t>
            </a:r>
            <a:r>
              <a:rPr lang="ru-RU" sz="1800" dirty="0" smtClean="0">
                <a:effectLst/>
                <a:latin typeface="Verdana"/>
              </a:rPr>
              <a:t> драматичною </a:t>
            </a:r>
            <a:r>
              <a:rPr lang="ru-RU" sz="1800" dirty="0" err="1" smtClean="0">
                <a:effectLst/>
                <a:latin typeface="Verdana"/>
              </a:rPr>
              <a:t>експресією</a:t>
            </a:r>
            <a:r>
              <a:rPr lang="ru-RU" sz="1800" dirty="0" smtClean="0">
                <a:effectLst/>
                <a:latin typeface="Verdana"/>
              </a:rPr>
              <a:t>, особливо в сценах </a:t>
            </a:r>
            <a:r>
              <a:rPr lang="ru-RU" sz="1800" dirty="0" err="1" smtClean="0">
                <a:effectLst/>
                <a:latin typeface="Verdana"/>
              </a:rPr>
              <a:t>страждань</a:t>
            </a:r>
            <a:r>
              <a:rPr lang="ru-RU" sz="1800" dirty="0" smtClean="0">
                <a:effectLst/>
                <a:latin typeface="Verdana"/>
              </a:rPr>
              <a:t> Христа і </a:t>
            </a:r>
            <a:r>
              <a:rPr lang="ru-RU" sz="1800" dirty="0" err="1" smtClean="0">
                <a:effectLst/>
                <a:latin typeface="Verdana"/>
              </a:rPr>
              <a:t>святих</a:t>
            </a:r>
            <a:r>
              <a:rPr lang="ru-RU" sz="1800" dirty="0" smtClean="0">
                <a:effectLst/>
                <a:latin typeface="Verdana"/>
              </a:rPr>
              <a:t>, </a:t>
            </a:r>
            <a:r>
              <a:rPr lang="ru-RU" sz="1800" dirty="0" err="1" smtClean="0">
                <a:effectLst/>
                <a:latin typeface="Verdana"/>
              </a:rPr>
              <a:t>переданих</a:t>
            </a:r>
            <a:r>
              <a:rPr lang="ru-RU" sz="1800" dirty="0" smtClean="0">
                <a:effectLst/>
                <a:latin typeface="Verdana"/>
              </a:rPr>
              <a:t> з нещадною </a:t>
            </a:r>
            <a:r>
              <a:rPr lang="ru-RU" sz="1800" dirty="0" err="1" smtClean="0">
                <a:effectLst/>
                <a:latin typeface="Verdana"/>
              </a:rPr>
              <a:t>правдивістю</a:t>
            </a:r>
            <a:r>
              <a:rPr lang="ru-RU" sz="1800" dirty="0" smtClean="0">
                <a:effectLst/>
                <a:latin typeface="Verdana"/>
              </a:rPr>
              <a:t>. </a:t>
            </a:r>
            <a:r>
              <a:rPr lang="ru-RU" sz="1800" dirty="0" err="1" smtClean="0">
                <a:effectLst/>
                <a:latin typeface="Verdana"/>
              </a:rPr>
              <a:t>З'явилися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розписи</a:t>
            </a:r>
            <a:r>
              <a:rPr lang="ru-RU" sz="1800" dirty="0" smtClean="0">
                <a:effectLst/>
                <a:latin typeface="Verdana"/>
              </a:rPr>
              <a:t> на </a:t>
            </a:r>
            <a:r>
              <a:rPr lang="ru-RU" sz="1800" dirty="0" err="1" smtClean="0">
                <a:effectLst/>
                <a:latin typeface="Verdana"/>
              </a:rPr>
              <a:t>світські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сюжети</a:t>
            </a:r>
            <a:r>
              <a:rPr lang="ru-RU" sz="1800" dirty="0" smtClean="0">
                <a:effectLst/>
                <a:latin typeface="Verdana"/>
              </a:rPr>
              <a:t> (у </a:t>
            </a:r>
            <a:r>
              <a:rPr lang="ru-RU" sz="1800" dirty="0" err="1" smtClean="0">
                <a:effectLst/>
                <a:latin typeface="Verdana"/>
              </a:rPr>
              <a:t>папському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палаці</a:t>
            </a:r>
            <a:r>
              <a:rPr lang="ru-RU" sz="1800" dirty="0" smtClean="0">
                <a:effectLst/>
                <a:latin typeface="Verdana"/>
              </a:rPr>
              <a:t> в </a:t>
            </a:r>
            <a:r>
              <a:rPr lang="ru-RU" sz="1800" dirty="0" err="1" smtClean="0">
                <a:effectLst/>
                <a:latin typeface="Verdana"/>
              </a:rPr>
              <a:t>Авіньоне</a:t>
            </a:r>
            <a:r>
              <a:rPr lang="ru-RU" sz="1800" dirty="0" smtClean="0">
                <a:effectLst/>
                <a:latin typeface="Verdana"/>
              </a:rPr>
              <a:t>, 14 - 15 ст.). У </a:t>
            </a:r>
            <a:r>
              <a:rPr lang="ru-RU" sz="1800" dirty="0" err="1" smtClean="0">
                <a:effectLst/>
                <a:latin typeface="Verdana"/>
              </a:rPr>
              <a:t>мініатюрах</a:t>
            </a:r>
            <a:r>
              <a:rPr lang="ru-RU" sz="1800" dirty="0" smtClean="0">
                <a:effectLst/>
                <a:latin typeface="Verdana"/>
              </a:rPr>
              <a:t> (часословах) </a:t>
            </a:r>
            <a:r>
              <a:rPr lang="ru-RU" sz="1800" dirty="0" err="1" smtClean="0">
                <a:effectLst/>
                <a:latin typeface="Verdana"/>
              </a:rPr>
              <a:t>намітилося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прагнення</a:t>
            </a:r>
            <a:r>
              <a:rPr lang="ru-RU" sz="1800" dirty="0" smtClean="0">
                <a:effectLst/>
                <a:latin typeface="Verdana"/>
              </a:rPr>
              <a:t> до </a:t>
            </a:r>
            <a:r>
              <a:rPr lang="ru-RU" sz="1800" dirty="0" err="1" smtClean="0">
                <a:effectLst/>
                <a:latin typeface="Verdana"/>
              </a:rPr>
              <a:t>одухотвореної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людяності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образів</a:t>
            </a:r>
            <a:r>
              <a:rPr lang="ru-RU" sz="1800" dirty="0" smtClean="0">
                <a:effectLst/>
                <a:latin typeface="Verdana"/>
              </a:rPr>
              <a:t>, до </a:t>
            </a:r>
            <a:r>
              <a:rPr lang="ru-RU" sz="1800" dirty="0" err="1" smtClean="0">
                <a:effectLst/>
                <a:latin typeface="Verdana"/>
              </a:rPr>
              <a:t>передачі</a:t>
            </a:r>
            <a:r>
              <a:rPr lang="ru-RU" sz="1800" dirty="0" smtClean="0">
                <a:effectLst/>
                <a:latin typeface="Verdana"/>
              </a:rPr>
              <a:t> простору й </a:t>
            </a:r>
            <a:r>
              <a:rPr lang="ru-RU" sz="1800" dirty="0" err="1" smtClean="0">
                <a:effectLst/>
                <a:latin typeface="Verdana"/>
              </a:rPr>
              <a:t>обсягу</a:t>
            </a:r>
            <a:r>
              <a:rPr lang="ru-RU" sz="1800" dirty="0" smtClean="0">
                <a:effectLst/>
                <a:latin typeface="Verdana"/>
              </a:rPr>
              <a:t>. До </a:t>
            </a:r>
            <a:r>
              <a:rPr lang="ru-RU" sz="1800" dirty="0" err="1" smtClean="0">
                <a:effectLst/>
                <a:latin typeface="Verdana"/>
              </a:rPr>
              <a:t>кращих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зразків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французького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готичного</a:t>
            </a:r>
            <a:r>
              <a:rPr lang="ru-RU" sz="1800" dirty="0" smtClean="0">
                <a:effectLst/>
                <a:latin typeface="Verdana"/>
              </a:rPr>
              <a:t> декоративного </a:t>
            </a:r>
            <a:r>
              <a:rPr lang="ru-RU" sz="1800" dirty="0" err="1" smtClean="0">
                <a:effectLst/>
                <a:latin typeface="Verdana"/>
              </a:rPr>
              <a:t>мистецтва</a:t>
            </a:r>
            <a:r>
              <a:rPr lang="ru-RU" sz="1800" dirty="0" smtClean="0">
                <a:effectLst/>
                <a:latin typeface="Verdana"/>
              </a:rPr>
              <a:t> належать </a:t>
            </a:r>
            <a:r>
              <a:rPr lang="ru-RU" sz="1800" dirty="0" err="1" smtClean="0">
                <a:effectLst/>
                <a:latin typeface="Verdana"/>
              </a:rPr>
              <a:t>дрібна</a:t>
            </a:r>
            <a:r>
              <a:rPr lang="ru-RU" sz="1800" dirty="0" smtClean="0">
                <a:effectLst/>
                <a:latin typeface="Verdana"/>
              </a:rPr>
              <a:t> скульптура </a:t>
            </a:r>
            <a:r>
              <a:rPr lang="ru-RU" sz="1800" dirty="0" err="1" smtClean="0">
                <a:effectLst/>
                <a:latin typeface="Verdana"/>
              </a:rPr>
              <a:t>зі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слонової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кісти</a:t>
            </a:r>
            <a:r>
              <a:rPr lang="ru-RU" sz="1800" dirty="0" smtClean="0">
                <a:effectLst/>
                <a:latin typeface="Verdana"/>
              </a:rPr>
              <a:t>, </a:t>
            </a:r>
            <a:r>
              <a:rPr lang="ru-RU" sz="1800" dirty="0" err="1" smtClean="0">
                <a:effectLst/>
                <a:latin typeface="Verdana"/>
              </a:rPr>
              <a:t>срібні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реликварії</a:t>
            </a:r>
            <a:r>
              <a:rPr lang="ru-RU" sz="1800" dirty="0" smtClean="0">
                <a:effectLst/>
                <a:latin typeface="Verdana"/>
              </a:rPr>
              <a:t>, </a:t>
            </a:r>
            <a:r>
              <a:rPr lang="ru-RU" sz="1800" dirty="0" err="1" smtClean="0">
                <a:effectLst/>
                <a:latin typeface="Verdana"/>
              </a:rPr>
              <a:t>лиможська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емаль</a:t>
            </a:r>
            <a:r>
              <a:rPr lang="ru-RU" sz="1800" dirty="0" smtClean="0">
                <a:effectLst/>
                <a:latin typeface="Verdana"/>
              </a:rPr>
              <a:t>, </a:t>
            </a:r>
            <a:r>
              <a:rPr lang="ru-RU" sz="1800" dirty="0" err="1" smtClean="0">
                <a:effectLst/>
                <a:latin typeface="Verdana"/>
              </a:rPr>
              <a:t>шпалери</a:t>
            </a:r>
            <a:r>
              <a:rPr lang="ru-RU" sz="1800" dirty="0" smtClean="0">
                <a:effectLst/>
                <a:latin typeface="Verdana"/>
              </a:rPr>
              <a:t> і </a:t>
            </a:r>
            <a:r>
              <a:rPr lang="ru-RU" sz="1800" dirty="0" err="1" smtClean="0">
                <a:effectLst/>
                <a:latin typeface="Verdana"/>
              </a:rPr>
              <a:t>різьблені</a:t>
            </a:r>
            <a:r>
              <a:rPr lang="ru-RU" sz="1800" dirty="0" smtClean="0">
                <a:effectLst/>
                <a:latin typeface="Verdana"/>
              </a:rPr>
              <a:t> </a:t>
            </a:r>
            <a:r>
              <a:rPr lang="ru-RU" sz="1800" dirty="0" err="1" smtClean="0">
                <a:effectLst/>
                <a:latin typeface="Verdana"/>
              </a:rPr>
              <a:t>меблі</a:t>
            </a:r>
            <a:r>
              <a:rPr lang="ru-RU" sz="1800" dirty="0" smtClean="0">
                <a:effectLst/>
                <a:latin typeface="Verdana"/>
              </a:rPr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81079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іра\культура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55665"/>
            <a:ext cx="2702942" cy="3152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іра\культура\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61109"/>
            <a:ext cx="2664296" cy="199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іра\культура\и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437112"/>
            <a:ext cx="1741116" cy="211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D:\іра\культура\пи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048" y="432822"/>
            <a:ext cx="2160240" cy="288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605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err="1" smtClean="0">
                <a:effectLst/>
                <a:latin typeface="Verdana"/>
              </a:rPr>
              <a:t>Історичні</a:t>
            </a:r>
            <a:r>
              <a:rPr lang="ru-RU" u="sng" dirty="0" smtClean="0">
                <a:effectLst/>
                <a:latin typeface="Verdana"/>
              </a:rPr>
              <a:t> </a:t>
            </a:r>
            <a:r>
              <a:rPr lang="ru-RU" u="sng" dirty="0" err="1" smtClean="0">
                <a:effectLst/>
                <a:latin typeface="Verdana"/>
              </a:rPr>
              <a:t>інтер’єри</a:t>
            </a:r>
            <a:r>
              <a:rPr lang="ru-RU" u="sng" dirty="0" smtClean="0">
                <a:effectLst/>
                <a:latin typeface="Verdana"/>
              </a:rPr>
              <a:t> готики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err="1" smtClean="0"/>
              <a:t>Інтер’єри</a:t>
            </a:r>
            <a:r>
              <a:rPr lang="ru-RU" sz="2000" dirty="0" smtClean="0"/>
              <a:t> з дизайном в </a:t>
            </a:r>
            <a:r>
              <a:rPr lang="ru-RU" sz="2000" dirty="0" err="1" smtClean="0"/>
              <a:t>готичному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стилі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відрізняються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величністю</a:t>
            </a:r>
            <a:r>
              <a:rPr lang="ru-RU" sz="2000" dirty="0" smtClean="0"/>
              <a:t> і </a:t>
            </a:r>
            <a:r>
              <a:rPr lang="ru-RU" sz="2000" dirty="0" err="1" smtClean="0"/>
              <a:t>витонченістю</a:t>
            </a:r>
            <a:r>
              <a:rPr lang="ru-RU" sz="2000" dirty="0" smtClean="0"/>
              <a:t>. </a:t>
            </a:r>
            <a:r>
              <a:rPr lang="ru-RU" sz="2000" dirty="0" err="1" smtClean="0"/>
              <a:t>Стіни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перестають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конструктивним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елементом</a:t>
            </a:r>
            <a:r>
              <a:rPr lang="ru-RU" sz="2000" dirty="0" smtClean="0"/>
              <a:t>, </a:t>
            </a:r>
            <a:r>
              <a:rPr lang="ru-RU" sz="2000" dirty="0" err="1" smtClean="0"/>
              <a:t>стають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легкими, </a:t>
            </a:r>
            <a:r>
              <a:rPr lang="ru-RU" sz="2000" dirty="0" err="1" smtClean="0"/>
              <a:t>облицьовуються</a:t>
            </a:r>
            <a:r>
              <a:rPr lang="ru-RU" sz="2000" dirty="0" smtClean="0"/>
              <a:t> деревом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прикрашаються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настінним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розписом</a:t>
            </a:r>
            <a:r>
              <a:rPr lang="ru-RU" sz="2000" dirty="0" smtClean="0"/>
              <a:t> </a:t>
            </a:r>
            <a:r>
              <a:rPr lang="ru-RU" sz="2000" dirty="0" err="1" smtClean="0"/>
              <a:t>яскравих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кольорів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настінними</a:t>
            </a:r>
            <a:r>
              <a:rPr lang="ru-RU" sz="2000" dirty="0" smtClean="0"/>
              <a:t> гобеленами. </a:t>
            </a:r>
            <a:r>
              <a:rPr lang="ru-RU" sz="2000" dirty="0" err="1" smtClean="0"/>
              <a:t>Дощаті</a:t>
            </a:r>
            <a:r>
              <a:rPr lang="ru-RU" sz="2000" dirty="0" smtClean="0"/>
              <a:t> і </a:t>
            </a:r>
            <a:r>
              <a:rPr lang="ru-RU" sz="2000" dirty="0" err="1" smtClean="0"/>
              <a:t>кам’яні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підлоги</a:t>
            </a:r>
            <a:r>
              <a:rPr lang="ru-RU" sz="2000" dirty="0" smtClean="0"/>
              <a:t> </a:t>
            </a:r>
            <a:r>
              <a:rPr lang="ru-RU" sz="2000" dirty="0" err="1" smtClean="0"/>
              <a:t>ранньоготичного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інтер’єра</a:t>
            </a:r>
            <a:r>
              <a:rPr lang="ru-RU" sz="2000" dirty="0" smtClean="0"/>
              <a:t> </a:t>
            </a:r>
            <a:r>
              <a:rPr lang="ru-RU" sz="2000" dirty="0" err="1" smtClean="0"/>
              <a:t>пізніше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застилались килимами. </a:t>
            </a:r>
            <a:r>
              <a:rPr lang="ru-RU" sz="2000" dirty="0" err="1" smtClean="0"/>
              <a:t>Характерними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ажурні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орнаменти</a:t>
            </a:r>
            <a:r>
              <a:rPr lang="ru-RU" sz="2000" dirty="0" smtClean="0"/>
              <a:t>, </a:t>
            </a:r>
            <a:r>
              <a:rPr lang="ru-RU" sz="2000" dirty="0" err="1" smtClean="0"/>
              <a:t>кам’яне</a:t>
            </a:r>
            <a:r>
              <a:rPr lang="ru-RU" sz="2000" dirty="0" smtClean="0"/>
              <a:t> </a:t>
            </a:r>
            <a:r>
              <a:rPr lang="ru-RU" sz="2000" dirty="0" err="1" smtClean="0"/>
              <a:t>мереживо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різьби</a:t>
            </a:r>
            <a:r>
              <a:rPr lang="ru-RU" sz="2000" dirty="0" smtClean="0"/>
              <a:t>, </a:t>
            </a:r>
            <a:r>
              <a:rPr lang="ru-RU" sz="2000" dirty="0" err="1" smtClean="0"/>
              <a:t>стрільчаті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склепіння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Стелі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дерев’яні</a:t>
            </a:r>
            <a:r>
              <a:rPr lang="ru-RU" sz="2000" dirty="0" smtClean="0"/>
              <a:t> </a:t>
            </a:r>
            <a:r>
              <a:rPr lang="ru-RU" sz="2000" dirty="0" err="1" smtClean="0"/>
              <a:t>балочної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конструкції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з </a:t>
            </a:r>
            <a:r>
              <a:rPr lang="ru-RU" sz="2000" dirty="0" err="1" smtClean="0"/>
              <a:t>відкритими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оформленими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кроквами</a:t>
            </a:r>
            <a:r>
              <a:rPr lang="ru-RU" sz="2000" dirty="0" smtClean="0"/>
              <a:t>; </a:t>
            </a:r>
            <a:r>
              <a:rPr lang="ru-RU" sz="2000" dirty="0" err="1" smtClean="0"/>
              <a:t>можливий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декоративний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розпис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стелі</a:t>
            </a:r>
            <a:r>
              <a:rPr lang="ru-RU" sz="2000" dirty="0" smtClean="0"/>
              <a:t>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329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68</TotalTime>
  <Words>1030</Words>
  <Application>Microsoft Office PowerPoint</Application>
  <PresentationFormat>Экран (4:3)</PresentationFormat>
  <Paragraphs>34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Горизонт</vt:lpstr>
      <vt:lpstr>Готичний стиль</vt:lpstr>
      <vt:lpstr>Презентация PowerPoint</vt:lpstr>
      <vt:lpstr>Презентация PowerPoint</vt:lpstr>
      <vt:lpstr>Презентация PowerPoint</vt:lpstr>
      <vt:lpstr>Зародження готики</vt:lpstr>
      <vt:lpstr>Презентация PowerPoint</vt:lpstr>
      <vt:lpstr>Пізня готика</vt:lpstr>
      <vt:lpstr>Презентация PowerPoint</vt:lpstr>
      <vt:lpstr>Історичні інтер’єри готики</vt:lpstr>
      <vt:lpstr>Меблі в готичному інтер’єрі</vt:lpstr>
      <vt:lpstr>Презентация PowerPoint</vt:lpstr>
      <vt:lpstr>Вітражі</vt:lpstr>
      <vt:lpstr>Презентация PowerPoint</vt:lpstr>
      <vt:lpstr>Кольорова гама</vt:lpstr>
      <vt:lpstr>Готична література</vt:lpstr>
      <vt:lpstr>Готична музика</vt:lpstr>
      <vt:lpstr>Готика в дизайні сучасних інтер’єрів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Готичний стиль</dc:title>
  <dc:creator>Admin</dc:creator>
  <cp:lastModifiedBy>Admin</cp:lastModifiedBy>
  <cp:revision>7</cp:revision>
  <dcterms:created xsi:type="dcterms:W3CDTF">2013-03-16T16:39:01Z</dcterms:created>
  <dcterms:modified xsi:type="dcterms:W3CDTF">2013-03-16T17:47:57Z</dcterms:modified>
</cp:coreProperties>
</file>