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8" r:id="rId2"/>
    <p:sldId id="256" r:id="rId3"/>
    <p:sldId id="263" r:id="rId4"/>
    <p:sldId id="257" r:id="rId5"/>
    <p:sldId id="264" r:id="rId6"/>
    <p:sldId id="265" r:id="rId7"/>
    <p:sldId id="259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.obozrevatel.ua/2/1209031/422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381"/>
            <a:ext cx="9144000" cy="6861381"/>
          </a:xfrm>
          <a:prstGeom prst="rect">
            <a:avLst/>
          </a:prstGeom>
          <a:noFill/>
        </p:spPr>
      </p:pic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Україні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Segoe Print" pitchFamily="2" charset="0"/>
              </a:rPr>
              <a:t>Права </a:t>
            </a:r>
            <a:r>
              <a:rPr lang="ru-RU" sz="2400" dirty="0" err="1" smtClean="0">
                <a:latin typeface="Segoe Print" pitchFamily="2" charset="0"/>
              </a:rPr>
              <a:t>людини</a:t>
            </a:r>
            <a:r>
              <a:rPr lang="ru-RU" sz="2400" dirty="0" err="1" smtClean="0"/>
              <a:t>-це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спроможність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діяти,самостійно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обирати</a:t>
            </a:r>
            <a:r>
              <a:rPr lang="ru-RU" sz="2400" dirty="0" smtClean="0"/>
              <a:t> вид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міру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задоволення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різнобічних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матеріальних</a:t>
            </a:r>
            <a:r>
              <a:rPr lang="ru-RU" sz="2400" dirty="0" smtClean="0"/>
              <a:t> и </a:t>
            </a:r>
            <a:r>
              <a:rPr lang="ru-RU" sz="2400" dirty="0" err="1" smtClean="0"/>
              <a:t>духовних</a:t>
            </a:r>
            <a:r>
              <a:rPr lang="ru-RU" sz="2400" dirty="0" smtClean="0"/>
              <a:t> потреб шляхом </a:t>
            </a:r>
            <a:r>
              <a:rPr lang="ru-RU" sz="2400" dirty="0" err="1" smtClean="0"/>
              <a:t>користування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соціальними</a:t>
            </a:r>
            <a:r>
              <a:rPr lang="ru-RU" sz="2400" dirty="0" smtClean="0"/>
              <a:t> благами в  </a:t>
            </a:r>
            <a:r>
              <a:rPr lang="ru-RU" sz="2400" dirty="0" err="1" smtClean="0"/>
              <a:t>межах,визначеними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законодавчими</a:t>
            </a:r>
            <a:r>
              <a:rPr lang="ru-RU" sz="2400" dirty="0" smtClean="0"/>
              <a:t> актами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6400" dirty="0" err="1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Міжнародні</a:t>
            </a:r>
            <a:r>
              <a:rPr lang="ru-RU" sz="6400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документи</a:t>
            </a:r>
            <a:endParaRPr lang="ru-RU" sz="6400" dirty="0" smtClean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Статут ООН (Сан-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Франциско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. 1945р.)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Загальна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декларація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прав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людини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(ООН. 1948р.)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Європейська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конвенціяпро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захист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прав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людини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основних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свобод (Рим.1950р.)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Європейська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соціальна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хартія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(Турин.1961р.)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Міжнародний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пакт про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економічні,соціальні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культурні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права(ООН. 1966)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Міжнародний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пакт про 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громадянські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політичні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права(ООН.1966р.)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Заключний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акт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Наради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з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безпеки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тп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співробітництва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в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Європі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— НБСЄ (1975р.)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>
              <a:spcAft>
                <a:spcPts val="0"/>
              </a:spcAft>
            </a:pP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Конвенція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 про права </a:t>
            </a:r>
            <a:r>
              <a:rPr lang="ru-RU" sz="64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людини</a:t>
            </a:r>
            <a:r>
              <a:rPr lang="ru-RU" sz="64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Times New Roman"/>
                <a:cs typeface="Albany"/>
              </a:rPr>
              <a:t>(1989р.)</a:t>
            </a:r>
            <a:endParaRPr lang="ru-RU" sz="6400" b="1" i="1" dirty="0" smtClean="0">
              <a:solidFill>
                <a:schemeClr val="accent1">
                  <a:lumMod val="50000"/>
                </a:schemeClr>
              </a:solidFill>
              <a:latin typeface="Albany"/>
              <a:ea typeface="Times New Roman"/>
              <a:cs typeface="Albany"/>
            </a:endParaRPr>
          </a:p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3816424" cy="3240360"/>
          </a:xfrm>
        </p:spPr>
        <p:txBody>
          <a:bodyPr/>
          <a:lstStyle/>
          <a:p>
            <a:r>
              <a:rPr lang="ru-RU" sz="2000" dirty="0" err="1" smtClean="0">
                <a:latin typeface="Segoe Print" pitchFamily="2" charset="0"/>
              </a:rPr>
              <a:t>Громадянскі</a:t>
            </a:r>
            <a:r>
              <a:rPr lang="ru-RU" sz="2000" dirty="0" smtClean="0">
                <a:latin typeface="Segoe Print" pitchFamily="2" charset="0"/>
              </a:rPr>
              <a:t> права</a:t>
            </a:r>
            <a:r>
              <a:rPr lang="ru-RU" sz="2000" dirty="0" smtClean="0"/>
              <a:t>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брати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громадському</a:t>
            </a:r>
            <a:r>
              <a:rPr lang="ru-RU" sz="2000" dirty="0" smtClean="0"/>
              <a:t> та державному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, </a:t>
            </a:r>
            <a:r>
              <a:rPr lang="ru-RU" sz="2000" dirty="0" err="1" smtClean="0"/>
              <a:t>вносити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пропозиції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поліпщення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органах,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</a:t>
            </a:r>
            <a:r>
              <a:rPr lang="ru-RU" sz="2000" dirty="0" err="1" smtClean="0"/>
              <a:t>брати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об'єднаннях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uk-UA" sz="2000" dirty="0" smtClean="0"/>
              <a:t>Це право: на життя,на таємницю листування,на власну недоторканість,на недоторканість житла </a:t>
            </a:r>
            <a:r>
              <a:rPr lang="uk-UA" sz="2000" dirty="0" err="1" smtClean="0"/>
              <a:t>т.н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4653136"/>
            <a:ext cx="7772400" cy="1800200"/>
          </a:xfrm>
        </p:spPr>
        <p:txBody>
          <a:bodyPr>
            <a:normAutofit fontScale="92500" lnSpcReduction="20000"/>
          </a:bodyPr>
          <a:lstStyle/>
          <a:p>
            <a:r>
              <a:rPr lang="uk-UA" sz="2400" dirty="0" err="1" smtClean="0">
                <a:solidFill>
                  <a:schemeClr val="bg2">
                    <a:lumMod val="75000"/>
                  </a:schemeClr>
                </a:solidFill>
                <a:latin typeface="Segoe Print"/>
                <a:ea typeface="Calibri"/>
                <a:cs typeface="Segoe Print"/>
              </a:rPr>
              <a:t>Політичн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Segoe Print"/>
                <a:ea typeface="Calibri"/>
                <a:cs typeface="Segoe Print"/>
              </a:rPr>
              <a:t>і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Segoe Print"/>
                <a:ea typeface="Calibri"/>
                <a:cs typeface="Segoe Print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Segoe Print"/>
                <a:ea typeface="Calibri"/>
                <a:cs typeface="Segoe Print"/>
              </a:rPr>
              <a:t>права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-це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можливість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людей,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що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характеризує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їхнє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фізичне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та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біолоічне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існування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задоволення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матерільних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та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духовних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потреб </a:t>
            </a:r>
          </a:p>
          <a:p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Times New Roman"/>
              </a:rPr>
              <a:t>Це:право на вільне  зібрання и в партії,право на проведення мітингів,зборів,походів завчасно </a:t>
            </a:r>
            <a:r>
              <a:rPr lang="uk-UA" sz="2400" dirty="0" err="1" smtClean="0">
                <a:solidFill>
                  <a:schemeClr val="bg2">
                    <a:lumMod val="75000"/>
                  </a:schemeClr>
                </a:solidFill>
                <a:latin typeface="Calibri"/>
                <a:cs typeface="Times New Roman"/>
              </a:rPr>
              <a:t>попередищи</a:t>
            </a:r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  <a:latin typeface="Calibri"/>
                <a:cs typeface="Times New Roman"/>
              </a:rPr>
              <a:t> органи місцевого самоврядування. </a:t>
            </a:r>
            <a:endParaRPr lang="ru-RU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4"/>
            <a:ext cx="4283968" cy="2996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340768"/>
            <a:ext cx="4258816" cy="222085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Albany"/>
              </a:rPr>
              <a:t>Соціально-економічні-це можливості людини і громадянина,що характеризує їхню участь у виробленні матеріальних благ та можливість забезпечити соціальні умови життя </a:t>
            </a:r>
            <a:br>
              <a:rPr lang="uk-UA" sz="20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Albany"/>
              </a:rPr>
            </a:br>
            <a:r>
              <a:rPr lang="uk-UA" sz="2000" dirty="0" smtClean="0">
                <a:solidFill>
                  <a:schemeClr val="bg2">
                    <a:lumMod val="50000"/>
                  </a:schemeClr>
                </a:solidFill>
                <a:ea typeface="Times New Roman"/>
                <a:cs typeface="Albany"/>
              </a:rPr>
              <a:t>Це:право на приватне підприємство право на власність,право на страйк,право на відпочинок,право на заробітну плату не нижче від визначених законом.</a:t>
            </a:r>
            <a:r>
              <a:rPr lang="ru-RU" sz="2000" dirty="0" smtClean="0">
                <a:ea typeface="Times New Roman"/>
                <a:cs typeface="Albany"/>
              </a:rPr>
              <a:t/>
            </a:r>
            <a:br>
              <a:rPr lang="ru-RU" sz="2000" dirty="0" smtClean="0">
                <a:ea typeface="Times New Roman"/>
                <a:cs typeface="Albany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221088"/>
            <a:ext cx="5688632" cy="2448272"/>
          </a:xfrm>
        </p:spPr>
        <p:txBody>
          <a:bodyPr/>
          <a:lstStyle/>
          <a:p>
            <a:pPr indent="-215900"/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Segoe Print"/>
                <a:ea typeface="Times New Roman"/>
                <a:cs typeface="Segoe Print"/>
              </a:rPr>
              <a:t>Культурні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Segoe Print"/>
                <a:ea typeface="Times New Roman"/>
                <a:cs typeface="Segoe Print"/>
              </a:rPr>
              <a:t> права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-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це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можливість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доступудо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духовних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ціностей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свого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народі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(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нації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) та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всього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людства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Thorndale"/>
              <a:ea typeface="Times New Roman"/>
              <a:cs typeface="Thorndale"/>
            </a:endParaRPr>
          </a:p>
          <a:p>
            <a:pPr indent="-215900"/>
            <a:r>
              <a:rPr lang="uk-UA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horndale"/>
                <a:ea typeface="Times New Roman"/>
                <a:cs typeface="Thorndale"/>
              </a:rPr>
              <a:t>Це:право на освіту,Право на свободу наукової,творчої та художньої творчості.</a:t>
            </a:r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Thorndale"/>
              <a:ea typeface="Times New Roman"/>
              <a:cs typeface="Thorndale"/>
            </a:endParaRPr>
          </a:p>
          <a:p>
            <a:pPr lvl="5"/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4139952" cy="289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89040"/>
            <a:ext cx="3131840" cy="2420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7772400" cy="1362456"/>
          </a:xfrm>
        </p:spPr>
        <p:txBody>
          <a:bodyPr/>
          <a:lstStyle/>
          <a:p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Екологічні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права-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це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права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людини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и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громадянина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на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безпечне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екологічне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dirty="0" err="1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>середовише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/>
            </a:r>
            <a:b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454352"/>
            <a:ext cx="3960440" cy="2403648"/>
          </a:xfrm>
        </p:spPr>
        <p:txBody>
          <a:bodyPr>
            <a:normAutofit/>
          </a:bodyPr>
          <a:lstStyle/>
          <a:p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Обов'язок-це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суб'єктивно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обумовленна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вимога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держави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до особи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діяти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чітко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визначним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у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законі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чином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або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утримуватися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від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певних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дій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. 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132856"/>
            <a:ext cx="3511524" cy="247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9453736" cy="1359024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Основні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обов'язки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людини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Segoe Script"/>
                <a:ea typeface="Times New Roman"/>
                <a:cs typeface="Segoe Script"/>
              </a:rPr>
              <a:t>громадянина</a:t>
            </a:r>
            <a:r>
              <a:rPr lang="ru-RU" sz="32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/>
            </a:r>
            <a:br>
              <a:rPr lang="ru-RU" sz="32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389120"/>
          </a:xfrm>
        </p:spPr>
        <p:txBody>
          <a:bodyPr/>
          <a:lstStyle/>
          <a:p>
            <a:r>
              <a:rPr lang="ru-RU" sz="2400" dirty="0" smtClean="0"/>
              <a:t>-Не </a:t>
            </a:r>
            <a:r>
              <a:rPr lang="ru-RU" sz="2400" dirty="0" err="1" smtClean="0"/>
              <a:t>заподіювати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приподі,культурній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спадщини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Відшкодовувати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збитки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Сплачувати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податки</a:t>
            </a:r>
            <a:r>
              <a:rPr lang="ru-RU" sz="2400" dirty="0" smtClean="0"/>
              <a:t> и </a:t>
            </a:r>
            <a:r>
              <a:rPr lang="ru-RU" sz="2400" dirty="0" err="1" smtClean="0"/>
              <a:t>збори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Шанувати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символи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Украини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Неухильно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додержуватися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Конституції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Законів</a:t>
            </a:r>
            <a:r>
              <a:rPr lang="ru-RU" sz="2400" dirty="0" smtClean="0"/>
              <a:t>. -</a:t>
            </a:r>
            <a:r>
              <a:rPr lang="ru-RU" sz="2400" dirty="0" err="1" smtClean="0"/>
              <a:t>України,не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посягати</a:t>
            </a:r>
            <a:r>
              <a:rPr lang="ru-RU" sz="2400" dirty="0" smtClean="0"/>
              <a:t> на права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свободи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людей.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63272" cy="1428768"/>
          </a:xfrm>
        </p:spPr>
        <p:txBody>
          <a:bodyPr>
            <a:normAutofit/>
          </a:bodyPr>
          <a:lstStyle/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Гарантії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прав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людини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і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громадянина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-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це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умови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та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засоби,що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забезпечують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ефективну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реалізацію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прав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і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свобод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кожної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людини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і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  <a:latin typeface="Thorndale"/>
                <a:ea typeface="Times New Roman"/>
                <a:cs typeface="Thorndale"/>
              </a:rPr>
              <a:t>громадянином</a:t>
            </a:r>
            <a: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  <a:t/>
            </a:r>
            <a:br>
              <a:rPr lang="ru-RU" sz="2000" dirty="0" smtClean="0">
                <a:solidFill>
                  <a:srgbClr val="CCCCCC"/>
                </a:solidFill>
                <a:latin typeface="Thorndale"/>
                <a:ea typeface="Times New Roman"/>
                <a:cs typeface="Thorndale"/>
              </a:rPr>
            </a:br>
            <a:endParaRPr lang="ru-RU" sz="2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2896"/>
            <a:ext cx="4971375" cy="40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os1.i.ua/3/1/3980383_662db1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541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</TotalTime>
  <Words>308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Права людини в Україні</vt:lpstr>
      <vt:lpstr>Права людини-це її соціальна спроможність вільно діяти,самостійно обирати вид і міру своєї поведінки з метою задоволення різнобічних матеріальних и духовних потреб шляхом користування певними соціальними благами в  межах,визначеними законодавчими актами </vt:lpstr>
      <vt:lpstr>Громадянскі права- це можливість громадянина брати участь у громадському та державному житті, вносити пропозиції про поліпщення роботи державних органах, безпосередньо брати участь у різних об'єднаннях громадян. Це право: на життя,на таємницю листування,на власну недоторканість,на недоторканість житла т.н </vt:lpstr>
      <vt:lpstr>Соціально-економічні-це можливості людини і громадянина,що характеризує їхню участь у виробленні матеріальних благ та можливість забезпечити соціальні умови життя  Це:право на приватне підприємство право на власність,право на страйк,право на відпочинок,право на заробітну плату не нижче від визначених законом. </vt:lpstr>
      <vt:lpstr>Екологічні права- це права людини и громадянина на безпечне екологічне середовише </vt:lpstr>
      <vt:lpstr>Основні обов'язки людини і громадянина </vt:lpstr>
      <vt:lpstr>Гарантії прав людини і громадянина- це умови та засоби,що забезпечують ефективну реалізацію прав і свобод кожної людини і громадянином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2014-11-03T16:23:02Z</dcterms:created>
  <dcterms:modified xsi:type="dcterms:W3CDTF">2014-11-03T20:43:38Z</dcterms:modified>
</cp:coreProperties>
</file>