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65" r:id="rId12"/>
    <p:sldId id="290" r:id="rId13"/>
    <p:sldId id="266" r:id="rId14"/>
    <p:sldId id="267" r:id="rId15"/>
    <p:sldId id="288" r:id="rId16"/>
    <p:sldId id="268" r:id="rId17"/>
    <p:sldId id="269" r:id="rId18"/>
    <p:sldId id="270" r:id="rId19"/>
    <p:sldId id="291" r:id="rId20"/>
    <p:sldId id="271" r:id="rId21"/>
    <p:sldId id="292" r:id="rId22"/>
    <p:sldId id="272" r:id="rId23"/>
    <p:sldId id="273" r:id="rId24"/>
    <p:sldId id="293" r:id="rId25"/>
    <p:sldId id="294" r:id="rId26"/>
    <p:sldId id="277" r:id="rId27"/>
    <p:sldId id="275" r:id="rId28"/>
    <p:sldId id="276" r:id="rId29"/>
    <p:sldId id="298" r:id="rId30"/>
    <p:sldId id="297" r:id="rId31"/>
    <p:sldId id="296" r:id="rId32"/>
    <p:sldId id="295" r:id="rId33"/>
    <p:sldId id="278" r:id="rId34"/>
    <p:sldId id="300" r:id="rId35"/>
    <p:sldId id="299" r:id="rId36"/>
    <p:sldId id="279" r:id="rId37"/>
    <p:sldId id="280" r:id="rId38"/>
    <p:sldId id="304" r:id="rId39"/>
    <p:sldId id="303" r:id="rId40"/>
    <p:sldId id="302" r:id="rId41"/>
    <p:sldId id="301" r:id="rId42"/>
    <p:sldId id="281" r:id="rId43"/>
    <p:sldId id="305" r:id="rId44"/>
    <p:sldId id="306" r:id="rId45"/>
    <p:sldId id="282" r:id="rId46"/>
    <p:sldId id="283" r:id="rId47"/>
    <p:sldId id="284" r:id="rId48"/>
    <p:sldId id="307" r:id="rId49"/>
    <p:sldId id="308" r:id="rId50"/>
    <p:sldId id="285" r:id="rId51"/>
    <p:sldId id="286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94660"/>
  </p:normalViewPr>
  <p:slideViewPr>
    <p:cSldViewPr>
      <p:cViewPr varScale="1">
        <p:scale>
          <a:sx n="87" d="100"/>
          <a:sy n="87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0B1D-9E17-423F-873C-0B18A6D66B0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D07C-729C-4840-81EC-BEE8E544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688F-8405-44D4-A676-6E92C6B0BFA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A6B-06A0-49B2-BE9C-A4654B37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F972-E6A5-4BAB-92FD-3EECB5EBFDE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CE0F-5F2F-4881-AD17-D51E963B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B173-D618-4F7A-BF73-80E226CC6CC6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F105-B9E7-4025-99C4-B326CB8D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5A45-A68A-46BD-AF95-B3F635ACA1C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FBC4-F4EA-4BC6-AD22-404D9A297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003B-7A84-4396-9DA0-0ED84B869EDB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5F8-E552-44D1-A285-D24B8F693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7E07-1C59-43ED-8748-FA5D04E9E05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EAD-5DE1-4CBD-AAF5-829ACF8B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C884-5771-49BD-80AC-99A99E50B07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AF5A-8966-465F-A79E-62A1A38C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5994-2CDE-4FA2-BC95-91657D7A955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52E1-DFFF-4E00-A457-0E3B18243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ED65-E40E-4345-9EA2-181B119044B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F848-BE52-432B-8A1D-FBAEC7668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AC04-4BB8-4F46-8388-BC494E616A67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9772-943C-4360-AFE3-A88BBC89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C5405-8F39-47E6-A109-BADC2D2FF237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287CB-62D5-4628-8DC3-86680A625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ssolve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3/3b/Ch42_nioumiy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9" Type="http://schemas.openxmlformats.org/officeDocument/2006/relationships/image" Target="../media/image97.wmf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34" Type="http://schemas.openxmlformats.org/officeDocument/2006/relationships/image" Target="../media/image92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jpeg"/><Relationship Id="rId33" Type="http://schemas.openxmlformats.org/officeDocument/2006/relationships/image" Target="../media/image91.jpeg"/><Relationship Id="rId38" Type="http://schemas.openxmlformats.org/officeDocument/2006/relationships/image" Target="../media/image96.jpeg"/><Relationship Id="rId2" Type="http://schemas.openxmlformats.org/officeDocument/2006/relationships/audio" Target="../media/audio1.wav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29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jpeg"/><Relationship Id="rId32" Type="http://schemas.openxmlformats.org/officeDocument/2006/relationships/image" Target="../media/image90.jpeg"/><Relationship Id="rId37" Type="http://schemas.openxmlformats.org/officeDocument/2006/relationships/image" Target="../media/image95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28" Type="http://schemas.openxmlformats.org/officeDocument/2006/relationships/image" Target="../media/image86.jpeg"/><Relationship Id="rId36" Type="http://schemas.openxmlformats.org/officeDocument/2006/relationships/image" Target="../media/image94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31" Type="http://schemas.openxmlformats.org/officeDocument/2006/relationships/image" Target="../media/image89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Relationship Id="rId27" Type="http://schemas.openxmlformats.org/officeDocument/2006/relationships/image" Target="../media/image85.jpeg"/><Relationship Id="rId30" Type="http://schemas.openxmlformats.org/officeDocument/2006/relationships/image" Target="../media/image88.jpeg"/><Relationship Id="rId35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Анаит\Картинки\История\Японская культура\1.jpg"/>
          <p:cNvPicPr>
            <a:picLocks noChangeAspect="1" noChangeArrowheads="1"/>
          </p:cNvPicPr>
          <p:nvPr/>
        </p:nvPicPr>
        <p:blipFill>
          <a:blip r:embed="rId3" cstate="print"/>
          <a:srcRect r="53573" b="50421"/>
          <a:stretch>
            <a:fillRect/>
          </a:stretch>
        </p:blipFill>
        <p:spPr bwMode="auto">
          <a:xfrm>
            <a:off x="500034" y="2714620"/>
            <a:ext cx="2571768" cy="200026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27" name="Picture 3" descr="D:\Новая папка\Анаит\Картинки\История\Японская культура\1.jpg"/>
          <p:cNvPicPr>
            <a:picLocks noChangeAspect="1" noChangeArrowheads="1"/>
          </p:cNvPicPr>
          <p:nvPr/>
        </p:nvPicPr>
        <p:blipFill>
          <a:blip r:embed="rId3" cstate="print"/>
          <a:srcRect t="50419" r="53583"/>
          <a:stretch>
            <a:fillRect/>
          </a:stretch>
        </p:blipFill>
        <p:spPr bwMode="auto">
          <a:xfrm>
            <a:off x="2214546" y="4071942"/>
            <a:ext cx="2652714" cy="206375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Picture 3" descr="D:\Новая папка\Анаит\Картинки\История\Японская культура\1.jpg"/>
          <p:cNvPicPr>
            <a:picLocks noChangeAspect="1" noChangeArrowheads="1"/>
          </p:cNvPicPr>
          <p:nvPr/>
        </p:nvPicPr>
        <p:blipFill>
          <a:blip r:embed="rId3" cstate="print"/>
          <a:srcRect l="46250" t="50191"/>
          <a:stretch>
            <a:fillRect/>
          </a:stretch>
        </p:blipFill>
        <p:spPr bwMode="auto">
          <a:xfrm>
            <a:off x="4643438" y="4071942"/>
            <a:ext cx="3071810" cy="207327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Picture 3" descr="D:\Новая папка\Анаит\Картинки\История\Японская культура\1.jpg"/>
          <p:cNvPicPr>
            <a:picLocks noChangeAspect="1" noChangeArrowheads="1"/>
          </p:cNvPicPr>
          <p:nvPr/>
        </p:nvPicPr>
        <p:blipFill>
          <a:blip r:embed="rId3" cstate="print"/>
          <a:srcRect l="46083" b="50038"/>
          <a:stretch>
            <a:fillRect/>
          </a:stretch>
        </p:blipFill>
        <p:spPr bwMode="auto">
          <a:xfrm>
            <a:off x="5715008" y="2786058"/>
            <a:ext cx="3081334" cy="2079625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900113" y="0"/>
            <a:ext cx="7100887" cy="268605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8313" y="692150"/>
            <a:ext cx="8172450" cy="12858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Культура </a:t>
            </a: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Япон</a:t>
            </a:r>
            <a:r>
              <a:rPr lang="uk-UA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ії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150019"/>
            <a:ext cx="301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Ніколенко</a:t>
            </a:r>
            <a:r>
              <a:rPr lang="uk-UA" sz="2400" dirty="0" smtClean="0"/>
              <a:t> Анастасії</a:t>
            </a:r>
            <a:endParaRPr lang="ru-RU" sz="24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143000" y="0"/>
            <a:ext cx="6929438" cy="157162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88" y="0"/>
            <a:ext cx="7572375" cy="14287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Література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714750" y="1643063"/>
            <a:ext cx="52149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Довгий час японська література відчувала вплив Китаю , літературні твори також створювалися китайською мовою.</a:t>
            </a:r>
            <a:br>
              <a:rPr lang="uk-UA" dirty="0"/>
            </a:br>
            <a:r>
              <a:rPr lang="uk-UA" dirty="0"/>
              <a:t>Першими письмовими пам'ятками вважаються збори японських міфів і легенд « </a:t>
            </a:r>
            <a:r>
              <a:rPr lang="uk-UA" dirty="0" err="1"/>
              <a:t>Кодзікі</a:t>
            </a:r>
            <a:r>
              <a:rPr lang="uk-UA" dirty="0"/>
              <a:t> » (« Записи про діяння давнини » ) та історична </a:t>
            </a:r>
            <a:r>
              <a:rPr lang="uk-UA" dirty="0" err="1"/>
              <a:t>хроніка</a:t>
            </a:r>
            <a:r>
              <a:rPr lang="uk-UA" dirty="0"/>
              <a:t> « </a:t>
            </a:r>
            <a:r>
              <a:rPr lang="uk-UA" dirty="0" err="1"/>
              <a:t>Ніхон</a:t>
            </a:r>
            <a:r>
              <a:rPr lang="uk-UA" dirty="0"/>
              <a:t> </a:t>
            </a:r>
            <a:r>
              <a:rPr lang="uk-UA" dirty="0" err="1"/>
              <a:t>Сьокі</a:t>
            </a:r>
            <a:r>
              <a:rPr lang="uk-UA" dirty="0"/>
              <a:t> » (« Записані пензлем аннали Японії » або « </a:t>
            </a:r>
            <a:r>
              <a:rPr lang="uk-UA" dirty="0" err="1"/>
              <a:t>Ніхонгі</a:t>
            </a:r>
            <a:r>
              <a:rPr lang="uk-UA" dirty="0"/>
              <a:t> » - « Аннали Японії » ), створені під час періоду </a:t>
            </a:r>
            <a:r>
              <a:rPr lang="uk-UA" dirty="0" err="1"/>
              <a:t>Нара</a:t>
            </a:r>
            <a:r>
              <a:rPr lang="uk-UA" dirty="0"/>
              <a:t> (VII - VIII століттях) . Обидва твори були написані китайською мовою , але зі змінами для передачі японських імен богів та інших слів. У цей же період були створені поетичні антології « </a:t>
            </a:r>
            <a:r>
              <a:rPr lang="uk-UA" dirty="0" err="1"/>
              <a:t>Манйосю</a:t>
            </a:r>
            <a:r>
              <a:rPr lang="uk-UA" dirty="0"/>
              <a:t> » (</a:t>
            </a:r>
            <a:r>
              <a:rPr lang="uk-UA" dirty="0" err="1"/>
              <a:t>яп.万</a:t>
            </a:r>
            <a:r>
              <a:rPr lang="uk-UA" dirty="0"/>
              <a:t> 叶 集, «Збори міріад листя » , 759 ) і « </a:t>
            </a:r>
            <a:r>
              <a:rPr lang="uk-UA" dirty="0" err="1"/>
              <a:t>Кайфусо</a:t>
            </a:r>
            <a:r>
              <a:rPr lang="uk-UA" dirty="0"/>
              <a:t> » (</a:t>
            </a:r>
            <a:r>
              <a:rPr lang="uk-UA" dirty="0" err="1"/>
              <a:t>яп.懐</a:t>
            </a:r>
            <a:r>
              <a:rPr lang="uk-UA" dirty="0"/>
              <a:t> 风 藻) ( 751 )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" name="Picture 2" descr="D:\Новая папка\Анаит\Картинки\История\Японская культура\японский яэы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500188"/>
            <a:ext cx="14827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214313" y="2928938"/>
            <a:ext cx="1500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Слово «</a:t>
            </a:r>
            <a:r>
              <a:rPr lang="ru-RU" dirty="0" err="1" smtClean="0">
                <a:latin typeface="Comic Sans MS" pitchFamily="66" charset="0"/>
              </a:rPr>
              <a:t>японська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мова</a:t>
            </a:r>
            <a:r>
              <a:rPr lang="ru-RU" dirty="0" smtClean="0">
                <a:latin typeface="Comic Sans MS" pitchFamily="66" charset="0"/>
              </a:rPr>
              <a:t>» </a:t>
            </a:r>
            <a:r>
              <a:rPr lang="ru-RU" dirty="0" err="1" smtClean="0">
                <a:latin typeface="Comic Sans MS" pitchFamily="66" charset="0"/>
              </a:rPr>
              <a:t>японською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43000" y="0"/>
            <a:ext cx="6929438" cy="157162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28688" y="0"/>
            <a:ext cx="7572375" cy="14287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Література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28625" y="1714500"/>
            <a:ext cx="4071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Японська містична проза XVII-XIX століть</a:t>
            </a:r>
            <a:br>
              <a:rPr lang="uk-UA" dirty="0"/>
            </a:br>
            <a:r>
              <a:rPr lang="uk-UA" dirty="0"/>
              <a:t>Звід законів </a:t>
            </a:r>
            <a:r>
              <a:rPr lang="uk-UA" dirty="0" err="1"/>
              <a:t>Тайхоре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«Повість про </a:t>
            </a:r>
            <a:r>
              <a:rPr lang="uk-UA" dirty="0" err="1"/>
              <a:t>Гендзі</a:t>
            </a:r>
            <a:r>
              <a:rPr lang="uk-UA" dirty="0"/>
              <a:t>» (</a:t>
            </a:r>
            <a:r>
              <a:rPr lang="uk-UA" dirty="0" err="1"/>
              <a:t>Мурасаки</a:t>
            </a:r>
            <a:r>
              <a:rPr lang="uk-UA" dirty="0"/>
              <a:t> </a:t>
            </a:r>
            <a:r>
              <a:rPr lang="uk-UA" dirty="0" err="1"/>
              <a:t>Сикибу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/>
              <a:t>Сказання про </a:t>
            </a:r>
            <a:r>
              <a:rPr lang="uk-UA" dirty="0" err="1"/>
              <a:t>Есицуне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Трилогія культових японських романів жахів "Дзвінок", "Спіраль", "Народження".</a:t>
            </a:r>
            <a:br>
              <a:rPr lang="uk-UA" dirty="0"/>
            </a:br>
            <a:r>
              <a:rPr lang="uk-UA" dirty="0"/>
              <a:t>Широко відомі і за межами Японії види поетичних форм </a:t>
            </a:r>
            <a:r>
              <a:rPr lang="uk-UA" dirty="0" err="1"/>
              <a:t>хайку</a:t>
            </a:r>
            <a:r>
              <a:rPr lang="uk-UA" dirty="0"/>
              <a:t> (</a:t>
            </a:r>
            <a:r>
              <a:rPr lang="uk-UA" dirty="0" err="1"/>
              <a:t>яп</a:t>
            </a:r>
            <a:r>
              <a:rPr lang="uk-UA" dirty="0"/>
              <a:t>. 俳 句), </a:t>
            </a:r>
            <a:r>
              <a:rPr lang="uk-UA" dirty="0" err="1"/>
              <a:t>вака</a:t>
            </a:r>
            <a:r>
              <a:rPr lang="uk-UA" dirty="0"/>
              <a:t> (</a:t>
            </a:r>
            <a:r>
              <a:rPr lang="uk-UA" dirty="0" err="1"/>
              <a:t>яп</a:t>
            </a:r>
            <a:r>
              <a:rPr lang="uk-UA" dirty="0"/>
              <a:t>. 和 歌 «японська пісня») і різновид останньої танка (</a:t>
            </a:r>
            <a:r>
              <a:rPr lang="uk-UA" dirty="0" err="1"/>
              <a:t>яп</a:t>
            </a:r>
            <a:r>
              <a:rPr lang="uk-UA" dirty="0"/>
              <a:t>. 短歌 «коротка пісня»).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3" descr="D:\Новая папка\Анаит\Картинки\История\Японская культура\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25144"/>
          </a:xfrm>
        </p:spPr>
        <p:txBody>
          <a:bodyPr/>
          <a:lstStyle/>
          <a:p>
            <a:pPr marL="0" indent="0">
              <a:buNone/>
            </a:pPr>
            <a:r>
              <a:rPr lang="uk-UA" sz="1800" b="1" dirty="0" err="1"/>
              <a:t>Абе</a:t>
            </a:r>
            <a:r>
              <a:rPr lang="uk-UA" sz="1800" b="1" dirty="0"/>
              <a:t> Кобо </a:t>
            </a:r>
            <a:r>
              <a:rPr lang="uk-UA" sz="1800" dirty="0"/>
              <a:t>(1924-1993)</a:t>
            </a:r>
            <a:br>
              <a:rPr lang="uk-UA" sz="1800" dirty="0"/>
            </a:br>
            <a:r>
              <a:rPr lang="uk-UA" sz="1800" dirty="0"/>
              <a:t>японський письменник ( "Жінка в пісках " , "Чуже обличчя " , "</a:t>
            </a:r>
            <a:r>
              <a:rPr lang="uk-UA" sz="1800" dirty="0" err="1"/>
              <a:t>Людина-</a:t>
            </a:r>
            <a:r>
              <a:rPr lang="uk-UA" sz="1800" dirty="0"/>
              <a:t> ящик" ) 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 err="1"/>
              <a:t>Рюноске</a:t>
            </a:r>
            <a:r>
              <a:rPr lang="uk-UA" sz="1800" b="1" dirty="0"/>
              <a:t> Акутагава </a:t>
            </a:r>
            <a:r>
              <a:rPr lang="uk-UA" sz="1800" dirty="0"/>
              <a:t>(1892-1927)</a:t>
            </a:r>
            <a:br>
              <a:rPr lang="uk-UA" sz="1800" dirty="0"/>
            </a:br>
            <a:r>
              <a:rPr lang="uk-UA" sz="1800" dirty="0"/>
              <a:t>японський письменник , автор новел " </a:t>
            </a:r>
            <a:r>
              <a:rPr lang="uk-UA" sz="1800" dirty="0" err="1"/>
              <a:t>Расемон</a:t>
            </a:r>
            <a:r>
              <a:rPr lang="uk-UA" sz="1800" dirty="0"/>
              <a:t> " , "Ніс" .</a:t>
            </a:r>
            <a:br>
              <a:rPr lang="uk-UA" sz="1800" dirty="0"/>
            </a:br>
            <a:r>
              <a:rPr lang="uk-UA" sz="1800" dirty="0"/>
              <a:t>Самогубство </a:t>
            </a:r>
            <a:r>
              <a:rPr lang="uk-UA" sz="1800" dirty="0" err="1"/>
              <a:t>по-</a:t>
            </a:r>
            <a:r>
              <a:rPr lang="uk-UA" sz="1800" dirty="0"/>
              <a:t> </a:t>
            </a:r>
            <a:r>
              <a:rPr lang="uk-UA" sz="1800" dirty="0" err="1"/>
              <a:t>японськи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Хитається очерет вітром </a:t>
            </a:r>
            <a:r>
              <a:rPr lang="uk-UA" sz="1800" dirty="0" smtClean="0"/>
              <a:t>безумства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 err="1"/>
              <a:t>Ясунарі</a:t>
            </a:r>
            <a:r>
              <a:rPr lang="uk-UA" sz="1800" b="1" dirty="0"/>
              <a:t> </a:t>
            </a:r>
            <a:r>
              <a:rPr lang="uk-UA" sz="1800" b="1" dirty="0" err="1"/>
              <a:t>Кавабата</a:t>
            </a:r>
            <a:r>
              <a:rPr lang="uk-UA" sz="1800" b="1" dirty="0"/>
              <a:t> </a:t>
            </a:r>
            <a:r>
              <a:rPr lang="uk-UA" sz="1800" dirty="0"/>
              <a:t>(1899-1962)</a:t>
            </a:r>
            <a:br>
              <a:rPr lang="uk-UA" sz="1800" dirty="0"/>
            </a:br>
            <a:r>
              <a:rPr lang="uk-UA" sz="1800" dirty="0"/>
              <a:t>японський письменник , лауреат Нобелівської премії з літератури 1968 року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 err="1"/>
              <a:t>Рохан</a:t>
            </a:r>
            <a:r>
              <a:rPr lang="uk-UA" sz="1800" b="1" dirty="0"/>
              <a:t> Коду </a:t>
            </a:r>
            <a:r>
              <a:rPr lang="uk-UA" sz="1800" dirty="0"/>
              <a:t>(1867-1947)</a:t>
            </a:r>
            <a:br>
              <a:rPr lang="uk-UA" sz="1800" dirty="0"/>
            </a:br>
            <a:r>
              <a:rPr lang="uk-UA" sz="1800" dirty="0"/>
              <a:t>японський письменник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 err="1"/>
              <a:t>Юкіо</a:t>
            </a:r>
            <a:r>
              <a:rPr lang="uk-UA" sz="1800" b="1" dirty="0"/>
              <a:t> </a:t>
            </a:r>
            <a:r>
              <a:rPr lang="uk-UA" sz="1800" b="1" dirty="0" err="1"/>
              <a:t>Місіма</a:t>
            </a:r>
            <a:r>
              <a:rPr lang="uk-UA" sz="1800" b="1" dirty="0"/>
              <a:t> </a:t>
            </a:r>
            <a:r>
              <a:rPr lang="uk-UA" sz="1800" dirty="0"/>
              <a:t>( </a:t>
            </a:r>
            <a:r>
              <a:rPr lang="uk-UA" sz="1800" dirty="0" err="1"/>
              <a:t>Хіраока</a:t>
            </a:r>
            <a:r>
              <a:rPr lang="uk-UA" sz="1800" dirty="0"/>
              <a:t> </a:t>
            </a:r>
            <a:r>
              <a:rPr lang="uk-UA" sz="1800" dirty="0" err="1"/>
              <a:t>Кімітаке</a:t>
            </a:r>
            <a:r>
              <a:rPr lang="uk-UA" sz="1800" dirty="0"/>
              <a:t> ) ( 1925-1970 )</a:t>
            </a:r>
            <a:br>
              <a:rPr lang="uk-UA" sz="1800" dirty="0"/>
            </a:br>
            <a:r>
              <a:rPr lang="uk-UA" sz="1800" dirty="0"/>
              <a:t>японський письменник.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853136"/>
          </a:xfrm>
        </p:spPr>
        <p:txBody>
          <a:bodyPr/>
          <a:lstStyle/>
          <a:p>
            <a:pPr marL="0" indent="0">
              <a:buNone/>
            </a:pPr>
            <a:r>
              <a:rPr lang="uk-UA" sz="1800" b="1" dirty="0" err="1"/>
              <a:t>Дзюн'їтіро</a:t>
            </a:r>
            <a:r>
              <a:rPr lang="uk-UA" sz="1800" b="1" dirty="0"/>
              <a:t> </a:t>
            </a:r>
            <a:r>
              <a:rPr lang="uk-UA" sz="1800" b="1" dirty="0" err="1"/>
              <a:t>Танідзакі</a:t>
            </a:r>
            <a:r>
              <a:rPr lang="uk-UA" sz="1800" b="1" dirty="0"/>
              <a:t> </a:t>
            </a:r>
            <a:r>
              <a:rPr lang="uk-UA" sz="1800" dirty="0"/>
              <a:t>(1886-1965)</a:t>
            </a:r>
            <a:br>
              <a:rPr lang="uk-UA" sz="1800" dirty="0"/>
            </a:br>
            <a:r>
              <a:rPr lang="uk-UA" sz="1800" dirty="0"/>
              <a:t>японський письменник , один з видних представників літературного угруповання " </a:t>
            </a:r>
            <a:r>
              <a:rPr lang="uk-UA" sz="1800" dirty="0" err="1"/>
              <a:t>тамбіха</a:t>
            </a:r>
            <a:r>
              <a:rPr lang="uk-UA" sz="1800" dirty="0"/>
              <a:t> " (" естети " ) 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/>
              <a:t>Сімей </a:t>
            </a:r>
            <a:r>
              <a:rPr lang="uk-UA" sz="1800" b="1" dirty="0" err="1"/>
              <a:t>Фтабатея</a:t>
            </a:r>
            <a:r>
              <a:rPr lang="uk-UA" sz="1800" b="1" dirty="0"/>
              <a:t> </a:t>
            </a:r>
            <a:r>
              <a:rPr lang="uk-UA" sz="1800" dirty="0"/>
              <a:t>( </a:t>
            </a:r>
            <a:r>
              <a:rPr lang="uk-UA" sz="1800" dirty="0" err="1"/>
              <a:t>Хасегава</a:t>
            </a:r>
            <a:r>
              <a:rPr lang="uk-UA" sz="1800" dirty="0"/>
              <a:t> </a:t>
            </a:r>
            <a:r>
              <a:rPr lang="uk-UA" sz="1800" dirty="0" err="1"/>
              <a:t>Тацуноске</a:t>
            </a:r>
            <a:r>
              <a:rPr lang="uk-UA" sz="1800" dirty="0"/>
              <a:t> ) ( 1864-1909 )</a:t>
            </a:r>
            <a:br>
              <a:rPr lang="uk-UA" sz="1800" dirty="0"/>
            </a:br>
            <a:r>
              <a:rPr lang="uk-UA" sz="1800" dirty="0"/>
              <a:t>японський письменник , зачинатель японського критичного реалізму і сучасної літературної мови 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 err="1"/>
              <a:t>Біме</a:t>
            </a:r>
            <a:r>
              <a:rPr lang="uk-UA" sz="1800" b="1" dirty="0"/>
              <a:t> </a:t>
            </a:r>
            <a:r>
              <a:rPr lang="uk-UA" sz="1800" b="1" dirty="0" err="1"/>
              <a:t>Ямада</a:t>
            </a:r>
            <a:r>
              <a:rPr lang="uk-UA" sz="1800" b="1" dirty="0"/>
              <a:t> </a:t>
            </a:r>
            <a:r>
              <a:rPr lang="uk-UA" sz="1800" dirty="0"/>
              <a:t>(1868-1910)</a:t>
            </a:r>
            <a:br>
              <a:rPr lang="uk-UA" sz="1800" dirty="0"/>
            </a:br>
            <a:r>
              <a:rPr lang="uk-UA" sz="1800" dirty="0"/>
              <a:t>японський письменник , філолог 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b="1" dirty="0"/>
              <a:t>Кафу Нагаї </a:t>
            </a:r>
            <a:r>
              <a:rPr lang="uk-UA" sz="1800" dirty="0"/>
              <a:t>(1879-1959)</a:t>
            </a:r>
            <a:br>
              <a:rPr lang="uk-UA" sz="1800" dirty="0"/>
            </a:br>
            <a:r>
              <a:rPr lang="uk-UA" sz="1800" dirty="0"/>
              <a:t>японський письменник , член Японської академії мистецтв 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b="1" dirty="0"/>
              <a:t>Дещо </a:t>
            </a:r>
            <a:r>
              <a:rPr lang="uk-UA" sz="1800" b="1" dirty="0" err="1"/>
              <a:t>Одзаки</a:t>
            </a:r>
            <a:r>
              <a:rPr lang="uk-UA" sz="1800" b="1" dirty="0"/>
              <a:t> </a:t>
            </a:r>
            <a:r>
              <a:rPr lang="uk-UA" sz="1800" dirty="0"/>
              <a:t>(1867-1903)</a:t>
            </a:r>
            <a:br>
              <a:rPr lang="uk-UA" sz="1800" dirty="0"/>
            </a:br>
            <a:r>
              <a:rPr lang="uk-UA" sz="1800" dirty="0"/>
              <a:t>японський письменник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55576" y="116633"/>
            <a:ext cx="7531744" cy="131211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0"/>
            <a:ext cx="8568952" cy="14287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Японські письменники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07574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8625" y="0"/>
            <a:ext cx="8358188" cy="270892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428625"/>
            <a:ext cx="7848872" cy="19922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uk-UA" sz="5400" dirty="0" smtClean="0">
                <a:solidFill>
                  <a:srgbClr val="953735"/>
                </a:solidFill>
                <a:latin typeface="Mistral"/>
              </a:rPr>
              <a:t>Образотворче мистецтво. Живопис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752020" y="2609478"/>
            <a:ext cx="37147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/>
              <a:t>Японська живопис </a:t>
            </a:r>
            <a:r>
              <a:rPr lang="uk-UA" dirty="0"/>
              <a:t>(</a:t>
            </a:r>
            <a:r>
              <a:rPr lang="uk-UA" dirty="0" err="1"/>
              <a:t>яп</a:t>
            </a:r>
            <a:r>
              <a:rPr lang="uk-UA" dirty="0"/>
              <a:t>. 絵 画 </a:t>
            </a:r>
            <a:r>
              <a:rPr lang="uk-UA" dirty="0" err="1"/>
              <a:t>Кайга</a:t>
            </a:r>
            <a:r>
              <a:rPr lang="uk-UA" dirty="0"/>
              <a:t>, «картина, малюнок») - один з найбільш древніх і вишуканих з японських видів мистецтв, характеризується широким розмаїттям жанрів і стилів.</a:t>
            </a:r>
            <a:br>
              <a:rPr lang="uk-UA" dirty="0"/>
            </a:br>
            <a:r>
              <a:rPr lang="uk-UA" dirty="0"/>
              <a:t>Для японського живопису, як і для літератури, характерно відведення провідного місця природі і зображення її як носійки божественного начала.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3" descr="D:\Новая папка\Анаит\Картинки\История\Японская культура\2328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798413" cy="373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79513" y="2204864"/>
            <a:ext cx="45725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Починаючи з X століття в японського живопису виділяють напрямок </a:t>
            </a:r>
            <a:r>
              <a:rPr lang="uk-UA" dirty="0" err="1"/>
              <a:t>ямато-е</a:t>
            </a:r>
            <a:r>
              <a:rPr lang="uk-UA" dirty="0"/>
              <a:t>, картини являють собою горизонтальні сувої, якими ілюстрували літературні твори. У XIV столітті розвивається стиль сумі-е (монохромна акварель), а в першій половині XVII століття художники починають друкувати </a:t>
            </a:r>
            <a:r>
              <a:rPr lang="uk-UA" dirty="0" err="1"/>
              <a:t>Укійо-е</a:t>
            </a:r>
            <a:r>
              <a:rPr lang="uk-UA" dirty="0"/>
              <a:t> - гравюри на дереві, що зображували гейш, популярних акторів театру кабукі і пейзажі. Вплив популярності гравюр </a:t>
            </a:r>
            <a:r>
              <a:rPr lang="uk-UA" dirty="0" err="1"/>
              <a:t>Укійо-е</a:t>
            </a:r>
            <a:r>
              <a:rPr lang="uk-UA" dirty="0"/>
              <a:t> на європейське мистецтво XVIII століття називають </a:t>
            </a:r>
            <a:r>
              <a:rPr lang="uk-UA" dirty="0" err="1"/>
              <a:t>японизма</a:t>
            </a:r>
            <a:r>
              <a:rPr lang="uk-UA" dirty="0"/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0"/>
            <a:ext cx="8784976" cy="191683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78" name="Picture 2" descr="D:\Новая папка\Анаит\Картинки\История\Японская культура\356d42e65f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00542"/>
            <a:ext cx="3134693" cy="47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28625"/>
            <a:ext cx="7848872" cy="127218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uk-UA" sz="4800" dirty="0" smtClean="0">
                <a:solidFill>
                  <a:srgbClr val="953735"/>
                </a:solidFill>
                <a:latin typeface="Mistral"/>
              </a:rPr>
              <a:t>Образотворче мистецтво. Живопис</a:t>
            </a:r>
            <a:endParaRPr lang="ru-RU" sz="4800" dirty="0">
              <a:solidFill>
                <a:srgbClr val="953735"/>
              </a:solidFill>
              <a:latin typeface="Mistral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:Ch42 nioumiy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2" y="1567753"/>
            <a:ext cx="4343400" cy="50292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20028"/>
            <a:ext cx="3419103" cy="5124651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79512" y="0"/>
            <a:ext cx="8784976" cy="141277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14312"/>
            <a:ext cx="7848872" cy="9841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uk-UA" sz="4800" dirty="0" smtClean="0">
                <a:solidFill>
                  <a:srgbClr val="953735"/>
                </a:solidFill>
                <a:latin typeface="Mistral"/>
              </a:rPr>
              <a:t>Образотворче мистецтво. Живопис</a:t>
            </a:r>
            <a:endParaRPr lang="ru-RU" sz="4800" dirty="0">
              <a:solidFill>
                <a:srgbClr val="953735"/>
              </a:solidFill>
              <a:latin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369688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1547" y="34291"/>
            <a:ext cx="8858250" cy="15567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76056" y="1772816"/>
            <a:ext cx="385363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У Японії каліграфія вважається одним з видів мистецтв і носить назву </a:t>
            </a:r>
            <a:r>
              <a:rPr lang="uk-UA" dirty="0" err="1"/>
              <a:t>сьодо</a:t>
            </a:r>
            <a:r>
              <a:rPr lang="uk-UA" dirty="0"/>
              <a:t> (</a:t>
            </a:r>
            <a:r>
              <a:rPr lang="uk-UA" dirty="0" err="1"/>
              <a:t>яп</a:t>
            </a:r>
            <a:r>
              <a:rPr lang="uk-UA" dirty="0"/>
              <a:t>. 书 道 «шлях письма»). Нарівні з малюванням каліграфія викладається в школах.</a:t>
            </a:r>
            <a:br>
              <a:rPr lang="uk-UA" dirty="0"/>
            </a:br>
            <a:r>
              <a:rPr lang="uk-UA" dirty="0"/>
              <a:t>Мистецтво каліграфії було завезено до Японії разом з китайською писемністю. У давнину в Японії ознакою культурної людини вважалося володіння мистецтвом каліграфії. Існує кілька різних стилів написання ієрогліфів. Вдосконаленням стилів написання ієрогліфів займалися буддійські ченці.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5" descr="D:\Новая папка\Анаит\Картинки\История\Японская культура\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86" y="1575194"/>
            <a:ext cx="3345006" cy="250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428624"/>
            <a:ext cx="7848872" cy="7681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uk-UA" sz="4800" dirty="0" smtClean="0">
                <a:solidFill>
                  <a:srgbClr val="953735"/>
                </a:solidFill>
                <a:latin typeface="Mistral"/>
              </a:rPr>
              <a:t>Образотворче мистецтво. Каліграфія</a:t>
            </a:r>
            <a:endParaRPr lang="ru-RU" sz="4800" dirty="0">
              <a:solidFill>
                <a:srgbClr val="953735"/>
              </a:solidFill>
              <a:latin typeface="Mistr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7" y="4082161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5" y="0"/>
            <a:ext cx="8858250" cy="177281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25" y="428625"/>
            <a:ext cx="8572500" cy="105615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4800" dirty="0" err="1" smtClean="0">
                <a:solidFill>
                  <a:srgbClr val="953735"/>
                </a:solidFill>
                <a:latin typeface="Mistral"/>
              </a:rPr>
              <a:t>Образотворче</a:t>
            </a:r>
            <a:r>
              <a:rPr lang="ru-RU" sz="48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4800" dirty="0" err="1" smtClean="0">
                <a:solidFill>
                  <a:srgbClr val="953735"/>
                </a:solidFill>
                <a:latin typeface="Mistral"/>
              </a:rPr>
              <a:t>мистецтво</a:t>
            </a:r>
            <a:r>
              <a:rPr lang="ru-RU" sz="4800" dirty="0" smtClean="0">
                <a:solidFill>
                  <a:srgbClr val="953735"/>
                </a:solidFill>
                <a:latin typeface="Mistral"/>
              </a:rPr>
              <a:t>. Скульптура</a:t>
            </a:r>
            <a:endParaRPr lang="ru-RU" sz="48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00063" y="2204864"/>
            <a:ext cx="40719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Найдавнішим з видів мистецтв Японії є скульптура. Починаючи з епохи </a:t>
            </a:r>
            <a:r>
              <a:rPr lang="uk-UA" dirty="0" err="1"/>
              <a:t>Дзьомон</a:t>
            </a:r>
            <a:r>
              <a:rPr lang="uk-UA" dirty="0"/>
              <a:t> виготовлялися різноманітні керамічні вироби (посуд), також відомі глиняні фігурки-ідоли догу.</a:t>
            </a:r>
            <a:br>
              <a:rPr lang="uk-UA" dirty="0"/>
            </a:br>
            <a:r>
              <a:rPr lang="uk-UA" dirty="0"/>
              <a:t>В епоху </a:t>
            </a:r>
            <a:r>
              <a:rPr lang="uk-UA" dirty="0" err="1"/>
              <a:t>Кофун</a:t>
            </a:r>
            <a:r>
              <a:rPr lang="uk-UA" dirty="0"/>
              <a:t> на могилах встановлювалися </a:t>
            </a:r>
            <a:r>
              <a:rPr lang="uk-UA" dirty="0" err="1"/>
              <a:t>ханива</a:t>
            </a:r>
            <a:r>
              <a:rPr lang="uk-UA" dirty="0"/>
              <a:t> - скульптури з обпаленої глини, спочатку простих циліндричних форм, а потім складніші - у вигляді людей, тварин чи птахів.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5602" name="Picture 2" descr="D:\Новая папка\Анаит\Картинки\История\Японская культура\cb1f30d355b0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9" y="1772816"/>
            <a:ext cx="3000396" cy="369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5" y="0"/>
            <a:ext cx="8858250" cy="177281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25" y="428625"/>
            <a:ext cx="8572500" cy="9841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4800" dirty="0" err="1" smtClean="0">
                <a:solidFill>
                  <a:srgbClr val="953735"/>
                </a:solidFill>
                <a:latin typeface="Mistral"/>
              </a:rPr>
              <a:t>Образотворче</a:t>
            </a:r>
            <a:r>
              <a:rPr lang="ru-RU" sz="48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4800" dirty="0" err="1" smtClean="0">
                <a:solidFill>
                  <a:srgbClr val="953735"/>
                </a:solidFill>
                <a:latin typeface="Mistral"/>
              </a:rPr>
              <a:t>мистецтво</a:t>
            </a:r>
            <a:r>
              <a:rPr lang="ru-RU" sz="4800" dirty="0" smtClean="0">
                <a:solidFill>
                  <a:srgbClr val="953735"/>
                </a:solidFill>
                <a:latin typeface="Mistral"/>
              </a:rPr>
              <a:t>. </a:t>
            </a:r>
            <a:r>
              <a:rPr lang="ru-RU" sz="4800" dirty="0">
                <a:solidFill>
                  <a:srgbClr val="953735"/>
                </a:solidFill>
                <a:latin typeface="Mistral"/>
              </a:rPr>
              <a:t>С</a:t>
            </a:r>
            <a:r>
              <a:rPr lang="ru-RU" sz="4800" dirty="0" smtClean="0">
                <a:solidFill>
                  <a:srgbClr val="953735"/>
                </a:solidFill>
                <a:latin typeface="Mistral"/>
              </a:rPr>
              <a:t>кульптура</a:t>
            </a:r>
            <a:endParaRPr lang="ru-RU" sz="48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707333" y="2002674"/>
            <a:ext cx="52937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Історія скульптури в Японії пов'язана з появою в країні буддизму. Традиційна японська скульптура - це найчастіше статуї буддистських релігійних понять ( </a:t>
            </a:r>
            <a:r>
              <a:rPr lang="uk-UA" dirty="0" err="1"/>
              <a:t>татхагата</a:t>
            </a:r>
            <a:r>
              <a:rPr lang="uk-UA" dirty="0"/>
              <a:t> , </a:t>
            </a:r>
            <a:r>
              <a:rPr lang="uk-UA" dirty="0" err="1"/>
              <a:t>бодхисаттва</a:t>
            </a:r>
            <a:r>
              <a:rPr lang="uk-UA" dirty="0"/>
              <a:t> та </a:t>
            </a:r>
            <a:r>
              <a:rPr lang="uk-UA" dirty="0" err="1"/>
              <a:t>ін</a:t>
            </a:r>
            <a:r>
              <a:rPr lang="uk-UA" dirty="0"/>
              <a:t> ) Одна з найдавніших скульптур в Японії - дерев'яна статуя </a:t>
            </a:r>
            <a:r>
              <a:rPr lang="uk-UA" dirty="0" err="1"/>
              <a:t>будди</a:t>
            </a:r>
            <a:r>
              <a:rPr lang="uk-UA" dirty="0"/>
              <a:t> </a:t>
            </a:r>
            <a:r>
              <a:rPr lang="uk-UA" dirty="0" err="1"/>
              <a:t>Амитабхи</a:t>
            </a:r>
            <a:r>
              <a:rPr lang="uk-UA" dirty="0"/>
              <a:t> в храмі </a:t>
            </a:r>
            <a:r>
              <a:rPr lang="uk-UA" dirty="0" err="1"/>
              <a:t>Дзенків</a:t>
            </a:r>
            <a:r>
              <a:rPr lang="uk-UA" dirty="0"/>
              <a:t> - </a:t>
            </a:r>
            <a:r>
              <a:rPr lang="uk-UA" dirty="0" err="1"/>
              <a:t>джі</a:t>
            </a:r>
            <a:r>
              <a:rPr lang="uk-UA" dirty="0"/>
              <a:t> . У період </a:t>
            </a:r>
            <a:r>
              <a:rPr lang="uk-UA" dirty="0" err="1"/>
              <a:t>Нара</a:t>
            </a:r>
            <a:r>
              <a:rPr lang="uk-UA" dirty="0"/>
              <a:t> буддистські статуї створювалися державними фахівцями - скульпторами .</a:t>
            </a:r>
            <a:br>
              <a:rPr lang="uk-UA" dirty="0"/>
            </a:br>
            <a:r>
              <a:rPr lang="uk-UA" dirty="0"/>
              <a:t>В якості основного матеріалу для скульптур (як і в японській архітектурі ) використовувалося дерево . Статуї часто покривали лаком , </a:t>
            </a:r>
            <a:r>
              <a:rPr lang="uk-UA" dirty="0" err="1"/>
              <a:t>позолачівалі</a:t>
            </a:r>
            <a:r>
              <a:rPr lang="uk-UA" dirty="0"/>
              <a:t> або яскраво фарбували . Також в якості матеріалу для статуй використовувалася бронза або інші метали.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6626" name="Picture 2" descr="D:\Новая папка\Анаит\Картинки\История\Японская культура\боевые исску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11506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738"/>
            <a:ext cx="3609865" cy="3609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506079" cy="3506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91373"/>
            <a:ext cx="3361556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845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500188" y="0"/>
            <a:ext cx="6454775" cy="15001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63" y="142875"/>
            <a:ext cx="7458075" cy="1000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Зміст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3125" y="1571625"/>
            <a:ext cx="5072063" cy="485775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dirty="0"/>
              <a:t>введення</a:t>
            </a:r>
            <a:br>
              <a:rPr lang="uk-UA" dirty="0"/>
            </a:br>
            <a:r>
              <a:rPr lang="uk-UA" dirty="0"/>
              <a:t>Історія культури Японії</a:t>
            </a:r>
            <a:br>
              <a:rPr lang="uk-UA" dirty="0"/>
            </a:br>
            <a:r>
              <a:rPr lang="uk-UA" dirty="0"/>
              <a:t>Японська мова і писемність</a:t>
            </a:r>
            <a:br>
              <a:rPr lang="uk-UA" dirty="0"/>
            </a:br>
            <a:r>
              <a:rPr lang="uk-UA" dirty="0"/>
              <a:t>література</a:t>
            </a:r>
            <a:br>
              <a:rPr lang="uk-UA" dirty="0"/>
            </a:br>
            <a:r>
              <a:rPr lang="uk-UA" dirty="0"/>
              <a:t>Образотворче мистецтво</a:t>
            </a:r>
            <a:br>
              <a:rPr lang="uk-UA" dirty="0"/>
            </a:br>
            <a:r>
              <a:rPr lang="uk-UA" dirty="0"/>
              <a:t>театр</a:t>
            </a:r>
            <a:br>
              <a:rPr lang="uk-UA" dirty="0"/>
            </a:br>
            <a:r>
              <a:rPr lang="uk-UA" dirty="0"/>
              <a:t>кінематограф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архітектура</a:t>
            </a:r>
            <a:br>
              <a:rPr lang="uk-UA" dirty="0"/>
            </a:br>
            <a:r>
              <a:rPr lang="uk-UA" dirty="0"/>
              <a:t>Одяг</a:t>
            </a:r>
            <a:br>
              <a:rPr lang="uk-UA" dirty="0"/>
            </a:br>
            <a:r>
              <a:rPr lang="uk-UA" dirty="0"/>
              <a:t>Національна кухня</a:t>
            </a:r>
            <a:br>
              <a:rPr lang="uk-UA" dirty="0"/>
            </a:br>
            <a:r>
              <a:rPr lang="uk-UA" dirty="0"/>
              <a:t>Спорт</a:t>
            </a:r>
            <a:br>
              <a:rPr lang="uk-UA" dirty="0"/>
            </a:br>
            <a:r>
              <a:rPr lang="uk-UA" dirty="0"/>
              <a:t>Релігія</a:t>
            </a:r>
            <a:br>
              <a:rPr lang="uk-UA" dirty="0"/>
            </a:br>
            <a:r>
              <a:rPr lang="uk-UA" dirty="0"/>
              <a:t>Традиції, звичаї, етикет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938" y="1"/>
            <a:ext cx="5715000" cy="134076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0544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Театр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520" y="1697504"/>
            <a:ext cx="4176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Одним з ранніх видів театру став театр але (</a:t>
            </a:r>
            <a:r>
              <a:rPr lang="uk-UA" dirty="0" err="1"/>
              <a:t>яп</a:t>
            </a:r>
            <a:r>
              <a:rPr lang="uk-UA" dirty="0"/>
              <a:t>. 能 але: «талант, майстерність»), склався в XIV-XV століттях, актори грали у масках і розкішних костюмах. Театр вважається «маскованих» драмою, але маски (</a:t>
            </a:r>
            <a:r>
              <a:rPr lang="uk-UA" dirty="0" err="1"/>
              <a:t>о-моте</a:t>
            </a:r>
            <a:r>
              <a:rPr lang="uk-UA" dirty="0"/>
              <a:t>) надягають лише </a:t>
            </a:r>
            <a:r>
              <a:rPr lang="uk-UA" dirty="0" err="1"/>
              <a:t>Сіте</a:t>
            </a:r>
            <a:r>
              <a:rPr lang="uk-UA" dirty="0"/>
              <a:t> і </a:t>
            </a:r>
            <a:r>
              <a:rPr lang="uk-UA" dirty="0" err="1"/>
              <a:t>вакі</a:t>
            </a:r>
            <a:r>
              <a:rPr lang="uk-UA" dirty="0"/>
              <a:t>. У XVII столітті склався один з найбільш відомих видів японського традиційного театру - кабукі (</a:t>
            </a:r>
            <a:r>
              <a:rPr lang="uk-UA" dirty="0" err="1"/>
              <a:t>яп</a:t>
            </a:r>
            <a:r>
              <a:rPr lang="uk-UA" dirty="0"/>
              <a:t>. 歌舞 伎 «пісня, танець, майстерність»), актори цього театру були виключно чоловіки, їхні обличчя були складним чином загримовані.</a:t>
            </a:r>
            <a:br>
              <a:rPr lang="uk-UA" dirty="0"/>
            </a:br>
            <a:r>
              <a:rPr lang="uk-UA" dirty="0" err="1"/>
              <a:t>Бунраку</a:t>
            </a:r>
            <a:r>
              <a:rPr lang="uk-UA" dirty="0"/>
              <a:t> - театр маріонеток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7650" name="Picture 2" descr="D:\Новая папка\Анаит\Картинки\История\Японская культура\88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7" y="1340769"/>
            <a:ext cx="417988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Новая папка\Анаит\Картинки\История\Японская культура\23792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21163"/>
            <a:ext cx="3332161" cy="304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88" y="56111"/>
            <a:ext cx="4940424" cy="3688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2063"/>
            <a:ext cx="4572000" cy="3415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3422712"/>
            <a:ext cx="4580384" cy="34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933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2988" y="0"/>
            <a:ext cx="7129462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1264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Кінематограф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214813" y="1785938"/>
            <a:ext cx="4714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Перші японські кінострічки початку XX століття мали прості сюжети , кінематограф цього періоду розвивався під впливом театру , гра акторів була театральною , жіночі ролі виконувалися акторами </a:t>
            </a:r>
            <a:r>
              <a:rPr lang="uk-UA" dirty="0" err="1"/>
              <a:t>-чоловіками</a:t>
            </a:r>
            <a:r>
              <a:rPr lang="uk-UA" dirty="0"/>
              <a:t> , використовувалися театральні костюми і декорації. До появи звукового кіно демонстрацію фільмів супроводжував </a:t>
            </a:r>
            <a:r>
              <a:rPr lang="uk-UA" dirty="0" err="1"/>
              <a:t>бенсі</a:t>
            </a:r>
            <a:r>
              <a:rPr lang="uk-UA" dirty="0"/>
              <a:t> - живий виконавець , японський варіант тапера .</a:t>
            </a:r>
            <a:br>
              <a:rPr lang="uk-UA" dirty="0"/>
            </a:br>
            <a:r>
              <a:rPr lang="uk-UA" dirty="0"/>
              <a:t>Спочатку кінематограф вважався низьким мистецтвом , побутувала презирливе ставлення до людей , що займався кіно. Визнання і авторитет цей вид мистецтва отримав лише наприкінці 30 -х років минулого століття.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8674" name="Picture 2" descr="D:\Новая папка\Анаит\Картинки\История\Японская культура\39507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706" y="2357430"/>
            <a:ext cx="431292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71550" y="0"/>
            <a:ext cx="7104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Кінематограф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29698" name="Picture 2" descr="D:\Новая папка\Анаит\Картинки\История\Японская культура\5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393" y="1700808"/>
            <a:ext cx="301387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3835" y="1556792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50-ті - 60 - ті роки минулого століття припадає активний розвиток японського кінематографа. Ці роки вважаються «золотим віком» японського кінематографа. У </a:t>
            </a:r>
            <a:r>
              <a:rPr lang="uk-UA" dirty="0" smtClean="0"/>
              <a:t>1950р </a:t>
            </a:r>
            <a:r>
              <a:rPr lang="uk-UA" dirty="0"/>
              <a:t>було випущено 215 </a:t>
            </a:r>
            <a:r>
              <a:rPr lang="uk-UA" dirty="0" smtClean="0"/>
              <a:t>фільмів, </a:t>
            </a:r>
            <a:r>
              <a:rPr lang="uk-UA" dirty="0"/>
              <a:t>а в </a:t>
            </a:r>
            <a:r>
              <a:rPr lang="uk-UA" dirty="0" smtClean="0"/>
              <a:t>1960р </a:t>
            </a:r>
            <a:r>
              <a:rPr lang="uk-UA" dirty="0"/>
              <a:t>- вже 547 фільмів. У цей період з'являються жанри історичного, політичного кіно , бойовики і фантастика , за кількістю випущених фільмів Японія займала одне з перших місць у світі. Відомі кінорежисери цього періоду - </a:t>
            </a:r>
            <a:r>
              <a:rPr lang="uk-UA" dirty="0" err="1"/>
              <a:t>Акіра</a:t>
            </a:r>
            <a:r>
              <a:rPr lang="uk-UA" dirty="0"/>
              <a:t> </a:t>
            </a:r>
            <a:r>
              <a:rPr lang="uk-UA" dirty="0" err="1"/>
              <a:t>Куросава</a:t>
            </a:r>
            <a:r>
              <a:rPr lang="uk-UA" dirty="0"/>
              <a:t> , </a:t>
            </a:r>
            <a:r>
              <a:rPr lang="uk-UA" dirty="0" err="1"/>
              <a:t>Кендзі</a:t>
            </a:r>
            <a:r>
              <a:rPr lang="uk-UA" dirty="0"/>
              <a:t> </a:t>
            </a:r>
            <a:r>
              <a:rPr lang="uk-UA" dirty="0" err="1"/>
              <a:t>Мідзогуті</a:t>
            </a:r>
            <a:r>
              <a:rPr lang="uk-UA" dirty="0"/>
              <a:t> , </a:t>
            </a:r>
            <a:r>
              <a:rPr lang="uk-UA" dirty="0" err="1"/>
              <a:t>Сехей</a:t>
            </a:r>
            <a:r>
              <a:rPr lang="uk-UA" dirty="0"/>
              <a:t> </a:t>
            </a:r>
            <a:r>
              <a:rPr lang="uk-UA" dirty="0" err="1"/>
              <a:t>Імамура</a:t>
            </a:r>
            <a:r>
              <a:rPr lang="uk-UA" dirty="0"/>
              <a:t> . Відомим за межами країни стає актор </a:t>
            </a:r>
            <a:r>
              <a:rPr lang="uk-UA" dirty="0" err="1"/>
              <a:t>Тосіро</a:t>
            </a:r>
            <a:r>
              <a:rPr lang="uk-UA" dirty="0"/>
              <a:t> </a:t>
            </a:r>
            <a:r>
              <a:rPr lang="uk-UA" dirty="0" err="1"/>
              <a:t>Міфуне</a:t>
            </a:r>
            <a:r>
              <a:rPr lang="uk-UA" dirty="0"/>
              <a:t> , що зіграв майже у всіх кінокартинах </a:t>
            </a:r>
            <a:r>
              <a:rPr lang="uk-UA" dirty="0" err="1"/>
              <a:t>Куросави</a:t>
            </a:r>
            <a:r>
              <a:rPr lang="uk-UA" dirty="0"/>
              <a:t> .</a:t>
            </a:r>
            <a:br>
              <a:rPr lang="uk-UA" dirty="0"/>
            </a:br>
            <a:r>
              <a:rPr lang="uk-UA" dirty="0"/>
              <a:t>Під час кризи кіноіндустрії 60 -х років популярними жанрами стають фільми про </a:t>
            </a:r>
            <a:r>
              <a:rPr lang="uk-UA" dirty="0" err="1"/>
              <a:t>якудза</a:t>
            </a:r>
            <a:r>
              <a:rPr lang="uk-UA" dirty="0"/>
              <a:t> і недорогі порнографічні фільми.</a:t>
            </a:r>
            <a:br>
              <a:rPr lang="uk-UA" dirty="0"/>
            </a:br>
            <a:r>
              <a:rPr lang="uk-UA" dirty="0"/>
              <a:t>У 1990 -х актор і режисер </a:t>
            </a:r>
            <a:r>
              <a:rPr lang="uk-UA" dirty="0" err="1"/>
              <a:t>Такесі</a:t>
            </a:r>
            <a:r>
              <a:rPr lang="uk-UA" dirty="0"/>
              <a:t> </a:t>
            </a:r>
            <a:r>
              <a:rPr lang="uk-UA" dirty="0" err="1"/>
              <a:t>Кітано</a:t>
            </a:r>
            <a:r>
              <a:rPr lang="uk-UA" dirty="0"/>
              <a:t> отримує широку популярність як в Японії так і за її межами.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" y="1949249"/>
            <a:ext cx="3018190" cy="4471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551" y="5836622"/>
            <a:ext cx="180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Акіра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Куросава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24" y="2304395"/>
            <a:ext cx="2857500" cy="4086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6021288"/>
            <a:ext cx="209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r>
              <a:rPr lang="uk-UA" dirty="0" err="1">
                <a:solidFill>
                  <a:schemeClr val="bg1"/>
                </a:solidFill>
              </a:rPr>
              <a:t>Кендзі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Мідзогуті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805838" cy="39799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4248" y="6021288"/>
            <a:ext cx="185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Сехей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Імамура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71550" y="0"/>
            <a:ext cx="7104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Відомі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кінорежисери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86513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1628800"/>
            <a:ext cx="3256756" cy="43966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366" y="5358899"/>
            <a:ext cx="1050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Тосіро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err="1" smtClean="0"/>
              <a:t>Міфуне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3006"/>
            <a:ext cx="3585513" cy="4627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8555" y="5840755"/>
            <a:ext cx="164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Такесі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Кітано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550" y="0"/>
            <a:ext cx="7104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Відомі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актори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174880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50" y="0"/>
            <a:ext cx="6215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Архітектура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85750" y="1571625"/>
            <a:ext cx="571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Японська архітектура має настільки ж довгу історію як будь-яка інша складова частина японської культури . Спочатку випробувавши сильний вплив китайської архітектури , японська архітектура розробила безліч відмінностей і власних підходів , притаманних лише Японії. Як приклади традиційної японської архітектури можна назвати храми , </a:t>
            </a:r>
            <a:r>
              <a:rPr lang="uk-UA" dirty="0" err="1"/>
              <a:t>синтоїстські</a:t>
            </a:r>
            <a:r>
              <a:rPr lang="uk-UA" dirty="0"/>
              <a:t> святилища і замки в Кіото і </a:t>
            </a:r>
            <a:r>
              <a:rPr lang="uk-UA" dirty="0" err="1"/>
              <a:t>Нарі</a:t>
            </a:r>
            <a:r>
              <a:rPr lang="uk-UA" dirty="0"/>
              <a:t> . В цілому , для японської архітектури характерне прагнення до простоти .</a:t>
            </a:r>
            <a:br>
              <a:rPr lang="uk-UA" dirty="0"/>
            </a:br>
            <a:r>
              <a:rPr lang="uk-UA" dirty="0"/>
              <a:t>Традиційні дерев'яні житлові будинки простих японців , звані </a:t>
            </a:r>
            <a:r>
              <a:rPr lang="uk-UA" dirty="0" err="1"/>
              <a:t>минка</a:t>
            </a:r>
            <a:r>
              <a:rPr lang="uk-UA" dirty="0"/>
              <a:t> (</a:t>
            </a:r>
            <a:r>
              <a:rPr lang="uk-UA" dirty="0" err="1"/>
              <a:t>яп.民家</a:t>
            </a:r>
            <a:r>
              <a:rPr lang="uk-UA" dirty="0"/>
              <a:t>) , максимально пристосовані до клімату країни. </a:t>
            </a:r>
            <a:r>
              <a:rPr lang="uk-UA" dirty="0" err="1"/>
              <a:t>Мінка</a:t>
            </a:r>
            <a:r>
              <a:rPr lang="uk-UA" dirty="0"/>
              <a:t> має каркасну конструкцію з несучою колоною в центрі будинку і розсувними дверима. В даний час </a:t>
            </a:r>
            <a:r>
              <a:rPr lang="uk-UA" dirty="0" err="1"/>
              <a:t>минка</a:t>
            </a:r>
            <a:r>
              <a:rPr lang="uk-UA" dirty="0"/>
              <a:t> збереглися тільки в сільській місцевості.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1748" name="Picture 4" descr="D:\Новая папка\Анаит\Картинки\История\Японская культура\875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43050"/>
            <a:ext cx="2714644" cy="500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000500" y="1638737"/>
            <a:ext cx="49291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dirty="0"/>
              <a:t>VII століття був відзначений бурхливим будівництвом буддійських храмів на території Японії. Святилище </a:t>
            </a:r>
            <a:r>
              <a:rPr lang="uk-UA" dirty="0" err="1"/>
              <a:t>Ісе</a:t>
            </a:r>
            <a:r>
              <a:rPr lang="uk-UA" dirty="0"/>
              <a:t> </a:t>
            </a:r>
            <a:r>
              <a:rPr lang="uk-UA" dirty="0" err="1"/>
              <a:t>дзінгу</a:t>
            </a:r>
            <a:r>
              <a:rPr lang="uk-UA" dirty="0"/>
              <a:t> , присвячене богині Аматерасу , - основна </a:t>
            </a:r>
            <a:r>
              <a:rPr lang="uk-UA" dirty="0" err="1"/>
              <a:t>синтоїстська</a:t>
            </a:r>
            <a:r>
              <a:rPr lang="uk-UA" dirty="0"/>
              <a:t> святиня Японії.</a:t>
            </a:r>
            <a:br>
              <a:rPr lang="uk-UA" dirty="0"/>
            </a:br>
            <a:r>
              <a:rPr lang="uk-UA" dirty="0"/>
              <a:t>Своєрідністю відрізнялися японські замки , служили не тільки для захисту своїх господарів від ворогів , а й символом влади. Назви двох замків ( </a:t>
            </a:r>
            <a:r>
              <a:rPr lang="uk-UA" dirty="0" err="1"/>
              <a:t>Адзуті</a:t>
            </a:r>
            <a:r>
              <a:rPr lang="uk-UA" dirty="0"/>
              <a:t> і </a:t>
            </a:r>
            <a:r>
              <a:rPr lang="uk-UA" dirty="0" err="1"/>
              <a:t>Момояма</a:t>
            </a:r>
            <a:r>
              <a:rPr lang="uk-UA" dirty="0"/>
              <a:t> ) дали назву періоду в історії Японії - </a:t>
            </a:r>
            <a:r>
              <a:rPr lang="uk-UA" dirty="0" err="1"/>
              <a:t>Адзуті</a:t>
            </a:r>
            <a:r>
              <a:rPr lang="uk-UA" dirty="0"/>
              <a:t> - </a:t>
            </a:r>
            <a:r>
              <a:rPr lang="uk-UA" dirty="0" err="1"/>
              <a:t>Момояма</a:t>
            </a:r>
            <a:r>
              <a:rPr lang="uk-UA" dirty="0"/>
              <a:t> . У початковому стані збереглося дуже небагато замків , багато середньовічні замки були зруйновані під час воєн , згоріли при пожежах , були розібрані за вказівкою уряду як пережиток феодального минулого , в XX столітті частина замків була відновлена.</a:t>
            </a:r>
            <a:endParaRPr lang="ru-RU" dirty="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50" y="0"/>
            <a:ext cx="6215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Архітектура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33794" name="Picture 2" descr="D:\Новая папка\Анаит\Картинки\История\Японская культура\0_3a21_d667624_XL.jpg"/>
          <p:cNvPicPr>
            <a:picLocks noChangeAspect="1" noChangeArrowheads="1"/>
          </p:cNvPicPr>
          <p:nvPr/>
        </p:nvPicPr>
        <p:blipFill>
          <a:blip r:embed="rId3" cstate="print"/>
          <a:srcRect l="10432" r="12081"/>
          <a:stretch>
            <a:fillRect/>
          </a:stretch>
        </p:blipFill>
        <p:spPr bwMode="auto">
          <a:xfrm>
            <a:off x="0" y="1857364"/>
            <a:ext cx="4000496" cy="445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14314" y="1643063"/>
            <a:ext cx="30934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Необхідність відбудовувати зруйновані будівлі після Другої світової війни дала стимул для розвитку японської архітектури. При цьому відбудовані заново міста сильно відрізнялися від довоєнних.</a:t>
            </a:r>
            <a:br>
              <a:rPr lang="uk-UA" dirty="0"/>
            </a:br>
            <a:r>
              <a:rPr lang="uk-UA" dirty="0"/>
              <a:t>Деякі сучасні архітектори, наприклад, </a:t>
            </a:r>
            <a:r>
              <a:rPr lang="uk-UA" dirty="0" err="1"/>
              <a:t>Йосіо</a:t>
            </a:r>
            <a:r>
              <a:rPr lang="uk-UA" dirty="0"/>
              <a:t> </a:t>
            </a:r>
            <a:r>
              <a:rPr lang="uk-UA" dirty="0" err="1"/>
              <a:t>Танігучі</a:t>
            </a:r>
            <a:r>
              <a:rPr lang="uk-UA" dirty="0"/>
              <a:t> і </a:t>
            </a:r>
            <a:r>
              <a:rPr lang="uk-UA" dirty="0" err="1"/>
              <a:t>Тадао</a:t>
            </a:r>
            <a:r>
              <a:rPr lang="uk-UA" dirty="0"/>
              <a:t> </a:t>
            </a:r>
            <a:r>
              <a:rPr lang="uk-UA" dirty="0" err="1"/>
              <a:t>Андо</a:t>
            </a:r>
            <a:r>
              <a:rPr lang="uk-UA" dirty="0"/>
              <a:t>, відомі тим, що широко використовують об'єднання традиційних японських і західних архітектурних впливів.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428750" y="0"/>
            <a:ext cx="6215063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Архітектура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5" name="Picture 2" descr="D:\Новая папка\Анаит\Картинки\История\Японская культура\0_bd05_8325da4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753" y="1620344"/>
            <a:ext cx="5857884" cy="46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367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71563" y="0"/>
            <a:ext cx="7072312" cy="15001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28875" y="142875"/>
            <a:ext cx="4786313" cy="10477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Введення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42875" y="1707306"/>
            <a:ext cx="60721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 dirty="0"/>
              <a:t>Культура Японії </a:t>
            </a:r>
            <a:r>
              <a:rPr lang="uk-UA" sz="1600" dirty="0"/>
              <a:t>склалася в результаті історичного процесу, що почався з переселення предків японського народу на японський архіпелаг з материка і зародження культури періоду </a:t>
            </a:r>
            <a:r>
              <a:rPr lang="uk-UA" sz="1600" dirty="0" err="1"/>
              <a:t>Дзьомон</a:t>
            </a:r>
            <a:r>
              <a:rPr lang="uk-UA" sz="1600" dirty="0"/>
              <a:t> . Сучасна японська культура випробувала сильний вплив країн Азії ( особливо Китаю та Кореї ) , Європи і Північної Америки.</a:t>
            </a:r>
            <a:br>
              <a:rPr lang="uk-UA" sz="1600" dirty="0"/>
            </a:br>
            <a:r>
              <a:rPr lang="uk-UA" sz="1600" dirty="0"/>
              <a:t>Однією з особливостей японської культури є її довгий розвиток в період повної ізоляції країни (політика </a:t>
            </a:r>
            <a:r>
              <a:rPr lang="uk-UA" sz="1600" dirty="0" err="1"/>
              <a:t>сакоку</a:t>
            </a:r>
            <a:r>
              <a:rPr lang="uk-UA" sz="1600" dirty="0"/>
              <a:t> ) від решти всього світу в період правління </a:t>
            </a:r>
            <a:r>
              <a:rPr lang="uk-UA" sz="1600" dirty="0" err="1"/>
              <a:t>сьогунату</a:t>
            </a:r>
            <a:r>
              <a:rPr lang="uk-UA" sz="1600" dirty="0"/>
              <a:t> </a:t>
            </a:r>
            <a:r>
              <a:rPr lang="uk-UA" sz="1600" dirty="0" err="1"/>
              <a:t>Токугави</a:t>
            </a:r>
            <a:r>
              <a:rPr lang="uk-UA" sz="1600" dirty="0"/>
              <a:t> , що тривала до середини XIX століття - початку періоду </a:t>
            </a:r>
            <a:r>
              <a:rPr lang="uk-UA" sz="1600" dirty="0" err="1"/>
              <a:t>Мейдзі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/>
              <a:t>На культуру і менталітет японців великий вплив зробило ізольоване територіальне положення країни , географічні і кліматичні особливості , а також особливі природні явища ( часті землетруси і тайфуни ) , що виразилося у своєрідному відношенні японців до природи як до живого створення . Уміння захоплюватися сьогочасної красою природи , як особливість національного характеру японця , полягало у багатьох видах мистецтва Японії.</a:t>
            </a:r>
            <a:endParaRPr lang="ru-RU" sz="1600" dirty="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9" name="Picture 3" descr="D:\Новая папка\Анаит\Картинки\История\Японская культура\2488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974" y="1571612"/>
            <a:ext cx="30450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Новая папка\Анаит\Картинки\История\Японская культура\fc0cde6d50cba4a6324c6a702ec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43" y="4286256"/>
            <a:ext cx="3063857" cy="230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701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4" y="548680"/>
            <a:ext cx="8634051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09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9" y="476672"/>
            <a:ext cx="847318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32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50" y="1"/>
            <a:ext cx="6215063" cy="142875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9104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Одяг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143500" y="2196316"/>
            <a:ext cx="37147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dirty="0"/>
              <a:t>В Японії можна зустріти два типи одягу - традиційну - </a:t>
            </a:r>
            <a:r>
              <a:rPr lang="uk-UA" dirty="0" err="1"/>
              <a:t>вафуку</a:t>
            </a:r>
            <a:r>
              <a:rPr lang="uk-UA" dirty="0"/>
              <a:t> (</a:t>
            </a:r>
            <a:r>
              <a:rPr lang="uk-UA" dirty="0" err="1"/>
              <a:t>яп</a:t>
            </a:r>
            <a:r>
              <a:rPr lang="uk-UA" dirty="0"/>
              <a:t>. 和服 японська одяг), і більш просту, повсякденних, за європейським зразком. Кімоно (</a:t>
            </a:r>
            <a:r>
              <a:rPr lang="uk-UA" dirty="0" err="1"/>
              <a:t>яп</a:t>
            </a:r>
            <a:r>
              <a:rPr lang="uk-UA" dirty="0"/>
              <a:t>. 着 物) - буквально перекладається «одяг, вбрання» - загальний термін для позначення будь-якого одягу, а у вузькому - різновид </a:t>
            </a:r>
            <a:r>
              <a:rPr lang="uk-UA" dirty="0" err="1"/>
              <a:t>вафуку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 err="1" smtClean="0"/>
              <a:t>-</a:t>
            </a:r>
            <a:r>
              <a:rPr lang="uk-UA" b="1" dirty="0" err="1" smtClean="0"/>
              <a:t>Юката</a:t>
            </a:r>
            <a:r>
              <a:rPr lang="uk-UA" dirty="0" smtClean="0"/>
              <a:t> </a:t>
            </a:r>
            <a:r>
              <a:rPr lang="uk-UA" dirty="0"/>
              <a:t>- легке бавовняне кімоно</a:t>
            </a:r>
            <a:br>
              <a:rPr lang="uk-UA" dirty="0"/>
            </a:br>
            <a:r>
              <a:rPr lang="uk-UA" dirty="0" err="1" smtClean="0"/>
              <a:t>-</a:t>
            </a:r>
            <a:r>
              <a:rPr lang="uk-UA" b="1" dirty="0" err="1" smtClean="0"/>
              <a:t>Обі</a:t>
            </a:r>
            <a:r>
              <a:rPr lang="uk-UA" dirty="0" smtClean="0"/>
              <a:t> </a:t>
            </a:r>
            <a:r>
              <a:rPr lang="uk-UA" dirty="0"/>
              <a:t>- різні види поясів</a:t>
            </a:r>
            <a:br>
              <a:rPr lang="uk-UA" dirty="0"/>
            </a:br>
            <a:r>
              <a:rPr lang="uk-UA" dirty="0" err="1" smtClean="0"/>
              <a:t>-</a:t>
            </a:r>
            <a:r>
              <a:rPr lang="uk-UA" b="1" dirty="0" err="1" smtClean="0"/>
              <a:t>Гета</a:t>
            </a:r>
            <a:r>
              <a:rPr lang="uk-UA" dirty="0" smtClean="0"/>
              <a:t> </a:t>
            </a:r>
            <a:r>
              <a:rPr lang="uk-UA" dirty="0"/>
              <a:t>- дерев'яні сандалі</a:t>
            </a:r>
            <a:br>
              <a:rPr lang="uk-UA" dirty="0"/>
            </a:br>
            <a:r>
              <a:rPr lang="uk-UA" dirty="0" err="1" smtClean="0"/>
              <a:t>-</a:t>
            </a:r>
            <a:r>
              <a:rPr lang="uk-UA" b="1" dirty="0" err="1" smtClean="0"/>
              <a:t>Мон</a:t>
            </a:r>
            <a:r>
              <a:rPr lang="uk-UA" dirty="0" smtClean="0"/>
              <a:t> </a:t>
            </a:r>
            <a:r>
              <a:rPr lang="uk-UA" dirty="0"/>
              <a:t>- фамільний герб родини</a:t>
            </a:r>
            <a:endParaRPr lang="ru-RU" altLang="ja-JP" dirty="0">
              <a:latin typeface="Comic Sans MS" pitchFamily="66" charset="0"/>
              <a:cs typeface="Arial" charset="0"/>
            </a:endParaRPr>
          </a:p>
        </p:txBody>
      </p:sp>
      <p:sp>
        <p:nvSpPr>
          <p:cNvPr id="35844" name="AutoShape 1" descr="Заготовка раздела"/>
          <p:cNvSpPr>
            <a:spLocks noChangeAspect="1" noChangeArrowheads="1"/>
          </p:cNvSpPr>
          <p:nvPr/>
        </p:nvSpPr>
        <p:spPr bwMode="auto">
          <a:xfrm>
            <a:off x="0" y="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9939" name="Picture 3" descr="D:\Новая папка\Анаит\Картинки\История\Японская культура\japan_foto_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1" y="867299"/>
            <a:ext cx="8692549" cy="5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834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"/>
            <a:ext cx="3333750" cy="5972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550416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2015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63" y="-19049"/>
            <a:ext cx="8072437" cy="14478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0544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Національна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>
                <a:solidFill>
                  <a:srgbClr val="953735"/>
                </a:solidFill>
                <a:latin typeface="Mistral"/>
              </a:rPr>
              <a:t>кухня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51521" y="1500188"/>
            <a:ext cx="532859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Японська кухня відома своїм упором на сезонність харчування , якість інгредієнтів і подачу страв. Основою японської кухні є рис. Слово </a:t>
            </a:r>
            <a:r>
              <a:rPr lang="uk-UA" dirty="0" err="1"/>
              <a:t>гохан</a:t>
            </a:r>
            <a:r>
              <a:rPr lang="uk-UA" dirty="0"/>
              <a:t> (</a:t>
            </a:r>
            <a:r>
              <a:rPr lang="uk-UA" dirty="0" err="1"/>
              <a:t>яп.御</a:t>
            </a:r>
            <a:r>
              <a:rPr lang="uk-UA" dirty="0"/>
              <a:t> </a:t>
            </a:r>
            <a:r>
              <a:rPr lang="uk-UA" dirty="0" err="1"/>
              <a:t>饭дослівно</a:t>
            </a:r>
            <a:r>
              <a:rPr lang="uk-UA" dirty="0"/>
              <a:t> « варений рис » ) також може перекладається як « їжа» . Крім свого основного призначення як продукт харчування рис також служив своєрідною грошовою одиницею , в старовину рисом виплачувалися податки та платню . Японці використовують рис для приготування різноманітних страв , соусів і навіть напоїв ( саке , </a:t>
            </a:r>
            <a:r>
              <a:rPr lang="uk-UA" dirty="0" err="1"/>
              <a:t>сетю</a:t>
            </a:r>
            <a:r>
              <a:rPr lang="uk-UA" dirty="0"/>
              <a:t> , </a:t>
            </a:r>
            <a:r>
              <a:rPr lang="uk-UA" dirty="0" err="1"/>
              <a:t>бакусю</a:t>
            </a:r>
            <a:r>
              <a:rPr lang="uk-UA" dirty="0"/>
              <a:t> ) . Другим за значимістю продуктом харчування японців є риба. Японія займає четверте місце в світі по вживанню риби і морепродуктів на душу населення. Часто риба вживається в сирому або напівсирому вигляді , наприклад суші. Також дуже популярний в Японії соєвий сир ( </a:t>
            </a:r>
            <a:r>
              <a:rPr lang="uk-UA" dirty="0" err="1"/>
              <a:t>тофу</a:t>
            </a:r>
            <a:r>
              <a:rPr lang="uk-UA" dirty="0"/>
              <a:t>)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8914" name="Picture 2" descr="D:\Новая папка\Анаит\Картинки\История\Японская культура\14087d6b3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3" y="1628800"/>
            <a:ext cx="3286117" cy="263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63" y="0"/>
            <a:ext cx="8072437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Національна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>
                <a:solidFill>
                  <a:srgbClr val="953735"/>
                </a:solidFill>
                <a:latin typeface="Mistral"/>
              </a:rPr>
              <a:t>кухня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429125" y="1503363"/>
            <a:ext cx="453536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Для збереження їжі в умовах високої вологості її часто засолюють , зброджують або маринують , прикладами таких страв можуть служити </a:t>
            </a:r>
            <a:r>
              <a:rPr lang="uk-UA" dirty="0" err="1"/>
              <a:t>натто</a:t>
            </a:r>
            <a:r>
              <a:rPr lang="uk-UA" dirty="0"/>
              <a:t> , </a:t>
            </a:r>
            <a:r>
              <a:rPr lang="uk-UA" dirty="0" err="1"/>
              <a:t>умебоси</a:t>
            </a:r>
            <a:r>
              <a:rPr lang="uk-UA" dirty="0"/>
              <a:t> , </a:t>
            </a:r>
            <a:r>
              <a:rPr lang="uk-UA" dirty="0" err="1"/>
              <a:t>Цукемоно</a:t>
            </a:r>
            <a:r>
              <a:rPr lang="uk-UA" dirty="0"/>
              <a:t> і соєвий соус.</a:t>
            </a:r>
            <a:br>
              <a:rPr lang="uk-UA" dirty="0"/>
            </a:br>
            <a:r>
              <a:rPr lang="uk-UA" dirty="0"/>
              <a:t>У сучасній японській кухні можна легко знайти запозичення з китайської , корейської та тайської кухні . Деякі запозичені страви , наприклад рамен </a:t>
            </a:r>
            <a:r>
              <a:rPr lang="uk-UA" dirty="0" smtClean="0"/>
              <a:t>(китайська </a:t>
            </a:r>
            <a:r>
              <a:rPr lang="uk-UA" dirty="0"/>
              <a:t>пшеничне </a:t>
            </a:r>
            <a:r>
              <a:rPr lang="uk-UA" dirty="0" smtClean="0"/>
              <a:t>локшина) </a:t>
            </a:r>
            <a:r>
              <a:rPr lang="uk-UA" dirty="0"/>
              <a:t>, стають дуже популярними.</a:t>
            </a:r>
            <a:br>
              <a:rPr lang="uk-UA" dirty="0"/>
            </a:br>
            <a:r>
              <a:rPr lang="uk-UA" dirty="0"/>
              <a:t>Особливе місце в традиційній японській кухні займає японська чайна церемонія . Останнім часом японська кухня досить популярна за межами Японії , також внаслідок її низької калорійності вона вважається корисною для здоров'я.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7889" name="Picture 1" descr="D:\Новая папка\Анаит\Картинки\История\Японская культура\japantea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445000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182"/>
            <a:ext cx="8208912" cy="63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674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658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3938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88" y="0"/>
            <a:ext cx="8429625" cy="206084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88" y="357188"/>
            <a:ext cx="7572375" cy="12716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Исторія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культури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Японії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683568" y="2643188"/>
            <a:ext cx="810324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err="1"/>
              <a:t>Дзьомон</a:t>
            </a:r>
            <a:r>
              <a:rPr lang="uk-UA" dirty="0"/>
              <a:t> ( 10 тис. років до н . Е. . - 300 до н . Е. . ) - Перші зразки кераміки , прикраси та жіночі фігурки догу</a:t>
            </a:r>
            <a:br>
              <a:rPr lang="uk-UA" dirty="0"/>
            </a:br>
            <a:r>
              <a:rPr lang="uk-UA" b="1" dirty="0" err="1"/>
              <a:t>Яйої</a:t>
            </a:r>
            <a:r>
              <a:rPr lang="uk-UA" dirty="0"/>
              <a:t> ( 300 до н . Е. . - 300 н . Е. . ) - Перехід до землеробства , поливне рисівництво , вироби з бронзи і заліза , дзвони </a:t>
            </a:r>
            <a:r>
              <a:rPr lang="uk-UA" dirty="0" err="1"/>
              <a:t>дотаку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err="1"/>
              <a:t>Ямато</a:t>
            </a:r>
            <a:r>
              <a:rPr lang="uk-UA" dirty="0"/>
              <a:t> :</a:t>
            </a:r>
            <a:br>
              <a:rPr lang="uk-UA" dirty="0"/>
            </a:br>
            <a:r>
              <a:rPr lang="uk-UA" dirty="0"/>
              <a:t>- </a:t>
            </a:r>
            <a:r>
              <a:rPr lang="uk-UA" b="1" dirty="0" err="1"/>
              <a:t>Кофун</a:t>
            </a:r>
            <a:r>
              <a:rPr lang="uk-UA" dirty="0"/>
              <a:t> (IV століття н . Е. . - VI століття н . Е. . ) - Поширення культури курганів , скульптури </a:t>
            </a:r>
            <a:r>
              <a:rPr lang="uk-UA" dirty="0" err="1"/>
              <a:t>ханива</a:t>
            </a:r>
            <a:r>
              <a:rPr lang="uk-UA" dirty="0"/>
              <a:t> , зародження стародавнього синтоїзму і пов'язаних з ним культів </a:t>
            </a:r>
            <a:endParaRPr lang="uk-UA" dirty="0" smtClean="0"/>
          </a:p>
          <a:p>
            <a:r>
              <a:rPr lang="uk-UA" dirty="0" smtClean="0"/>
              <a:t>- </a:t>
            </a:r>
            <a:r>
              <a:rPr lang="uk-UA" b="1" dirty="0" err="1"/>
              <a:t>Асука</a:t>
            </a:r>
            <a:r>
              <a:rPr lang="uk-UA" dirty="0"/>
              <a:t> ( 593-710 ) - запозичення зразків китайської культури , реформи </a:t>
            </a:r>
            <a:r>
              <a:rPr lang="uk-UA" dirty="0" err="1"/>
              <a:t>Тайка</a:t>
            </a:r>
            <a:r>
              <a:rPr lang="uk-UA" dirty="0"/>
              <a:t> , створення кодексів законів</a:t>
            </a:r>
            <a:br>
              <a:rPr lang="uk-UA" dirty="0"/>
            </a:br>
            <a:r>
              <a:rPr lang="uk-UA" dirty="0" smtClean="0"/>
              <a:t>- </a:t>
            </a:r>
            <a:r>
              <a:rPr lang="uk-UA" b="1" dirty="0" err="1" smtClean="0"/>
              <a:t>Нара</a:t>
            </a:r>
            <a:r>
              <a:rPr lang="uk-UA" dirty="0" smtClean="0"/>
              <a:t> </a:t>
            </a:r>
            <a:r>
              <a:rPr lang="uk-UA" dirty="0"/>
              <a:t>( 710-794 ) - проникнення в країну конфуціанства , даосизму і буддизму , створення літературних творів « </a:t>
            </a:r>
            <a:r>
              <a:rPr lang="uk-UA" dirty="0" err="1"/>
              <a:t>Кодзікі</a:t>
            </a:r>
            <a:r>
              <a:rPr lang="uk-UA" dirty="0"/>
              <a:t> » , « </a:t>
            </a:r>
            <a:r>
              <a:rPr lang="uk-UA" dirty="0" err="1"/>
              <a:t>Ніхон</a:t>
            </a:r>
            <a:r>
              <a:rPr lang="uk-UA" dirty="0"/>
              <a:t> </a:t>
            </a:r>
            <a:r>
              <a:rPr lang="uk-UA" dirty="0" err="1"/>
              <a:t>Секі</a:t>
            </a:r>
            <a:r>
              <a:rPr lang="uk-UA" dirty="0"/>
              <a:t> » , « </a:t>
            </a:r>
            <a:r>
              <a:rPr lang="uk-UA" dirty="0" err="1"/>
              <a:t>Манйосю</a:t>
            </a:r>
            <a:r>
              <a:rPr lang="uk-UA" dirty="0"/>
              <a:t> » , « </a:t>
            </a:r>
            <a:r>
              <a:rPr lang="uk-UA" dirty="0" err="1"/>
              <a:t>Кайфусо</a:t>
            </a:r>
            <a:r>
              <a:rPr lang="uk-UA" dirty="0"/>
              <a:t> 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76672"/>
            <a:ext cx="875617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2914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964"/>
            <a:ext cx="9178617" cy="68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316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14563" y="0"/>
            <a:ext cx="4857750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Спорт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285750" y="1643063"/>
            <a:ext cx="3357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У Японії популярні бейсбол, футбол та інші ігри з м'ячем. Також традиційно популярні деякі види бойових мистецтв (дзюдо, </a:t>
            </a:r>
            <a:r>
              <a:rPr lang="uk-UA" dirty="0" err="1"/>
              <a:t>кендо</a:t>
            </a:r>
            <a:r>
              <a:rPr lang="uk-UA" dirty="0"/>
              <a:t> і карате).</a:t>
            </a:r>
            <a:br>
              <a:rPr lang="uk-UA" dirty="0"/>
            </a:br>
            <a:r>
              <a:rPr lang="uk-UA" dirty="0"/>
              <a:t>Боротьба сумо хоча і не є офіційним спортом в Японії, але на думку професійної асоціації сумо, вважається національним видом спорту.</a:t>
            </a:r>
            <a:br>
              <a:rPr lang="uk-UA" dirty="0"/>
            </a:br>
            <a:r>
              <a:rPr lang="uk-UA" dirty="0" err="1"/>
              <a:t>Кюдо</a:t>
            </a:r>
            <a:r>
              <a:rPr lang="uk-UA" dirty="0"/>
              <a:t> («шлях лука») - стрільба з лука</a:t>
            </a:r>
            <a:br>
              <a:rPr lang="uk-UA" dirty="0"/>
            </a:br>
            <a:r>
              <a:rPr lang="uk-UA" dirty="0"/>
              <a:t>Айкідо («шлях гармонійного духу»)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6865" name="Picture 1" descr="D:\Новая папка\Анаит\Картинки\История\Японская культура\pict_big_2_3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928802"/>
            <a:ext cx="5500694" cy="357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86154"/>
            <a:ext cx="158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7163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640960" cy="64807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4328" y="6146140"/>
            <a:ext cx="125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>
                <a:solidFill>
                  <a:schemeClr val="bg1"/>
                </a:solidFill>
              </a:rPr>
              <a:t>кендо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183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14563" y="0"/>
            <a:ext cx="4857750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Релігія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357688" y="1571625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На ранньому етапі розвитку японського суспільства був широко поширений тотемізм . Із стародавніх японських релігійних вірувань сформувалися уявлення синто - основний релігії Японії. Синтоїзм (або синто ) дослівно можна перекласти як «шлях безлічі </a:t>
            </a:r>
            <a:r>
              <a:rPr lang="uk-UA" dirty="0" err="1"/>
              <a:t>ками</a:t>
            </a:r>
            <a:r>
              <a:rPr lang="uk-UA" dirty="0"/>
              <a:t> ( богів )»). Основу цієї течії складає поклоніння силам природи. Згідно з уявленнями синто сонце, дерева , гори , камені і природні явища є </a:t>
            </a:r>
            <a:r>
              <a:rPr lang="uk-UA" dirty="0" err="1"/>
              <a:t>камі</a:t>
            </a:r>
            <a:r>
              <a:rPr lang="uk-UA" dirty="0"/>
              <a:t> (або </a:t>
            </a:r>
            <a:r>
              <a:rPr lang="uk-UA" dirty="0" err="1"/>
              <a:t>микото</a:t>
            </a:r>
            <a:r>
              <a:rPr lang="uk-UA" dirty="0"/>
              <a:t> ) і наділені душею , їм поклоняються в спеціально побудованих для цієї мети храмах. Важливою особливістю синтоїзму є культ предків.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5841" name="Picture 1" descr="D:\Новая папка\Анаит\Картинки\История\Японская культура\204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857652" cy="499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14563" y="0"/>
            <a:ext cx="4857750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Релігія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23529" y="1714500"/>
            <a:ext cx="37444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Стародавні японці вважали, що японські острови і люди, що населяли їх, були створені </a:t>
            </a:r>
            <a:r>
              <a:rPr lang="uk-UA" dirty="0" err="1"/>
              <a:t>ками</a:t>
            </a:r>
            <a:r>
              <a:rPr lang="uk-UA" dirty="0"/>
              <a:t>, що знайшло своє відображення в японській міфології. З цими уявленнями пов'язаний також культ імператора - вважалося, що імператорська сім'я походила від богів-творців японського архіпелагу. Стародавні міфи і легенди синтоїзму про створення японських островів богами і передачу влади над країною нащадкам богів (</a:t>
            </a:r>
            <a:r>
              <a:rPr lang="uk-UA" dirty="0" err="1"/>
              <a:t>Дзімму</a:t>
            </a:r>
            <a:r>
              <a:rPr lang="uk-UA" dirty="0"/>
              <a:t> і </a:t>
            </a:r>
            <a:r>
              <a:rPr lang="uk-UA" dirty="0" err="1"/>
              <a:t>Нінігі</a:t>
            </a:r>
            <a:r>
              <a:rPr lang="uk-UA" dirty="0"/>
              <a:t>) збереглися в зведеннях «</a:t>
            </a:r>
            <a:r>
              <a:rPr lang="uk-UA" dirty="0" err="1"/>
              <a:t>Кодзікі</a:t>
            </a:r>
            <a:r>
              <a:rPr lang="uk-UA" dirty="0"/>
              <a:t>» і «</a:t>
            </a:r>
            <a:r>
              <a:rPr lang="uk-UA" dirty="0" err="1"/>
              <a:t>Нихонги</a:t>
            </a:r>
            <a:r>
              <a:rPr lang="uk-UA" dirty="0"/>
              <a:t>».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62" name="Picture 2" descr="D:\Новая папка\Анаит\Картинки\История\Японская культура\11 Black Dragon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012" y="1643050"/>
            <a:ext cx="467267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14563" y="0"/>
            <a:ext cx="4857750" cy="16430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75" y="214313"/>
            <a:ext cx="9001125" cy="12144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  <a:ea typeface="+mj-ea"/>
                <a:cs typeface="+mj-cs"/>
              </a:rPr>
              <a:t>Релігія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857500" y="1571625"/>
            <a:ext cx="60721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Позже, из Индии через Корею и Китай, в страну проникает буддизм, 552 год считается официальной датой признания новой религии. Буддизм оказал большое влияние на образование, литературу и искусство Японии, хотя сам значительно трансформировался и сильно отличается от индийского и китайского буддизма. При императоре Сёму (правил в 724—749) буддизм был признан государственной религией.</a:t>
            </a:r>
          </a:p>
          <a:p>
            <a:r>
              <a:rPr lang="ru-RU">
                <a:latin typeface="Comic Sans MS" pitchFamily="66" charset="0"/>
              </a:rPr>
              <a:t>В середине XVI века в Японию пришло христианство, поддержаное Ода Нобунагой и запрещённое впоследствии сёгунатом Токугава. Запрет на христианство был снят после реставрации Мэйдзи.</a:t>
            </a:r>
          </a:p>
          <a:p>
            <a:r>
              <a:rPr lang="ru-RU">
                <a:latin typeface="Comic Sans MS" pitchFamily="66" charset="0"/>
              </a:rPr>
              <a:t>В современной Японии доля населения, одновременно исповедующего две религии — буддизм и синтоизм, составляет 84 %, около 0,7 % населения страны исповедует христианство. </a:t>
            </a:r>
          </a:p>
        </p:txBody>
      </p:sp>
      <p:pic>
        <p:nvPicPr>
          <p:cNvPr id="41986" name="Picture 2" descr="D:\Новая папка\Анаит\Картинки\История\Японская культура\1235333786_risunok1.jpg"/>
          <p:cNvPicPr>
            <a:picLocks noChangeAspect="1" noChangeArrowheads="1"/>
          </p:cNvPicPr>
          <p:nvPr/>
        </p:nvPicPr>
        <p:blipFill>
          <a:blip r:embed="rId3" cstate="print"/>
          <a:srcRect r="66434" b="49022"/>
          <a:stretch>
            <a:fillRect/>
          </a:stretch>
        </p:blipFill>
        <p:spPr bwMode="auto">
          <a:xfrm>
            <a:off x="0" y="1643050"/>
            <a:ext cx="2795262" cy="40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413470" cy="5877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822464" cy="51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656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35000"/>
            <a:ext cx="85598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052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00062" y="0"/>
            <a:ext cx="8429625" cy="158417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7530" y="220588"/>
            <a:ext cx="7572375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Исторія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культури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Японії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0061" y="1988840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err="1"/>
              <a:t>Хейан</a:t>
            </a:r>
            <a:r>
              <a:rPr lang="uk-UA" dirty="0"/>
              <a:t> (794-1185) - початок використання складових азбук </a:t>
            </a:r>
            <a:r>
              <a:rPr lang="uk-UA" dirty="0" err="1"/>
              <a:t>хірагани</a:t>
            </a:r>
            <a:r>
              <a:rPr lang="uk-UA" dirty="0"/>
              <a:t> і </a:t>
            </a:r>
            <a:r>
              <a:rPr lang="uk-UA" dirty="0" err="1" smtClean="0"/>
              <a:t>катакани</a:t>
            </a:r>
            <a:r>
              <a:rPr lang="uk-UA" dirty="0" smtClean="0"/>
              <a:t>, </a:t>
            </a:r>
            <a:r>
              <a:rPr lang="uk-UA" dirty="0"/>
              <a:t>будівництво святині </a:t>
            </a:r>
            <a:r>
              <a:rPr lang="uk-UA" dirty="0" err="1"/>
              <a:t>Іцукусіма</a:t>
            </a:r>
            <a:r>
              <a:rPr lang="uk-UA" dirty="0"/>
              <a:t> , створення « Повісті про </a:t>
            </a:r>
            <a:r>
              <a:rPr lang="uk-UA" dirty="0" err="1"/>
              <a:t>Гендзі</a:t>
            </a:r>
            <a:r>
              <a:rPr lang="uk-UA" dirty="0"/>
              <a:t> » , виникнення стилю в живописі </a:t>
            </a:r>
            <a:r>
              <a:rPr lang="uk-UA" dirty="0" err="1"/>
              <a:t>ямато-е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err="1"/>
              <a:t>Камакура</a:t>
            </a:r>
            <a:r>
              <a:rPr lang="uk-UA" dirty="0"/>
              <a:t> (1185-1333) - формування самурайського стану</a:t>
            </a:r>
            <a:br>
              <a:rPr lang="uk-UA" dirty="0"/>
            </a:br>
            <a:r>
              <a:rPr lang="uk-UA" b="1" dirty="0" err="1"/>
              <a:t>Муромати</a:t>
            </a:r>
            <a:r>
              <a:rPr lang="uk-UA" dirty="0"/>
              <a:t> (1333-1568) - виникнення театру але</a:t>
            </a:r>
            <a:br>
              <a:rPr lang="uk-UA" dirty="0"/>
            </a:br>
            <a:r>
              <a:rPr lang="uk-UA" b="1" dirty="0" err="1"/>
              <a:t>Сенгоку</a:t>
            </a:r>
            <a:r>
              <a:rPr lang="uk-UA" dirty="0"/>
              <a:t> (1467-1568) - проникнення в країну християнства</a:t>
            </a:r>
            <a:br>
              <a:rPr lang="uk-UA" dirty="0"/>
            </a:br>
            <a:r>
              <a:rPr lang="uk-UA" b="1" dirty="0" err="1"/>
              <a:t>Адзуті</a:t>
            </a:r>
            <a:r>
              <a:rPr lang="uk-UA" dirty="0"/>
              <a:t> </a:t>
            </a:r>
            <a:r>
              <a:rPr lang="uk-UA" b="1" dirty="0"/>
              <a:t>-</a:t>
            </a:r>
            <a:r>
              <a:rPr lang="uk-UA" dirty="0"/>
              <a:t> </a:t>
            </a:r>
            <a:r>
              <a:rPr lang="uk-UA" b="1" dirty="0" err="1"/>
              <a:t>Момояма</a:t>
            </a:r>
            <a:r>
              <a:rPr lang="uk-UA" dirty="0"/>
              <a:t> (1568-1600)</a:t>
            </a:r>
            <a:br>
              <a:rPr lang="uk-UA" dirty="0"/>
            </a:br>
            <a:r>
              <a:rPr lang="uk-UA" b="1" dirty="0" err="1"/>
              <a:t>Едо</a:t>
            </a:r>
            <a:r>
              <a:rPr lang="uk-UA" dirty="0"/>
              <a:t> (1600-1868) - встановлення диктатури </a:t>
            </a:r>
            <a:r>
              <a:rPr lang="uk-UA" dirty="0" err="1"/>
              <a:t>Токугава</a:t>
            </a:r>
            <a:r>
              <a:rPr lang="uk-UA" dirty="0"/>
              <a:t> , політика </a:t>
            </a:r>
            <a:r>
              <a:rPr lang="uk-UA" dirty="0" err="1"/>
              <a:t>сакоку</a:t>
            </a:r>
            <a:r>
              <a:rPr lang="uk-UA" dirty="0"/>
              <a:t> , придушення християнства і падіння </a:t>
            </a:r>
            <a:r>
              <a:rPr lang="uk-UA" dirty="0" err="1"/>
              <a:t>сьогунату</a:t>
            </a:r>
            <a:r>
              <a:rPr lang="uk-UA" dirty="0"/>
              <a:t> , зародження театру кабукі і стилю </a:t>
            </a:r>
            <a:r>
              <a:rPr lang="uk-UA" dirty="0" err="1"/>
              <a:t>Укійо-е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err="1"/>
              <a:t>Мейдзі</a:t>
            </a:r>
            <a:r>
              <a:rPr lang="uk-UA" dirty="0"/>
              <a:t> (1868-1912) - кінець періоду самоізоляції , початок капіталістичного шляху розвитку , зародження японського кінематографа</a:t>
            </a:r>
            <a:br>
              <a:rPr lang="uk-UA" dirty="0"/>
            </a:br>
            <a:r>
              <a:rPr lang="uk-UA" b="1" dirty="0" err="1"/>
              <a:t>Тайсе</a:t>
            </a:r>
            <a:r>
              <a:rPr lang="uk-UA" dirty="0"/>
              <a:t> (1912-1926)</a:t>
            </a:r>
            <a:br>
              <a:rPr lang="uk-UA" dirty="0"/>
            </a:br>
            <a:r>
              <a:rPr lang="uk-UA" b="1" dirty="0"/>
              <a:t>Сева</a:t>
            </a:r>
            <a:r>
              <a:rPr lang="uk-UA" dirty="0"/>
              <a:t> (1926-1989)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5813" y="0"/>
            <a:ext cx="7500937" cy="170080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0188" y="428625"/>
            <a:ext cx="6357937" cy="9841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Традиції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,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звичаї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, </a:t>
            </a:r>
            <a:r>
              <a:rPr lang="ru-RU" sz="5400" dirty="0" err="1">
                <a:solidFill>
                  <a:srgbClr val="953735"/>
                </a:solidFill>
                <a:latin typeface="Mistral"/>
              </a:rPr>
              <a:t>е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тикет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79512" y="1779687"/>
            <a:ext cx="5256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Для японського суспільства характерно явно виражене відчуття приналежності до певної соціальної групи (робочий колектив , сім'я , студентська група ) , що також виражається в особливих відносинах усередині групи .</a:t>
            </a:r>
            <a:br>
              <a:rPr lang="uk-UA" dirty="0"/>
            </a:br>
            <a:r>
              <a:rPr lang="uk-UA" dirty="0"/>
              <a:t>У Японії велике значення надається поняттям про «борг » і « зобов'язанні» , зазвичай звані гирі (</a:t>
            </a:r>
            <a:r>
              <a:rPr lang="uk-UA" dirty="0" err="1"/>
              <a:t>яп.义理</a:t>
            </a:r>
            <a:r>
              <a:rPr lang="uk-UA" dirty="0"/>
              <a:t>) . Хоча гирі є спільною соціальною нормою поведінки японців , в деяких </a:t>
            </a:r>
            <a:r>
              <a:rPr lang="uk-UA" dirty="0" smtClean="0"/>
              <a:t>випадках, </a:t>
            </a:r>
            <a:r>
              <a:rPr lang="uk-UA" dirty="0"/>
              <a:t>наприклад у відносинах серед молоді , до цього поняття відносяться простіше.</a:t>
            </a:r>
            <a:br>
              <a:rPr lang="uk-UA" dirty="0"/>
            </a:br>
            <a:r>
              <a:rPr lang="uk-UA" dirty="0"/>
              <a:t>Слід знати , що в Японії існують певні правила жестикуляції , і чим стриманіше людина, тим більше поваги він викликає , тому панібратське поплескування по плечу і хапання за руку в Японії не викличуть радості.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3010" name="Picture 2" descr="D:\Новая папка\Анаит\Картинки\История\Японская культура\этика бизнесме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166" y="2226314"/>
            <a:ext cx="3495834" cy="27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588224" y="5013176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Этика бизнесменов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Новая папка\Анаит\Картинки\История\Японская культура\0_1d752_99caa5b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3762378" cy="644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D:\Новая папка\Анаит\Картинки\История\Японская культура\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5088" y="0"/>
            <a:ext cx="45834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D:\Новая папка\Анаит\Картинки\История\Японская культура\17138_09_04_08_10_07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0"/>
            <a:ext cx="50474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D:\Новая папка\Анаит\Картинки\История\Японская культура\3538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0"/>
            <a:ext cx="3857652" cy="673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D:\Новая папка\Анаит\Картинки\История\Японская культура\5980993_pla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-12080"/>
            <a:ext cx="4400565" cy="687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9" name="Picture 7" descr="D:\Новая папка\Анаит\Картинки\История\Японская культура\1219676227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0"/>
            <a:ext cx="4510105" cy="683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D:\Новая папка\Анаит\Картинки\История\Японская культура\1255439781_21131728_1206341127_7840_22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-38654"/>
            <a:ext cx="4386272" cy="689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2" name="Picture 10" descr="D:\Новая папка\Анаит\Картинки\История\Японская культура\DSC034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0"/>
            <a:ext cx="5143509" cy="685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3" name="Picture 11" descr="D:\Новая папка\Анаит\Картинки\История\Японская культура\DSC0413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12" descr="D:\Новая папка\Анаит\Картинки\История\Японская культура\image0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4214" y="0"/>
            <a:ext cx="38166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5" name="Picture 13" descr="D:\Новая папка\Анаит\Картинки\История\Японская культура\image00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75" y="0"/>
            <a:ext cx="48196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D:\Новая папка\Анаит\Картинки\История\Японская культура\jap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08" y="0"/>
            <a:ext cx="5191140" cy="687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7" name="Picture 15" descr="D:\Новая папка\Анаит\Картинки\История\Японская культура\mori_ta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74" y="-38918"/>
            <a:ext cx="4083071" cy="689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8" name="Picture 16" descr="D:\Новая папка\Анаит\Картинки\История\Японская культура\palochki_mandari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22" y="0"/>
            <a:ext cx="4557738" cy="683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9" name="Picture 17" descr="D:\Новая папка\Анаит\Картинки\История\Японская культура\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71670" y="0"/>
            <a:ext cx="5081601" cy="690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0" name="Picture 18" descr="D:\Новая папка\Анаит\Картинки\История\Японская культура\schrei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32" y="-1"/>
            <a:ext cx="5227666" cy="68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1" name="Picture 19" descr="D:\Новая папка\Анаит\Картинки\История\Японская культура\post12199_img1_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28860" y="0"/>
            <a:ext cx="4767277" cy="680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2" name="Picture 20" descr="D:\Новая папка\Анаит\Картинки\История\Японская культура\к8567ш57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28861" y="0"/>
            <a:ext cx="45331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3" name="Picture 21" descr="D:\Новая папка\Анаит\Картинки\История\Японская культура\0_1c61a_b00283cd_XL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4" name="Picture 22" descr="D:\Новая папка\Анаит\Картинки\История\Японская культура\0_133c9_821994df_XL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5" name="Picture 23" descr="D:\Новая папка\Анаит\Картинки\История\Японская культура\0_632a_a482f1c5_XL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1" y="0"/>
            <a:ext cx="91538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6" name="Picture 24" descr="D:\Новая папка\Анаит\Картинки\История\Японская культура\5b2bec5a782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4282" y="0"/>
            <a:ext cx="8715404" cy="693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8" name="Picture 26" descr="D:\Новая папка\Анаит\Картинки\История\Японская культура\61c08278af31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43108" y="0"/>
            <a:ext cx="5214974" cy="690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9" name="Picture 27" descr="D:\Новая папка\Анаит\Картинки\История\Японская культура\84_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1" name="Picture 29" descr="D:\Новая папка\Анаит\Картинки\История\Японская культура\521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73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2" name="Picture 30" descr="D:\Новая папка\Анаит\Картинки\История\Японская культура\1596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1592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3" name="Picture 31" descr="D:\Новая папка\Анаит\Картинки\История\Японская культура\2005_06300020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4" name="Picture 32" descr="D:\Новая папка\Анаит\Картинки\История\Японская культура\7604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214414" y="0"/>
            <a:ext cx="67733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5" name="Picture 33" descr="D:\Новая папка\Анаит\Картинки\История\Японская культура\34688b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85852" y="0"/>
            <a:ext cx="7000892" cy="692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6" name="Picture 34" descr="D:\Новая папка\Анаит\Картинки\История\Японская культура\3841589_japanese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85720" y="0"/>
            <a:ext cx="8858280" cy="680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7" name="Picture 35" descr="D:\Новая папка\Анаит\Картинки\История\Японская культура\39507067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500042"/>
            <a:ext cx="9144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8" name="Picture 36" descr="D:\Новая папка\Анаит\Картинки\История\Японская культура\1160014892.26225_5718410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428604"/>
            <a:ext cx="9108309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9" name="Picture 37" descr="D:\Новая папка\Анаит\Картинки\История\Японская культура\1203177043-3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57158" y="0"/>
            <a:ext cx="857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70" name="Picture 38" descr="D:\Новая папка\Анаит\Картинки\История\Японская культура\1224021450_ph00463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357166"/>
            <a:ext cx="9144000" cy="610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71" name="Picture 39" descr="D:\Новая папка\Анаит\Картинки\История\Японская культура\f_16518450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686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74" name="Picture 42" descr="D:\Новая папка\Анаит\Картинки\История\Японская культура\nihonnobi_080801_01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0852" y="2967335"/>
            <a:ext cx="6062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" name="Picture 4" descr="D:\Новая папка\Анаит\Изображения\AN00932_.WMF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868844" y="21637"/>
            <a:ext cx="418623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0"/>
            <a:ext cx="8786688" cy="191683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4376" y="357188"/>
            <a:ext cx="7786688" cy="14156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Японська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мові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та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письменість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51520" y="2166502"/>
            <a:ext cx="3816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/>
              <a:t>Японська мова </a:t>
            </a:r>
            <a:r>
              <a:rPr lang="uk-UA" dirty="0"/>
              <a:t>завжди був важливою складовою японської культури. Переважна частина населення країни розмовляє японською мовою. Японський є </a:t>
            </a:r>
            <a:r>
              <a:rPr lang="uk-UA" dirty="0" err="1"/>
              <a:t>агглютінатівним</a:t>
            </a:r>
            <a:r>
              <a:rPr lang="uk-UA" dirty="0"/>
              <a:t> мовою і характеризується складною системою написання, що складається з трьох різних типів знаків - китайські символи </a:t>
            </a:r>
            <a:r>
              <a:rPr lang="uk-UA" dirty="0" err="1"/>
              <a:t>кандзі</a:t>
            </a:r>
            <a:r>
              <a:rPr lang="uk-UA" dirty="0"/>
              <a:t>, складові абетки </a:t>
            </a:r>
            <a:r>
              <a:rPr lang="uk-UA" dirty="0" err="1"/>
              <a:t>хірагана</a:t>
            </a:r>
            <a:r>
              <a:rPr lang="uk-UA" dirty="0"/>
              <a:t> і </a:t>
            </a:r>
            <a:r>
              <a:rPr lang="uk-UA" dirty="0" err="1"/>
              <a:t>катакана</a:t>
            </a:r>
            <a:r>
              <a:rPr lang="uk-UA" dirty="0"/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" name="Picture 3" descr="D:\Новая папка\Анаит\Картинки\История\Японская культура\6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714625"/>
            <a:ext cx="46085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2975" y="58316"/>
            <a:ext cx="8679309" cy="184482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427984" y="1907222"/>
            <a:ext cx="457313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Найдавніша відома форма японської мови носить назву </a:t>
            </a:r>
            <a:r>
              <a:rPr lang="uk-UA" dirty="0" err="1"/>
              <a:t>старояпонского</a:t>
            </a:r>
            <a:r>
              <a:rPr lang="uk-UA" dirty="0"/>
              <a:t> мову, вона склалася шляхом запозичення китайської писемності та системи ієрогліфів і використовувалася аж до початку періоду </a:t>
            </a:r>
            <a:r>
              <a:rPr lang="uk-UA" dirty="0" err="1"/>
              <a:t>Хейан</a:t>
            </a:r>
            <a:r>
              <a:rPr lang="uk-UA" dirty="0"/>
              <a:t>. У процесі подальшого розвитку японської мови, званого потім класичним японським мовою або пізнім </a:t>
            </a:r>
            <a:r>
              <a:rPr lang="uk-UA" dirty="0" err="1"/>
              <a:t>старояпонского</a:t>
            </a:r>
            <a:r>
              <a:rPr lang="uk-UA" dirty="0"/>
              <a:t>, були додані нові способи письма - дві складові абетки </a:t>
            </a:r>
            <a:r>
              <a:rPr lang="uk-UA" dirty="0" err="1"/>
              <a:t>хірагана</a:t>
            </a:r>
            <a:r>
              <a:rPr lang="uk-UA" dirty="0"/>
              <a:t> і </a:t>
            </a:r>
            <a:r>
              <a:rPr lang="uk-UA" dirty="0" err="1"/>
              <a:t>катакана</a:t>
            </a:r>
            <a:r>
              <a:rPr lang="uk-UA" dirty="0"/>
              <a:t>, що призвело до суттєвого розвитку японського літературної мови та бурхливому розквіту японської літератури.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" name="Picture 4" descr="D:\Новая папка\Анаит\Картинки\История\Японская культура\47e03e3c30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7" y="2996952"/>
            <a:ext cx="4291410" cy="286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76" y="357188"/>
            <a:ext cx="7786688" cy="14156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Японська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мові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та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письменість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1520" y="0"/>
            <a:ext cx="8535293" cy="177281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1520" y="1916832"/>
            <a:ext cx="58578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У сучасній японській мові досить високий відсоток займають слова , запозичені з інших мов (так звані </a:t>
            </a:r>
            <a:r>
              <a:rPr lang="uk-UA" dirty="0" err="1"/>
              <a:t>гайрайго</a:t>
            </a:r>
            <a:r>
              <a:rPr lang="uk-UA" dirty="0"/>
              <a:t> ) . Японські імена записуються за допомогою </a:t>
            </a:r>
            <a:r>
              <a:rPr lang="uk-UA" dirty="0" err="1"/>
              <a:t>кандзі</a:t>
            </a:r>
            <a:r>
              <a:rPr lang="uk-UA" dirty="0"/>
              <a:t> , складаються з прізвища та імені , прізвище вказується спочатку .</a:t>
            </a:r>
            <a:br>
              <a:rPr lang="uk-UA" dirty="0"/>
            </a:br>
            <a:r>
              <a:rPr lang="uk-UA" dirty="0"/>
              <a:t>Японська мова вважається одним з найскладніших для вивчення. Для транслітерації японських ієрогліфів використовуються різні системи , найбільш поширеними є </a:t>
            </a:r>
            <a:r>
              <a:rPr lang="uk-UA" dirty="0" err="1"/>
              <a:t>ромадзі</a:t>
            </a:r>
            <a:r>
              <a:rPr lang="uk-UA" dirty="0"/>
              <a:t> ( латинська транслітерація ) і система </a:t>
            </a:r>
            <a:r>
              <a:rPr lang="uk-UA" dirty="0" err="1"/>
              <a:t>Поліванова</a:t>
            </a:r>
            <a:r>
              <a:rPr lang="uk-UA" dirty="0"/>
              <a:t> ( запис японських слів кирилицею) . Деякі слова в російській мові були запозичені з японської мови , наприклад , цунамі , суші , караоке , самурай і т. д.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2" descr="D:\Новая папка\Анаит\Картинки\История\Японская культура\6a01053596a4a2970c01053661bc92970c-800w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14620"/>
            <a:ext cx="1700204" cy="330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76" y="357188"/>
            <a:ext cx="7786688" cy="14156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Японська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мові</a:t>
            </a:r>
            <a:r>
              <a:rPr lang="ru-RU" sz="5400" dirty="0" smtClean="0">
                <a:solidFill>
                  <a:srgbClr val="953735"/>
                </a:solidFill>
                <a:latin typeface="Mistral"/>
              </a:rPr>
              <a:t> та </a:t>
            </a:r>
            <a:r>
              <a:rPr lang="ru-RU" sz="5400" dirty="0" err="1" smtClean="0">
                <a:solidFill>
                  <a:srgbClr val="953735"/>
                </a:solidFill>
                <a:latin typeface="Mistral"/>
              </a:rPr>
              <a:t>письменість</a:t>
            </a:r>
            <a:endParaRPr lang="ru-RU" sz="5400" dirty="0">
              <a:solidFill>
                <a:srgbClr val="953735"/>
              </a:solidFill>
              <a:latin typeface="Mistral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804248" cy="60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863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1499</Words>
  <Application>Microsoft Office PowerPoint</Application>
  <PresentationFormat>Экран (4:3)</PresentationFormat>
  <Paragraphs>79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Asy@</dc:creator>
  <cp:lastModifiedBy>user</cp:lastModifiedBy>
  <cp:revision>7</cp:revision>
  <dcterms:modified xsi:type="dcterms:W3CDTF">2013-12-18T21:18:02Z</dcterms:modified>
</cp:coreProperties>
</file>