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6" r:id="rId4"/>
    <p:sldId id="267" r:id="rId5"/>
    <p:sldId id="257" r:id="rId6"/>
    <p:sldId id="258" r:id="rId7"/>
    <p:sldId id="259" r:id="rId8"/>
    <p:sldId id="262" r:id="rId9"/>
    <p:sldId id="263" r:id="rId10"/>
    <p:sldId id="260" r:id="rId11"/>
    <p:sldId id="261" r:id="rId12"/>
    <p:sldId id="265" r:id="rId13"/>
    <p:sldId id="268" r:id="rId14"/>
    <p:sldId id="272" r:id="rId15"/>
    <p:sldId id="273" r:id="rId16"/>
    <p:sldId id="274" r:id="rId17"/>
    <p:sldId id="275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0" autoAdjust="0"/>
    <p:restoredTop sz="94660"/>
  </p:normalViewPr>
  <p:slideViewPr>
    <p:cSldViewPr>
      <p:cViewPr varScale="1">
        <p:scale>
          <a:sx n="53" d="100"/>
          <a:sy n="53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4"/>
            <a:ext cx="5723468" cy="2066113"/>
          </a:xfrm>
        </p:spPr>
        <p:txBody>
          <a:bodyPr>
            <a:normAutofit fontScale="90000"/>
          </a:bodyPr>
          <a:lstStyle/>
          <a:p>
            <a:r>
              <a:rPr lang="ru-RU" dirty="0"/>
              <a:t>	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Презентація</a:t>
            </a:r>
            <a:r>
              <a:rPr lang="ru-RU"/>
              <a:t/>
            </a:r>
            <a:br>
              <a:rPr lang="ru-RU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на тему</a:t>
            </a:r>
            <a:endParaRPr lang="ru-RU" dirty="0"/>
          </a:p>
          <a:p>
            <a:r>
              <a:rPr lang="ru-RU" dirty="0" smtClean="0"/>
              <a:t>«</a:t>
            </a:r>
            <a:r>
              <a:rPr lang="ru-RU" dirty="0" err="1" smtClean="0"/>
              <a:t>Міжнародне</a:t>
            </a:r>
            <a:r>
              <a:rPr lang="ru-RU" dirty="0" smtClean="0"/>
              <a:t> </a:t>
            </a:r>
            <a:r>
              <a:rPr lang="ru-RU" dirty="0" err="1"/>
              <a:t>гуманітарне</a:t>
            </a:r>
            <a:r>
              <a:rPr lang="ru-RU" dirty="0"/>
              <a:t> </a:t>
            </a:r>
            <a:r>
              <a:rPr lang="ru-RU" dirty="0" smtClean="0"/>
              <a:t>право»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093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Закони</a:t>
            </a:r>
            <a:r>
              <a:rPr lang="ru-RU" dirty="0"/>
              <a:t> та </a:t>
            </a:r>
            <a:r>
              <a:rPr lang="ru-RU" dirty="0" err="1"/>
              <a:t>звичаї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3384376" cy="3603812"/>
          </a:xfrm>
        </p:spPr>
        <p:txBody>
          <a:bodyPr/>
          <a:lstStyle/>
          <a:p>
            <a:r>
              <a:rPr lang="ru-RU" dirty="0" smtClean="0"/>
              <a:t>IV </a:t>
            </a:r>
            <a:r>
              <a:rPr lang="ru-RU" dirty="0" err="1"/>
              <a:t>Гаазька</a:t>
            </a:r>
            <a:r>
              <a:rPr lang="ru-RU" dirty="0"/>
              <a:t> </a:t>
            </a:r>
            <a:r>
              <a:rPr lang="ru-RU" dirty="0" err="1"/>
              <a:t>конвенція</a:t>
            </a:r>
            <a:r>
              <a:rPr lang="ru-RU" dirty="0"/>
              <a:t> 1907 р. вводить норму,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якою</a:t>
            </a:r>
            <a:r>
              <a:rPr lang="ru-RU" dirty="0"/>
              <a:t> право </a:t>
            </a:r>
            <a:r>
              <a:rPr lang="ru-RU" dirty="0" err="1"/>
              <a:t>воюючих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противника не є </a:t>
            </a:r>
            <a:r>
              <a:rPr lang="ru-RU" dirty="0" err="1" smtClean="0"/>
              <a:t>необмеженим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32987"/>
            <a:ext cx="121285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32987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72816"/>
            <a:ext cx="3922142" cy="287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01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, </a:t>
            </a:r>
            <a:r>
              <a:rPr lang="ru-RU" dirty="0" smtClean="0"/>
              <a:t>заборонено: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2132856"/>
            <a:ext cx="5688632" cy="39604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отруту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отруєну</a:t>
            </a:r>
            <a:r>
              <a:rPr lang="ru-RU" dirty="0"/>
              <a:t> </a:t>
            </a:r>
            <a:r>
              <a:rPr lang="ru-RU" dirty="0" err="1"/>
              <a:t>зброю</a:t>
            </a:r>
            <a:r>
              <a:rPr lang="ru-RU" dirty="0"/>
              <a:t>;</a:t>
            </a:r>
          </a:p>
          <a:p>
            <a:r>
              <a:rPr lang="ru-RU" dirty="0" err="1"/>
              <a:t>Вбивати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ранити</a:t>
            </a:r>
            <a:r>
              <a:rPr lang="ru-RU" dirty="0"/>
              <a:t> супротивника, </a:t>
            </a:r>
            <a:r>
              <a:rPr lang="ru-RU" dirty="0" err="1"/>
              <a:t>який</a:t>
            </a:r>
            <a:r>
              <a:rPr lang="ru-RU" dirty="0"/>
              <a:t>, </a:t>
            </a:r>
            <a:r>
              <a:rPr lang="ru-RU" dirty="0" err="1"/>
              <a:t>поклавши</a:t>
            </a:r>
            <a:r>
              <a:rPr lang="ru-RU" dirty="0"/>
              <a:t> </a:t>
            </a:r>
            <a:r>
              <a:rPr lang="ru-RU" dirty="0" err="1"/>
              <a:t>зброю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не </a:t>
            </a:r>
            <a:r>
              <a:rPr lang="ru-RU" dirty="0" err="1"/>
              <a:t>маючи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оборонятися</a:t>
            </a:r>
            <a:r>
              <a:rPr lang="ru-RU" dirty="0"/>
              <a:t>, </a:t>
            </a:r>
            <a:r>
              <a:rPr lang="ru-RU" dirty="0" err="1"/>
              <a:t>здався</a:t>
            </a:r>
            <a:r>
              <a:rPr lang="ru-RU" dirty="0"/>
              <a:t>;</a:t>
            </a:r>
          </a:p>
          <a:p>
            <a:r>
              <a:rPr lang="ru-RU" dirty="0" err="1"/>
              <a:t>Віддавати</a:t>
            </a:r>
            <a:r>
              <a:rPr lang="ru-RU" dirty="0"/>
              <a:t> наказ не </a:t>
            </a:r>
            <a:r>
              <a:rPr lang="ru-RU" dirty="0" err="1"/>
              <a:t>залишати</a:t>
            </a:r>
            <a:r>
              <a:rPr lang="ru-RU" dirty="0"/>
              <a:t> </a:t>
            </a:r>
            <a:r>
              <a:rPr lang="ru-RU" dirty="0" err="1"/>
              <a:t>нікого</a:t>
            </a:r>
            <a:r>
              <a:rPr lang="ru-RU" dirty="0"/>
              <a:t> в </a:t>
            </a:r>
            <a:r>
              <a:rPr lang="ru-RU" dirty="0" err="1"/>
              <a:t>живих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погрожувати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діяти</a:t>
            </a:r>
            <a:r>
              <a:rPr lang="ru-RU" dirty="0"/>
              <a:t> таким чином;</a:t>
            </a:r>
          </a:p>
          <a:p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зброю</a:t>
            </a:r>
            <a:r>
              <a:rPr lang="ru-RU" dirty="0"/>
              <a:t>, </a:t>
            </a:r>
            <a:r>
              <a:rPr lang="ru-RU" dirty="0" err="1"/>
              <a:t>боєприпаси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, </a:t>
            </a:r>
            <a:r>
              <a:rPr lang="ru-RU" dirty="0" err="1"/>
              <a:t>створені</a:t>
            </a:r>
            <a:r>
              <a:rPr lang="ru-RU" dirty="0"/>
              <a:t> з метою </a:t>
            </a:r>
            <a:r>
              <a:rPr lang="ru-RU" dirty="0" err="1"/>
              <a:t>заподіяти</a:t>
            </a:r>
            <a:r>
              <a:rPr lang="ru-RU" dirty="0"/>
              <a:t> </a:t>
            </a:r>
            <a:r>
              <a:rPr lang="ru-RU" dirty="0" err="1"/>
              <a:t>зайві</a:t>
            </a:r>
            <a:r>
              <a:rPr lang="ru-RU" dirty="0"/>
              <a:t> </a:t>
            </a:r>
            <a:r>
              <a:rPr lang="ru-RU" dirty="0" err="1"/>
              <a:t>страждання</a:t>
            </a:r>
            <a:r>
              <a:rPr lang="ru-RU" dirty="0"/>
              <a:t>;</a:t>
            </a:r>
          </a:p>
          <a:p>
            <a:r>
              <a:rPr lang="ru-RU" dirty="0" err="1"/>
              <a:t>Вживати</a:t>
            </a:r>
            <a:r>
              <a:rPr lang="ru-RU" dirty="0"/>
              <a:t> не за </a:t>
            </a:r>
            <a:r>
              <a:rPr lang="ru-RU" dirty="0" err="1"/>
              <a:t>призначенням</a:t>
            </a:r>
            <a:r>
              <a:rPr lang="ru-RU" dirty="0"/>
              <a:t> прапор </a:t>
            </a:r>
            <a:r>
              <a:rPr lang="ru-RU" dirty="0" err="1"/>
              <a:t>перемир'я</a:t>
            </a:r>
            <a:r>
              <a:rPr lang="ru-RU" dirty="0"/>
              <a:t>, </a:t>
            </a:r>
            <a:r>
              <a:rPr lang="ru-RU" dirty="0" err="1"/>
              <a:t>національний</a:t>
            </a:r>
            <a:r>
              <a:rPr lang="ru-RU" dirty="0"/>
              <a:t> прапор, знаки </a:t>
            </a:r>
            <a:r>
              <a:rPr lang="ru-RU" dirty="0" err="1"/>
              <a:t>відмінності</a:t>
            </a:r>
            <a:r>
              <a:rPr lang="ru-RU" dirty="0"/>
              <a:t> і </a:t>
            </a:r>
            <a:r>
              <a:rPr lang="ru-RU" dirty="0" err="1"/>
              <a:t>уніформу</a:t>
            </a:r>
            <a:r>
              <a:rPr lang="ru-RU" dirty="0"/>
              <a:t>, так само як і </a:t>
            </a:r>
            <a:r>
              <a:rPr lang="ru-RU" dirty="0" err="1"/>
              <a:t>емблеми</a:t>
            </a:r>
            <a:r>
              <a:rPr lang="ru-RU" dirty="0"/>
              <a:t>, </a:t>
            </a:r>
            <a:r>
              <a:rPr lang="ru-RU" dirty="0" err="1"/>
              <a:t>певні</a:t>
            </a:r>
            <a:r>
              <a:rPr lang="ru-RU" dirty="0"/>
              <a:t> в </a:t>
            </a:r>
            <a:r>
              <a:rPr lang="ru-RU" dirty="0" err="1"/>
              <a:t>Женевській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;</a:t>
            </a:r>
          </a:p>
          <a:p>
            <a:r>
              <a:rPr lang="ru-RU" dirty="0" err="1"/>
              <a:t>Знищувати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конфісковувати</a:t>
            </a:r>
            <a:r>
              <a:rPr lang="ru-RU" dirty="0"/>
              <a:t> </a:t>
            </a:r>
            <a:r>
              <a:rPr lang="ru-RU" dirty="0" err="1"/>
              <a:t>власність</a:t>
            </a:r>
            <a:r>
              <a:rPr lang="ru-RU" dirty="0"/>
              <a:t> ворога,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не продиктовано </a:t>
            </a:r>
            <a:r>
              <a:rPr lang="ru-RU" dirty="0" err="1"/>
              <a:t>військовою</a:t>
            </a:r>
            <a:r>
              <a:rPr lang="ru-RU" dirty="0"/>
              <a:t> </a:t>
            </a:r>
            <a:r>
              <a:rPr lang="ru-RU" dirty="0" err="1"/>
              <a:t>необхідністю</a:t>
            </a:r>
            <a:r>
              <a:rPr lang="ru-RU" dirty="0"/>
              <a:t>;</a:t>
            </a:r>
          </a:p>
          <a:p>
            <a:r>
              <a:rPr lang="ru-RU" dirty="0" err="1"/>
              <a:t>Завдавати</a:t>
            </a:r>
            <a:r>
              <a:rPr lang="ru-RU" dirty="0"/>
              <a:t> </a:t>
            </a:r>
            <a:r>
              <a:rPr lang="ru-RU" dirty="0" err="1"/>
              <a:t>ударів</a:t>
            </a:r>
            <a:r>
              <a:rPr lang="ru-RU" dirty="0"/>
              <a:t> по </a:t>
            </a:r>
            <a:r>
              <a:rPr lang="ru-RU" dirty="0" err="1"/>
              <a:t>незахищених</a:t>
            </a:r>
            <a:r>
              <a:rPr lang="ru-RU" dirty="0"/>
              <a:t> </a:t>
            </a:r>
            <a:r>
              <a:rPr lang="ru-RU" dirty="0" err="1"/>
              <a:t>містам</a:t>
            </a:r>
            <a:r>
              <a:rPr lang="ru-RU" dirty="0"/>
              <a:t>, селищам і </a:t>
            </a:r>
            <a:r>
              <a:rPr lang="ru-RU" dirty="0" err="1"/>
              <a:t>будівлям</a:t>
            </a:r>
            <a:r>
              <a:rPr lang="ru-RU" dirty="0"/>
              <a:t>;</a:t>
            </a:r>
          </a:p>
          <a:p>
            <a:r>
              <a:rPr lang="ru-RU" dirty="0" err="1"/>
              <a:t>Оголошувати</a:t>
            </a:r>
            <a:r>
              <a:rPr lang="ru-RU" dirty="0"/>
              <a:t> </a:t>
            </a:r>
            <a:r>
              <a:rPr lang="ru-RU" dirty="0" err="1"/>
              <a:t>припиненими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позбавленими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права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</a:t>
            </a:r>
            <a:r>
              <a:rPr lang="ru-RU" dirty="0" err="1"/>
              <a:t>підданих</a:t>
            </a:r>
            <a:r>
              <a:rPr lang="ru-RU" dirty="0"/>
              <a:t> </a:t>
            </a:r>
            <a:r>
              <a:rPr lang="ru-RU" dirty="0" err="1"/>
              <a:t>ворожої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1033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Суть МГП: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припинили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участь у </a:t>
            </a:r>
            <a:r>
              <a:rPr lang="ru-RU" dirty="0" err="1"/>
              <a:t>воєнних</a:t>
            </a:r>
            <a:r>
              <a:rPr lang="ru-RU" dirty="0"/>
              <a:t> </a:t>
            </a:r>
            <a:r>
              <a:rPr lang="ru-RU" dirty="0" err="1"/>
              <a:t>діях</a:t>
            </a:r>
            <a:r>
              <a:rPr lang="ru-RU" dirty="0"/>
              <a:t> (</a:t>
            </a:r>
            <a:r>
              <a:rPr lang="ru-RU" dirty="0" err="1"/>
              <a:t>поранених</a:t>
            </a:r>
            <a:r>
              <a:rPr lang="ru-RU" dirty="0"/>
              <a:t>, </a:t>
            </a:r>
            <a:r>
              <a:rPr lang="ru-RU" dirty="0" err="1"/>
              <a:t>хворих</a:t>
            </a:r>
            <a:r>
              <a:rPr lang="ru-RU" dirty="0"/>
              <a:t>, </a:t>
            </a:r>
            <a:r>
              <a:rPr lang="ru-RU" dirty="0" err="1"/>
              <a:t>потерпілих</a:t>
            </a:r>
            <a:r>
              <a:rPr lang="ru-RU" dirty="0"/>
              <a:t> </a:t>
            </a:r>
            <a:r>
              <a:rPr lang="ru-RU" dirty="0" err="1"/>
              <a:t>корабельну</a:t>
            </a:r>
            <a:r>
              <a:rPr lang="ru-RU" dirty="0"/>
              <a:t> </a:t>
            </a:r>
            <a:r>
              <a:rPr lang="ru-RU" dirty="0" err="1"/>
              <a:t>аварію</a:t>
            </a:r>
            <a:r>
              <a:rPr lang="ru-RU" dirty="0"/>
              <a:t>, </a:t>
            </a:r>
            <a:r>
              <a:rPr lang="ru-RU" dirty="0" err="1"/>
              <a:t>військовополонених</a:t>
            </a:r>
            <a:r>
              <a:rPr lang="ru-RU" dirty="0"/>
              <a:t>);</a:t>
            </a:r>
          </a:p>
          <a:p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особам,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беруть</a:t>
            </a:r>
            <a:r>
              <a:rPr lang="ru-RU" dirty="0"/>
              <a:t> </a:t>
            </a:r>
            <a:r>
              <a:rPr lang="ru-RU" dirty="0" err="1"/>
              <a:t>безпосередньої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у </a:t>
            </a:r>
            <a:r>
              <a:rPr lang="ru-RU" dirty="0" err="1"/>
              <a:t>воєнних</a:t>
            </a:r>
            <a:r>
              <a:rPr lang="ru-RU" dirty="0"/>
              <a:t> </a:t>
            </a:r>
            <a:r>
              <a:rPr lang="ru-RU" dirty="0" err="1"/>
              <a:t>діях</a:t>
            </a:r>
            <a:r>
              <a:rPr lang="ru-RU" dirty="0"/>
              <a:t> (</a:t>
            </a:r>
            <a:r>
              <a:rPr lang="ru-RU" dirty="0" err="1"/>
              <a:t>цивільне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медичний</a:t>
            </a:r>
            <a:r>
              <a:rPr lang="ru-RU" dirty="0"/>
              <a:t> і </a:t>
            </a:r>
            <a:r>
              <a:rPr lang="ru-RU" dirty="0" err="1"/>
              <a:t>духовний</a:t>
            </a:r>
            <a:r>
              <a:rPr lang="ru-RU" dirty="0"/>
              <a:t> персонал)</a:t>
            </a:r>
          </a:p>
          <a:p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служать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військовим</a:t>
            </a:r>
            <a:r>
              <a:rPr lang="ru-RU" dirty="0"/>
              <a:t> </a:t>
            </a:r>
            <a:r>
              <a:rPr lang="ru-RU" dirty="0" err="1"/>
              <a:t>цілям</a:t>
            </a:r>
            <a:r>
              <a:rPr lang="ru-RU" dirty="0"/>
              <a:t> (</a:t>
            </a:r>
            <a:r>
              <a:rPr lang="ru-RU" dirty="0" err="1"/>
              <a:t>житлові</a:t>
            </a:r>
            <a:r>
              <a:rPr lang="ru-RU" dirty="0"/>
              <a:t> </a:t>
            </a:r>
            <a:r>
              <a:rPr lang="ru-RU" dirty="0" err="1"/>
              <a:t>будинки</a:t>
            </a:r>
            <a:r>
              <a:rPr lang="ru-RU" dirty="0"/>
              <a:t>, </a:t>
            </a:r>
            <a:r>
              <a:rPr lang="ru-RU" dirty="0" err="1"/>
              <a:t>школи</a:t>
            </a:r>
            <a:r>
              <a:rPr lang="ru-RU" dirty="0"/>
              <a:t>, церкви і </a:t>
            </a:r>
            <a:r>
              <a:rPr lang="ru-RU" dirty="0" err="1"/>
              <a:t>культові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)</a:t>
            </a:r>
          </a:p>
          <a:p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і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воєнних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830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965245" cy="1202485"/>
          </a:xfrm>
        </p:spPr>
        <p:txBody>
          <a:bodyPr/>
          <a:lstStyle/>
          <a:p>
            <a:r>
              <a:rPr lang="ru-RU" dirty="0" err="1" smtClean="0"/>
              <a:t>Червоний</a:t>
            </a:r>
            <a:r>
              <a:rPr lang="ru-RU" dirty="0" smtClean="0"/>
              <a:t> </a:t>
            </a:r>
            <a:r>
              <a:rPr lang="ru-RU" dirty="0" err="1" smtClean="0"/>
              <a:t>хрест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717032"/>
            <a:ext cx="7056784" cy="2719909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Міжнародний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Червоного </a:t>
            </a:r>
            <a:r>
              <a:rPr lang="ru-RU" dirty="0" err="1"/>
              <a:t>Хреста</a:t>
            </a:r>
            <a:r>
              <a:rPr lang="ru-RU" dirty="0"/>
              <a:t> і Червоного </a:t>
            </a:r>
            <a:r>
              <a:rPr lang="ru-RU" dirty="0" err="1"/>
              <a:t>Півмісяця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міжнародний</a:t>
            </a:r>
            <a:r>
              <a:rPr lang="ru-RU" dirty="0"/>
              <a:t> </a:t>
            </a:r>
            <a:r>
              <a:rPr lang="ru-RU" dirty="0" err="1"/>
              <a:t>гуманітарний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</a:t>
            </a:r>
            <a:r>
              <a:rPr lang="ru-RU" dirty="0" err="1"/>
              <a:t>близько</a:t>
            </a:r>
            <a:r>
              <a:rPr lang="ru-RU" dirty="0"/>
              <a:t> 97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добровольців</a:t>
            </a:r>
            <a:r>
              <a:rPr lang="ru-RU" dirty="0"/>
              <a:t> у </a:t>
            </a:r>
            <a:r>
              <a:rPr lang="ru-RU" dirty="0" err="1" smtClean="0"/>
              <a:t>світі</a:t>
            </a:r>
            <a:r>
              <a:rPr lang="ru-RU" dirty="0"/>
              <a:t>. </a:t>
            </a:r>
            <a:r>
              <a:rPr lang="ru-RU" dirty="0" smtClean="0"/>
              <a:t>Метою є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та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людським</a:t>
            </a:r>
            <a:r>
              <a:rPr lang="ru-RU" dirty="0"/>
              <a:t> </a:t>
            </a:r>
            <a:r>
              <a:rPr lang="ru-RU" dirty="0" err="1"/>
              <a:t>стражданням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полегшення</a:t>
            </a:r>
            <a:r>
              <a:rPr lang="ru-RU" dirty="0"/>
              <a:t>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раси</a:t>
            </a:r>
            <a:r>
              <a:rPr lang="ru-RU" dirty="0"/>
              <a:t>, </a:t>
            </a:r>
            <a:r>
              <a:rPr lang="ru-RU" dirty="0" err="1"/>
              <a:t>релігійних</a:t>
            </a:r>
            <a:r>
              <a:rPr lang="ru-RU" dirty="0"/>
              <a:t> та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1412776"/>
            <a:ext cx="368039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75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700798"/>
            <a:ext cx="6965245" cy="1202485"/>
          </a:xfrm>
        </p:spPr>
        <p:txBody>
          <a:bodyPr/>
          <a:lstStyle/>
          <a:p>
            <a:r>
              <a:rPr lang="ru-RU" dirty="0" err="1" smtClean="0"/>
              <a:t>Символи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866" y="3789040"/>
            <a:ext cx="2586497" cy="19979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24489"/>
            <a:ext cx="2088232" cy="1560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24489"/>
            <a:ext cx="1800149" cy="1564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109" y="1824489"/>
            <a:ext cx="2043227" cy="1564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89040"/>
            <a:ext cx="288209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09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965245" cy="120248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6687845" cy="525658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5000" b="1" dirty="0" err="1" smtClean="0"/>
              <a:t>Червоний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хрест</a:t>
            </a:r>
            <a:endParaRPr lang="ru-RU" sz="5000" b="1" dirty="0" smtClean="0"/>
          </a:p>
          <a:p>
            <a:pPr marL="0" indent="0">
              <a:buNone/>
            </a:pPr>
            <a:r>
              <a:rPr lang="ru-RU" sz="5000" b="1" dirty="0"/>
              <a:t> </a:t>
            </a:r>
            <a:r>
              <a:rPr lang="ru-RU" sz="5000" dirty="0" smtClean="0"/>
              <a:t>на </a:t>
            </a:r>
            <a:r>
              <a:rPr lang="ru-RU" sz="5000" dirty="0" err="1"/>
              <a:t>білому</a:t>
            </a:r>
            <a:r>
              <a:rPr lang="ru-RU" sz="5000" dirty="0"/>
              <a:t> </a:t>
            </a:r>
            <a:r>
              <a:rPr lang="ru-RU" sz="5000" dirty="0" err="1"/>
              <a:t>фоні</a:t>
            </a:r>
            <a:r>
              <a:rPr lang="ru-RU" sz="5000" dirty="0"/>
              <a:t> </a:t>
            </a:r>
            <a:r>
              <a:rPr lang="ru-RU" sz="5000" dirty="0" err="1"/>
              <a:t>був</a:t>
            </a:r>
            <a:r>
              <a:rPr lang="ru-RU" sz="5000" dirty="0"/>
              <a:t> першим </a:t>
            </a:r>
            <a:r>
              <a:rPr lang="ru-RU" sz="5000" dirty="0" err="1"/>
              <a:t>захисним</a:t>
            </a:r>
            <a:r>
              <a:rPr lang="ru-RU" sz="5000" dirty="0"/>
              <a:t> символом, </a:t>
            </a:r>
            <a:r>
              <a:rPr lang="ru-RU" sz="5000" dirty="0" err="1"/>
              <a:t>який</a:t>
            </a:r>
            <a:r>
              <a:rPr lang="ru-RU" sz="5000" dirty="0"/>
              <a:t> </a:t>
            </a:r>
            <a:r>
              <a:rPr lang="ru-RU" sz="5000" dirty="0" err="1"/>
              <a:t>був</a:t>
            </a:r>
            <a:r>
              <a:rPr lang="ru-RU" sz="5000" dirty="0"/>
              <a:t> </a:t>
            </a:r>
            <a:r>
              <a:rPr lang="ru-RU" sz="5000" dirty="0" err="1"/>
              <a:t>затверджений</a:t>
            </a:r>
            <a:r>
              <a:rPr lang="ru-RU" sz="5000" dirty="0"/>
              <a:t> в 1864 </a:t>
            </a:r>
            <a:r>
              <a:rPr lang="ru-RU" sz="5000" dirty="0" err="1" smtClean="0"/>
              <a:t>році</a:t>
            </a:r>
            <a:r>
              <a:rPr lang="ru-RU" sz="5000" dirty="0" smtClean="0"/>
              <a:t> </a:t>
            </a:r>
            <a:r>
              <a:rPr lang="ru-RU" sz="5000" dirty="0" err="1" smtClean="0"/>
              <a:t>Женевською</a:t>
            </a:r>
            <a:r>
              <a:rPr lang="ru-RU" sz="5000" dirty="0"/>
              <a:t> </a:t>
            </a:r>
            <a:r>
              <a:rPr lang="ru-RU" sz="5000" dirty="0" err="1" smtClean="0"/>
              <a:t>конвенцією</a:t>
            </a:r>
            <a:r>
              <a:rPr lang="ru-RU" sz="5000" dirty="0"/>
              <a:t>. </a:t>
            </a:r>
            <a:r>
              <a:rPr lang="ru-RU" sz="5000" dirty="0" err="1"/>
              <a:t>Він</a:t>
            </a:r>
            <a:r>
              <a:rPr lang="ru-RU" sz="5000" dirty="0"/>
              <a:t> </a:t>
            </a:r>
            <a:r>
              <a:rPr lang="ru-RU" sz="5000" dirty="0" err="1"/>
              <a:t>повторював</a:t>
            </a:r>
            <a:r>
              <a:rPr lang="ru-RU" sz="5000" dirty="0"/>
              <a:t> </a:t>
            </a:r>
            <a:r>
              <a:rPr lang="ru-RU" sz="5000" dirty="0" err="1"/>
              <a:t>швейцарський</a:t>
            </a:r>
            <a:r>
              <a:rPr lang="ru-RU" sz="5000" dirty="0"/>
              <a:t> прапор, </a:t>
            </a:r>
            <a:r>
              <a:rPr lang="ru-RU" sz="5000" dirty="0" err="1"/>
              <a:t>було</a:t>
            </a:r>
            <a:r>
              <a:rPr lang="ru-RU" sz="5000" dirty="0"/>
              <a:t> </a:t>
            </a:r>
            <a:r>
              <a:rPr lang="ru-RU" sz="5000" dirty="0" err="1"/>
              <a:t>змінено</a:t>
            </a:r>
            <a:r>
              <a:rPr lang="ru-RU" sz="5000" dirty="0"/>
              <a:t> </a:t>
            </a:r>
            <a:r>
              <a:rPr lang="ru-RU" sz="5000" dirty="0" err="1"/>
              <a:t>лише</a:t>
            </a:r>
            <a:r>
              <a:rPr lang="ru-RU" sz="5000" dirty="0"/>
              <a:t> </a:t>
            </a:r>
            <a:r>
              <a:rPr lang="ru-RU" sz="5000" dirty="0" err="1"/>
              <a:t>кольори</a:t>
            </a:r>
            <a:r>
              <a:rPr lang="ru-RU" sz="5000" dirty="0"/>
              <a:t> - </a:t>
            </a:r>
            <a:r>
              <a:rPr lang="ru-RU" sz="5000" dirty="0" err="1"/>
              <a:t>хрест</a:t>
            </a:r>
            <a:r>
              <a:rPr lang="ru-RU" sz="5000" dirty="0"/>
              <a:t> став </a:t>
            </a:r>
            <a:r>
              <a:rPr lang="ru-RU" sz="5000" dirty="0" err="1"/>
              <a:t>червоним</a:t>
            </a:r>
            <a:r>
              <a:rPr lang="ru-RU" sz="5000" dirty="0"/>
              <a:t>, а </a:t>
            </a:r>
            <a:r>
              <a:rPr lang="ru-RU" sz="5000" dirty="0" err="1"/>
              <a:t>тло</a:t>
            </a:r>
            <a:r>
              <a:rPr lang="ru-RU" sz="5000" dirty="0"/>
              <a:t> </a:t>
            </a:r>
            <a:r>
              <a:rPr lang="ru-RU" sz="5000" dirty="0" err="1"/>
              <a:t>білим</a:t>
            </a:r>
            <a:r>
              <a:rPr lang="ru-RU" sz="5000" dirty="0"/>
              <a:t>. </a:t>
            </a:r>
            <a:r>
              <a:rPr lang="ru-RU" sz="5000" dirty="0" err="1"/>
              <a:t>Це</a:t>
            </a:r>
            <a:r>
              <a:rPr lang="ru-RU" sz="5000" dirty="0"/>
              <a:t> є </a:t>
            </a:r>
            <a:r>
              <a:rPr lang="ru-RU" sz="5000" dirty="0" err="1"/>
              <a:t>цілком</a:t>
            </a:r>
            <a:r>
              <a:rPr lang="ru-RU" sz="5000" dirty="0"/>
              <a:t> </a:t>
            </a:r>
            <a:r>
              <a:rPr lang="ru-RU" sz="5000" dirty="0" err="1"/>
              <a:t>зрозумілим</a:t>
            </a:r>
            <a:r>
              <a:rPr lang="ru-RU" sz="5000" dirty="0"/>
              <a:t>, </a:t>
            </a:r>
            <a:r>
              <a:rPr lang="ru-RU" sz="5000" dirty="0" err="1"/>
              <a:t>оскільки</a:t>
            </a:r>
            <a:r>
              <a:rPr lang="ru-RU" sz="5000" dirty="0"/>
              <a:t> </a:t>
            </a:r>
            <a:r>
              <a:rPr lang="ru-RU" sz="5000" dirty="0" err="1"/>
              <a:t>засновник</a:t>
            </a:r>
            <a:r>
              <a:rPr lang="ru-RU" sz="5000" dirty="0"/>
              <a:t> </a:t>
            </a:r>
            <a:r>
              <a:rPr lang="ru-RU" sz="5000" dirty="0" err="1"/>
              <a:t>міжнародного</a:t>
            </a:r>
            <a:r>
              <a:rPr lang="ru-RU" sz="5000" dirty="0"/>
              <a:t> </a:t>
            </a:r>
            <a:r>
              <a:rPr lang="ru-RU" sz="5000" dirty="0" err="1"/>
              <a:t>комітету</a:t>
            </a:r>
            <a:r>
              <a:rPr lang="ru-RU" sz="5000" dirty="0"/>
              <a:t> </a:t>
            </a:r>
            <a:r>
              <a:rPr lang="ru-RU" sz="5000" dirty="0" err="1"/>
              <a:t>Анрі</a:t>
            </a:r>
            <a:r>
              <a:rPr lang="ru-RU" sz="5000" dirty="0"/>
              <a:t> </a:t>
            </a:r>
            <a:r>
              <a:rPr lang="ru-RU" sz="5000" dirty="0" err="1"/>
              <a:t>Дюнан</a:t>
            </a:r>
            <a:r>
              <a:rPr lang="ru-RU" sz="5000" dirty="0"/>
              <a:t> </a:t>
            </a:r>
            <a:r>
              <a:rPr lang="ru-RU" sz="5000" dirty="0" err="1"/>
              <a:t>був</a:t>
            </a:r>
            <a:r>
              <a:rPr lang="ru-RU" sz="5000" dirty="0"/>
              <a:t> швейцарцем.</a:t>
            </a:r>
          </a:p>
          <a:p>
            <a:endParaRPr lang="ru-RU" sz="5000" dirty="0"/>
          </a:p>
          <a:p>
            <a:pPr marL="0" indent="0">
              <a:buNone/>
            </a:pPr>
            <a:r>
              <a:rPr lang="ru-RU" sz="5000" b="1" dirty="0" err="1" smtClean="0"/>
              <a:t>Червоний</a:t>
            </a:r>
            <a:r>
              <a:rPr lang="ru-RU" sz="5000" b="1" dirty="0"/>
              <a:t> </a:t>
            </a:r>
            <a:r>
              <a:rPr lang="ru-RU" sz="5000" b="1" dirty="0" err="1" smtClean="0"/>
              <a:t>Півмісяць</a:t>
            </a:r>
            <a:endParaRPr lang="ru-RU" sz="5000" b="1" dirty="0" smtClean="0"/>
          </a:p>
          <a:p>
            <a:r>
              <a:rPr lang="ru-RU" sz="5000" dirty="0" err="1" smtClean="0"/>
              <a:t>Османська</a:t>
            </a:r>
            <a:r>
              <a:rPr lang="ru-RU" sz="5000" dirty="0" smtClean="0"/>
              <a:t> </a:t>
            </a:r>
            <a:r>
              <a:rPr lang="ru-RU" sz="5000" dirty="0" err="1"/>
              <a:t>імперія</a:t>
            </a:r>
            <a:r>
              <a:rPr lang="ru-RU" sz="5000" dirty="0"/>
              <a:t> </a:t>
            </a:r>
            <a:r>
              <a:rPr lang="ru-RU" sz="5000" dirty="0" err="1"/>
              <a:t>використовувала</a:t>
            </a:r>
            <a:r>
              <a:rPr lang="ru-RU" sz="5000" dirty="0"/>
              <a:t> символ Червоного </a:t>
            </a:r>
            <a:r>
              <a:rPr lang="ru-RU" sz="5000" dirty="0" err="1"/>
              <a:t>Півмісяця</a:t>
            </a:r>
            <a:r>
              <a:rPr lang="ru-RU" sz="5000" dirty="0"/>
              <a:t> </a:t>
            </a:r>
            <a:r>
              <a:rPr lang="ru-RU" sz="5000" dirty="0" err="1" smtClean="0"/>
              <a:t>замість</a:t>
            </a:r>
            <a:r>
              <a:rPr lang="ru-RU" sz="5000" dirty="0" smtClean="0"/>
              <a:t> </a:t>
            </a:r>
            <a:r>
              <a:rPr lang="ru-RU" sz="5000" dirty="0" err="1" smtClean="0"/>
              <a:t>хреста</a:t>
            </a:r>
            <a:r>
              <a:rPr lang="ru-RU" sz="5000" dirty="0" smtClean="0"/>
              <a:t>, </a:t>
            </a:r>
            <a:r>
              <a:rPr lang="ru-RU" sz="5000" dirty="0" err="1"/>
              <a:t>оскільки</a:t>
            </a:r>
            <a:r>
              <a:rPr lang="ru-RU" sz="5000" dirty="0"/>
              <a:t> уряд </a:t>
            </a:r>
            <a:r>
              <a:rPr lang="ru-RU" sz="5000" dirty="0" err="1"/>
              <a:t>вважав</a:t>
            </a:r>
            <a:r>
              <a:rPr lang="ru-RU" sz="5000" dirty="0"/>
              <a:t> </a:t>
            </a:r>
            <a:r>
              <a:rPr lang="ru-RU" sz="5000" dirty="0" err="1"/>
              <a:t>цей</a:t>
            </a:r>
            <a:r>
              <a:rPr lang="ru-RU" sz="5000" dirty="0"/>
              <a:t> символ </a:t>
            </a:r>
            <a:r>
              <a:rPr lang="ru-RU" sz="5000" dirty="0" err="1"/>
              <a:t>образливим</a:t>
            </a:r>
            <a:r>
              <a:rPr lang="ru-RU" sz="5000" dirty="0"/>
              <a:t> для </a:t>
            </a:r>
            <a:r>
              <a:rPr lang="ru-RU" sz="5000" dirty="0" err="1"/>
              <a:t>мусульманських</a:t>
            </a:r>
            <a:r>
              <a:rPr lang="ru-RU" sz="5000" dirty="0"/>
              <a:t> </a:t>
            </a:r>
            <a:r>
              <a:rPr lang="ru-RU" sz="5000" dirty="0" err="1"/>
              <a:t>солдатів</a:t>
            </a:r>
            <a:r>
              <a:rPr lang="ru-RU" sz="5000" dirty="0"/>
              <a:t>. В 1877 </a:t>
            </a:r>
            <a:r>
              <a:rPr lang="ru-RU" sz="5000" dirty="0" err="1"/>
              <a:t>році</a:t>
            </a:r>
            <a:r>
              <a:rPr lang="ru-RU" sz="5000" dirty="0"/>
              <a:t> МКЧХ </a:t>
            </a:r>
            <a:r>
              <a:rPr lang="ru-RU" sz="5000" dirty="0" err="1"/>
              <a:t>зобов'язав</a:t>
            </a:r>
            <a:r>
              <a:rPr lang="ru-RU" sz="5000" dirty="0"/>
              <a:t> </a:t>
            </a:r>
            <a:r>
              <a:rPr lang="ru-RU" sz="5000" dirty="0" err="1"/>
              <a:t>Російську</a:t>
            </a:r>
            <a:r>
              <a:rPr lang="ru-RU" sz="5000" dirty="0"/>
              <a:t> </a:t>
            </a:r>
            <a:r>
              <a:rPr lang="ru-RU" sz="5000" dirty="0" err="1" smtClean="0"/>
              <a:t>імперію</a:t>
            </a:r>
            <a:r>
              <a:rPr lang="ru-RU" sz="5000" dirty="0" smtClean="0"/>
              <a:t>, </a:t>
            </a:r>
            <a:r>
              <a:rPr lang="ru-RU" sz="5000" dirty="0" err="1" smtClean="0"/>
              <a:t>поважати</a:t>
            </a:r>
            <a:r>
              <a:rPr lang="ru-RU" sz="5000" dirty="0" smtClean="0"/>
              <a:t> </a:t>
            </a:r>
            <a:r>
              <a:rPr lang="ru-RU" sz="5000" dirty="0" err="1"/>
              <a:t>недоторканість</a:t>
            </a:r>
            <a:r>
              <a:rPr lang="ru-RU" sz="5000" dirty="0"/>
              <a:t> </a:t>
            </a:r>
            <a:r>
              <a:rPr lang="ru-RU" sz="5000" dirty="0" err="1"/>
              <a:t>всіх</a:t>
            </a:r>
            <a:r>
              <a:rPr lang="ru-RU" sz="5000" dirty="0"/>
              <a:t> </a:t>
            </a:r>
            <a:r>
              <a:rPr lang="ru-RU" sz="5000" dirty="0" err="1"/>
              <a:t>осіб</a:t>
            </a:r>
            <a:r>
              <a:rPr lang="ru-RU" sz="5000" dirty="0"/>
              <a:t> та </a:t>
            </a:r>
            <a:r>
              <a:rPr lang="ru-RU" sz="5000" dirty="0" err="1"/>
              <a:t>будівель</a:t>
            </a:r>
            <a:r>
              <a:rPr lang="ru-RU" sz="5000" dirty="0"/>
              <a:t>, </a:t>
            </a:r>
            <a:r>
              <a:rPr lang="ru-RU" sz="5000" dirty="0" err="1"/>
              <a:t>які</a:t>
            </a:r>
            <a:r>
              <a:rPr lang="ru-RU" sz="5000" dirty="0"/>
              <a:t> </a:t>
            </a:r>
            <a:r>
              <a:rPr lang="ru-RU" sz="5000" dirty="0" err="1"/>
              <a:t>знаходяться</a:t>
            </a:r>
            <a:r>
              <a:rPr lang="ru-RU" sz="5000" dirty="0"/>
              <a:t> </a:t>
            </a:r>
            <a:r>
              <a:rPr lang="ru-RU" sz="5000" dirty="0" err="1"/>
              <a:t>під</a:t>
            </a:r>
            <a:r>
              <a:rPr lang="ru-RU" sz="5000" dirty="0"/>
              <a:t> </a:t>
            </a:r>
            <a:r>
              <a:rPr lang="ru-RU" sz="5000" dirty="0" err="1"/>
              <a:t>захистом</a:t>
            </a:r>
            <a:r>
              <a:rPr lang="ru-RU" sz="5000" dirty="0"/>
              <a:t> Червоного </a:t>
            </a:r>
            <a:r>
              <a:rPr lang="ru-RU" sz="5000" dirty="0" err="1"/>
              <a:t>Півмісяця</a:t>
            </a:r>
            <a:r>
              <a:rPr lang="ru-RU" sz="5000" dirty="0"/>
              <a:t>. </a:t>
            </a:r>
            <a:r>
              <a:rPr lang="ru-RU" sz="5000" dirty="0" err="1"/>
              <a:t>Згодом</a:t>
            </a:r>
            <a:r>
              <a:rPr lang="ru-RU" sz="5000" dirty="0"/>
              <a:t> </a:t>
            </a:r>
            <a:r>
              <a:rPr lang="ru-RU" sz="5000" dirty="0" err="1"/>
              <a:t>аналогічне</a:t>
            </a:r>
            <a:r>
              <a:rPr lang="ru-RU" sz="5000" dirty="0"/>
              <a:t> </a:t>
            </a:r>
            <a:r>
              <a:rPr lang="ru-RU" sz="5000" dirty="0" err="1" smtClean="0"/>
              <a:t>зобов'язання</a:t>
            </a:r>
            <a:r>
              <a:rPr lang="ru-RU" sz="5000" dirty="0" smtClean="0"/>
              <a:t> </a:t>
            </a:r>
            <a:r>
              <a:rPr lang="ru-RU" sz="5000" dirty="0" err="1" smtClean="0"/>
              <a:t>було</a:t>
            </a:r>
            <a:r>
              <a:rPr lang="ru-RU" sz="5000" dirty="0" smtClean="0"/>
              <a:t> </a:t>
            </a:r>
            <a:r>
              <a:rPr lang="ru-RU" sz="5000" dirty="0" err="1"/>
              <a:t>отримано</a:t>
            </a:r>
            <a:r>
              <a:rPr lang="ru-RU" sz="5000" dirty="0"/>
              <a:t> </a:t>
            </a:r>
            <a:r>
              <a:rPr lang="ru-RU" sz="5000" dirty="0" err="1"/>
              <a:t>від</a:t>
            </a:r>
            <a:r>
              <a:rPr lang="ru-RU" sz="5000" dirty="0"/>
              <a:t> уряду </a:t>
            </a:r>
            <a:r>
              <a:rPr lang="ru-RU" sz="5000" dirty="0" err="1"/>
              <a:t>Османської</a:t>
            </a:r>
            <a:r>
              <a:rPr lang="ru-RU" sz="5000" dirty="0"/>
              <a:t> </a:t>
            </a:r>
            <a:r>
              <a:rPr lang="ru-RU" sz="5000" dirty="0" err="1"/>
              <a:t>імперії</a:t>
            </a:r>
            <a:r>
              <a:rPr lang="ru-RU" sz="5000" dirty="0"/>
              <a:t>.</a:t>
            </a:r>
          </a:p>
          <a:p>
            <a:pPr marL="0" indent="0">
              <a:buNone/>
            </a:pPr>
            <a:endParaRPr lang="ru-RU" sz="4800" dirty="0" smtClean="0"/>
          </a:p>
        </p:txBody>
      </p:sp>
    </p:spTree>
    <p:extLst>
      <p:ext uri="{BB962C8B-B14F-4D97-AF65-F5344CB8AC3E}">
        <p14:creationId xmlns:p14="http://schemas.microsoft.com/office/powerpoint/2010/main" val="3212439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6984776" cy="5616624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 err="1"/>
              <a:t>Червоний</a:t>
            </a:r>
            <a:r>
              <a:rPr lang="ru-RU" sz="3400" b="1" dirty="0"/>
              <a:t> </a:t>
            </a:r>
            <a:r>
              <a:rPr lang="ru-RU" sz="3400" b="1" dirty="0" err="1"/>
              <a:t>Кристал</a:t>
            </a:r>
            <a:endParaRPr lang="ru-RU" sz="3400" b="1" dirty="0"/>
          </a:p>
          <a:p>
            <a:r>
              <a:rPr lang="ru-RU" sz="3400" dirty="0"/>
              <a:t>Символ </a:t>
            </a:r>
            <a:r>
              <a:rPr lang="ru-RU" sz="3400" dirty="0" err="1"/>
              <a:t>був</a:t>
            </a:r>
            <a:r>
              <a:rPr lang="ru-RU" sz="3400" dirty="0"/>
              <a:t> </a:t>
            </a:r>
            <a:r>
              <a:rPr lang="ru-RU" sz="3400" dirty="0" err="1"/>
              <a:t>визнаний</a:t>
            </a:r>
            <a:r>
              <a:rPr lang="ru-RU" sz="3400" dirty="0"/>
              <a:t> </a:t>
            </a:r>
            <a:r>
              <a:rPr lang="ru-RU" sz="3400" dirty="0" err="1"/>
              <a:t>офіційно</a:t>
            </a:r>
            <a:r>
              <a:rPr lang="ru-RU" sz="3400" dirty="0"/>
              <a:t> як «</a:t>
            </a:r>
            <a:r>
              <a:rPr lang="ru-RU" sz="3400" dirty="0" err="1"/>
              <a:t>Емблема</a:t>
            </a:r>
            <a:r>
              <a:rPr lang="ru-RU" sz="3400" dirty="0"/>
              <a:t> </a:t>
            </a:r>
            <a:r>
              <a:rPr lang="ru-RU" sz="3400" dirty="0" err="1"/>
              <a:t>третього</a:t>
            </a:r>
            <a:r>
              <a:rPr lang="ru-RU" sz="3400" dirty="0"/>
              <a:t> протоколу» 8 </a:t>
            </a:r>
            <a:r>
              <a:rPr lang="ru-RU" sz="3400" dirty="0" err="1"/>
              <a:t>грудня</a:t>
            </a:r>
            <a:r>
              <a:rPr lang="ru-RU" sz="3400" dirty="0"/>
              <a:t> 2005 з метою </a:t>
            </a:r>
            <a:r>
              <a:rPr lang="ru-RU" sz="3400" dirty="0" err="1"/>
              <a:t>включення</a:t>
            </a:r>
            <a:r>
              <a:rPr lang="ru-RU" sz="3400" dirty="0"/>
              <a:t> в </a:t>
            </a:r>
            <a:r>
              <a:rPr lang="ru-RU" sz="3400" dirty="0" err="1"/>
              <a:t>якості</a:t>
            </a:r>
            <a:r>
              <a:rPr lang="ru-RU" sz="3400" dirty="0"/>
              <a:t> </a:t>
            </a:r>
            <a:r>
              <a:rPr lang="ru-RU" sz="3400" dirty="0" err="1"/>
              <a:t>повного</a:t>
            </a:r>
            <a:r>
              <a:rPr lang="ru-RU" sz="3400" dirty="0"/>
              <a:t> члена </a:t>
            </a:r>
            <a:r>
              <a:rPr lang="ru-RU" sz="3400" dirty="0" err="1"/>
              <a:t>ізраїльську</a:t>
            </a:r>
            <a:r>
              <a:rPr lang="ru-RU" sz="3400" dirty="0"/>
              <a:t> </a:t>
            </a:r>
            <a:r>
              <a:rPr lang="ru-RU" sz="3400" dirty="0" err="1" smtClean="0"/>
              <a:t>організацію</a:t>
            </a:r>
            <a:r>
              <a:rPr lang="ru-RU" sz="3400" dirty="0" smtClean="0"/>
              <a:t>. </a:t>
            </a:r>
            <a:r>
              <a:rPr lang="ru-RU" sz="3400" dirty="0" err="1" smtClean="0"/>
              <a:t>Неофіційно</a:t>
            </a:r>
            <a:r>
              <a:rPr lang="ru-RU" sz="3400" dirty="0" smtClean="0"/>
              <a:t> </a:t>
            </a:r>
            <a:r>
              <a:rPr lang="ru-RU" sz="3400" dirty="0" err="1"/>
              <a:t>він</a:t>
            </a:r>
            <a:r>
              <a:rPr lang="ru-RU" sz="3400" dirty="0"/>
              <a:t> </a:t>
            </a:r>
            <a:r>
              <a:rPr lang="ru-RU" sz="3400" dirty="0" err="1"/>
              <a:t>відомий</a:t>
            </a:r>
            <a:r>
              <a:rPr lang="ru-RU" sz="3400" dirty="0"/>
              <a:t> як «</a:t>
            </a:r>
            <a:r>
              <a:rPr lang="ru-RU" sz="3400" dirty="0" err="1"/>
              <a:t>червоний</a:t>
            </a:r>
            <a:r>
              <a:rPr lang="ru-RU" sz="3400" dirty="0"/>
              <a:t> </a:t>
            </a:r>
            <a:r>
              <a:rPr lang="ru-RU" sz="3400" dirty="0" err="1"/>
              <a:t>кристал</a:t>
            </a:r>
            <a:r>
              <a:rPr lang="ru-RU" sz="3400" dirty="0"/>
              <a:t>».</a:t>
            </a:r>
          </a:p>
          <a:p>
            <a:endParaRPr lang="ru-RU" sz="3400" b="1" dirty="0"/>
          </a:p>
          <a:p>
            <a:r>
              <a:rPr lang="ru-RU" sz="3400" b="1" dirty="0" err="1"/>
              <a:t>Червоний</a:t>
            </a:r>
            <a:r>
              <a:rPr lang="ru-RU" sz="3400" b="1" dirty="0"/>
              <a:t> лев </a:t>
            </a:r>
            <a:r>
              <a:rPr lang="ru-RU" sz="3400" b="1" dirty="0" err="1"/>
              <a:t>із</a:t>
            </a:r>
            <a:r>
              <a:rPr lang="ru-RU" sz="3400" b="1" dirty="0"/>
              <a:t> </a:t>
            </a:r>
            <a:r>
              <a:rPr lang="ru-RU" sz="3400" b="1" dirty="0" err="1"/>
              <a:t>сонцем</a:t>
            </a:r>
            <a:endParaRPr lang="ru-RU" sz="3400" b="1" dirty="0"/>
          </a:p>
          <a:p>
            <a:r>
              <a:rPr lang="ru-RU" sz="3400" dirty="0"/>
              <a:t>Символ </a:t>
            </a:r>
            <a:r>
              <a:rPr lang="ru-RU" sz="3400" dirty="0" err="1"/>
              <a:t>використовувався</a:t>
            </a:r>
            <a:r>
              <a:rPr lang="ru-RU" sz="3400" dirty="0"/>
              <a:t> </a:t>
            </a:r>
            <a:r>
              <a:rPr lang="ru-RU" sz="3400" dirty="0" err="1"/>
              <a:t>іранською</a:t>
            </a:r>
            <a:r>
              <a:rPr lang="ru-RU" sz="3400" dirty="0"/>
              <a:t> </a:t>
            </a:r>
            <a:r>
              <a:rPr lang="ru-RU" sz="3400" dirty="0" err="1"/>
              <a:t>організацією</a:t>
            </a:r>
            <a:r>
              <a:rPr lang="ru-RU" sz="3400" dirty="0"/>
              <a:t> </a:t>
            </a:r>
            <a:r>
              <a:rPr lang="ru-RU" sz="3400" dirty="0" err="1"/>
              <a:t>Червоний</a:t>
            </a:r>
            <a:r>
              <a:rPr lang="ru-RU" sz="3400" dirty="0"/>
              <a:t> лев </a:t>
            </a:r>
            <a:r>
              <a:rPr lang="ru-RU" sz="3400" dirty="0" err="1"/>
              <a:t>із</a:t>
            </a:r>
            <a:r>
              <a:rPr lang="ru-RU" sz="3400" dirty="0"/>
              <a:t> </a:t>
            </a:r>
            <a:r>
              <a:rPr lang="ru-RU" sz="3400" dirty="0" err="1"/>
              <a:t>сонцем</a:t>
            </a:r>
            <a:r>
              <a:rPr lang="ru-RU" sz="3400" dirty="0"/>
              <a:t> і </a:t>
            </a:r>
            <a:r>
              <a:rPr lang="ru-RU" sz="3400" dirty="0" err="1"/>
              <a:t>був</a:t>
            </a:r>
            <a:r>
              <a:rPr lang="ru-RU" sz="3400" dirty="0"/>
              <a:t> </a:t>
            </a:r>
            <a:r>
              <a:rPr lang="ru-RU" sz="3400" dirty="0" err="1"/>
              <a:t>визнаний</a:t>
            </a:r>
            <a:r>
              <a:rPr lang="ru-RU" sz="3400" dirty="0"/>
              <a:t> </a:t>
            </a:r>
            <a:r>
              <a:rPr lang="ru-RU" sz="3400" dirty="0" err="1"/>
              <a:t>Міжнародним</a:t>
            </a:r>
            <a:r>
              <a:rPr lang="ru-RU" sz="3400" dirty="0"/>
              <a:t> </a:t>
            </a:r>
            <a:r>
              <a:rPr lang="ru-RU" sz="3400" dirty="0" err="1"/>
              <a:t>рухом</a:t>
            </a:r>
            <a:r>
              <a:rPr lang="ru-RU" sz="3400" dirty="0"/>
              <a:t> у 1923 </a:t>
            </a:r>
            <a:r>
              <a:rPr lang="ru-RU" sz="3400" dirty="0" err="1"/>
              <a:t>році</a:t>
            </a:r>
            <a:r>
              <a:rPr lang="ru-RU" sz="3400" dirty="0"/>
              <a:t>.</a:t>
            </a:r>
          </a:p>
          <a:p>
            <a:endParaRPr lang="ru-RU" sz="3400" dirty="0"/>
          </a:p>
          <a:p>
            <a:r>
              <a:rPr lang="ru-RU" sz="3400" b="1" dirty="0" err="1"/>
              <a:t>Червона</a:t>
            </a:r>
            <a:r>
              <a:rPr lang="ru-RU" sz="3400" b="1" dirty="0"/>
              <a:t> </a:t>
            </a:r>
            <a:r>
              <a:rPr lang="ru-RU" sz="3400" b="1" dirty="0" err="1"/>
              <a:t>зірка</a:t>
            </a:r>
            <a:r>
              <a:rPr lang="ru-RU" sz="3400" b="1" dirty="0"/>
              <a:t> Давида</a:t>
            </a:r>
          </a:p>
          <a:p>
            <a:r>
              <a:rPr lang="ru-RU" sz="3400" dirty="0"/>
              <a:t>Символ </a:t>
            </a:r>
            <a:r>
              <a:rPr lang="ru-RU" sz="3400" dirty="0" err="1"/>
              <a:t>ізраїльської</a:t>
            </a:r>
            <a:r>
              <a:rPr lang="ru-RU" sz="3400" dirty="0"/>
              <a:t> </a:t>
            </a:r>
            <a:r>
              <a:rPr lang="ru-RU" sz="3400" dirty="0" err="1"/>
              <a:t>організації</a:t>
            </a:r>
            <a:r>
              <a:rPr lang="ru-RU" sz="3400" dirty="0"/>
              <a:t> </a:t>
            </a:r>
            <a:r>
              <a:rPr lang="ru-RU" sz="3400" dirty="0" err="1"/>
              <a:t>Маген</a:t>
            </a:r>
            <a:r>
              <a:rPr lang="ru-RU" sz="3400" dirty="0"/>
              <a:t> Давид Адом. </a:t>
            </a:r>
            <a:r>
              <a:rPr lang="ru-RU" sz="3400" dirty="0" smtClean="0"/>
              <a:t>Не є </a:t>
            </a:r>
            <a:r>
              <a:rPr lang="ru-RU" sz="3400" dirty="0" err="1"/>
              <a:t>офіційно</a:t>
            </a:r>
            <a:r>
              <a:rPr lang="ru-RU" sz="3400" dirty="0"/>
              <a:t> </a:t>
            </a:r>
            <a:r>
              <a:rPr lang="ru-RU" sz="3400" dirty="0" err="1"/>
              <a:t>визнаним</a:t>
            </a:r>
            <a:r>
              <a:rPr lang="ru-RU" sz="3400" dirty="0"/>
              <a:t> символом </a:t>
            </a:r>
            <a:r>
              <a:rPr lang="ru-RU" sz="3400" dirty="0" err="1"/>
              <a:t>Міжнародного</a:t>
            </a:r>
            <a:r>
              <a:rPr lang="ru-RU" sz="3400" dirty="0"/>
              <a:t> </a:t>
            </a:r>
            <a:r>
              <a:rPr lang="ru-RU" sz="3400" dirty="0" err="1"/>
              <a:t>руху</a:t>
            </a:r>
            <a:r>
              <a:rPr lang="ru-RU" sz="3400" dirty="0"/>
              <a:t> Червоного </a:t>
            </a:r>
            <a:r>
              <a:rPr lang="ru-RU" sz="3400" dirty="0" err="1"/>
              <a:t>Хреста</a:t>
            </a:r>
            <a:r>
              <a:rPr lang="ru-RU" sz="3400" dirty="0"/>
              <a:t> і Червоного </a:t>
            </a:r>
            <a:r>
              <a:rPr lang="ru-RU" sz="3400" dirty="0" err="1"/>
              <a:t>півмісяця</a:t>
            </a:r>
            <a:r>
              <a:rPr lang="ru-RU" sz="34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904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військові</a:t>
            </a:r>
            <a:r>
              <a:rPr lang="ru-RU" dirty="0"/>
              <a:t> </a:t>
            </a:r>
            <a:r>
              <a:rPr lang="ru-RU" dirty="0" err="1"/>
              <a:t>злочини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Міжнародним</a:t>
            </a:r>
            <a:r>
              <a:rPr lang="ru-RU" dirty="0"/>
              <a:t> правом </a:t>
            </a:r>
            <a:r>
              <a:rPr lang="ru-RU" dirty="0" err="1"/>
              <a:t>встановлена</a:t>
            </a:r>
            <a:r>
              <a:rPr lang="ru-RU" dirty="0"/>
              <a:t> ​​не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особиста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військові</a:t>
            </a:r>
            <a:r>
              <a:rPr lang="ru-RU" dirty="0"/>
              <a:t> </a:t>
            </a:r>
            <a:r>
              <a:rPr lang="ru-RU" dirty="0" err="1"/>
              <a:t>злочини</a:t>
            </a:r>
            <a:r>
              <a:rPr lang="ru-RU" dirty="0"/>
              <a:t> і </a:t>
            </a:r>
            <a:r>
              <a:rPr lang="ru-RU" dirty="0" err="1"/>
              <a:t>злочини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людяності</a:t>
            </a:r>
            <a:r>
              <a:rPr lang="ru-RU" dirty="0"/>
              <a:t>, але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dirty="0" err="1"/>
              <a:t>командна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. </a:t>
            </a:r>
            <a:r>
              <a:rPr lang="ru-RU" dirty="0" err="1"/>
              <a:t>Стаття</a:t>
            </a:r>
            <a:r>
              <a:rPr lang="ru-RU" dirty="0"/>
              <a:t> 86 </a:t>
            </a:r>
            <a:r>
              <a:rPr lang="en-US" dirty="0"/>
              <a:t>I </a:t>
            </a:r>
            <a:r>
              <a:rPr lang="ru-RU" dirty="0"/>
              <a:t>протоколу до </a:t>
            </a:r>
            <a:r>
              <a:rPr lang="ru-RU" dirty="0" err="1"/>
              <a:t>Женевських</a:t>
            </a:r>
            <a:r>
              <a:rPr lang="ru-RU" dirty="0"/>
              <a:t> </a:t>
            </a:r>
            <a:r>
              <a:rPr lang="ru-RU" dirty="0" err="1"/>
              <a:t>конвенцій</a:t>
            </a:r>
            <a:r>
              <a:rPr lang="ru-RU" dirty="0"/>
              <a:t> 1949 </a:t>
            </a:r>
            <a:r>
              <a:rPr lang="ru-RU" dirty="0" err="1"/>
              <a:t>стверджує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командир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конвенцій</a:t>
            </a:r>
            <a:r>
              <a:rPr lang="ru-RU" dirty="0"/>
              <a:t> </a:t>
            </a:r>
            <a:r>
              <a:rPr lang="ru-RU" dirty="0" err="1"/>
              <a:t>підлеглими</a:t>
            </a:r>
            <a:r>
              <a:rPr lang="ru-RU" dirty="0"/>
              <a:t> в тому </a:t>
            </a:r>
            <a:r>
              <a:rPr lang="ru-RU" dirty="0" err="1"/>
              <a:t>випадку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знав про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вчинення</a:t>
            </a:r>
            <a:r>
              <a:rPr lang="ru-RU" dirty="0"/>
              <a:t> ними </a:t>
            </a:r>
            <a:r>
              <a:rPr lang="ru-RU" dirty="0" err="1"/>
              <a:t>злочинів</a:t>
            </a:r>
            <a:r>
              <a:rPr lang="ru-RU" dirty="0"/>
              <a:t>, але не </a:t>
            </a:r>
            <a:r>
              <a:rPr lang="ru-RU" dirty="0" err="1"/>
              <a:t>вжив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для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запобігання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9844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Нюрнберзький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11" y="2119313"/>
            <a:ext cx="4286740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186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6615837" cy="4382301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800" dirty="0" err="1" smtClean="0"/>
              <a:t>Тепер</a:t>
            </a:r>
            <a:r>
              <a:rPr lang="ru-RU" sz="2800" dirty="0" smtClean="0"/>
              <a:t>, коли ми </a:t>
            </a:r>
            <a:r>
              <a:rPr lang="ru-RU" sz="2800" dirty="0" err="1" smtClean="0"/>
              <a:t>вміємо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літати</a:t>
            </a:r>
            <a:r>
              <a:rPr lang="ru-RU" sz="2800" dirty="0" smtClean="0"/>
              <a:t> по небу, як птахи, </a:t>
            </a:r>
            <a:r>
              <a:rPr lang="ru-RU" sz="2800" dirty="0" err="1" smtClean="0"/>
              <a:t>плавати</a:t>
            </a:r>
            <a:r>
              <a:rPr lang="ru-RU" sz="2800" dirty="0" smtClean="0"/>
              <a:t> по </a:t>
            </a:r>
            <a:r>
              <a:rPr lang="ru-RU" sz="2800" dirty="0" err="1" smtClean="0"/>
              <a:t>воді</a:t>
            </a:r>
            <a:r>
              <a:rPr lang="ru-RU" sz="2800" dirty="0" smtClean="0"/>
              <a:t>, як </a:t>
            </a:r>
            <a:r>
              <a:rPr lang="ru-RU" sz="2800" dirty="0" err="1" smtClean="0"/>
              <a:t>риби</a:t>
            </a:r>
            <a:r>
              <a:rPr lang="ru-RU" sz="2800" dirty="0" smtClean="0"/>
              <a:t>, нам </a:t>
            </a:r>
            <a:r>
              <a:rPr lang="ru-RU" sz="2800" dirty="0" err="1" smtClean="0"/>
              <a:t>залишилося</a:t>
            </a:r>
            <a:r>
              <a:rPr lang="ru-RU" sz="2800" dirty="0" smtClean="0"/>
              <a:t> </a:t>
            </a:r>
            <a:r>
              <a:rPr lang="ru-RU" sz="2800" dirty="0" err="1" smtClean="0"/>
              <a:t>одне</a:t>
            </a:r>
            <a:r>
              <a:rPr lang="ru-RU" sz="2800" dirty="0" smtClean="0"/>
              <a:t> – </a:t>
            </a:r>
            <a:r>
              <a:rPr lang="ru-RU" sz="2800" dirty="0" err="1" smtClean="0"/>
              <a:t>навчитися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жити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Землі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як люди.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35268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1202485"/>
          </a:xfrm>
        </p:spPr>
        <p:txBody>
          <a:bodyPr/>
          <a:lstStyle/>
          <a:p>
            <a:r>
              <a:rPr lang="ru-RU" dirty="0" err="1" smtClean="0"/>
              <a:t>Жорстоке</a:t>
            </a:r>
            <a:r>
              <a:rPr lang="ru-RU" dirty="0" smtClean="0"/>
              <a:t> </a:t>
            </a:r>
            <a:r>
              <a:rPr lang="ru-RU" dirty="0" err="1" smtClean="0"/>
              <a:t>обличчя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6615837" cy="424847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За 3000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 -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/>
              <a:t>200 </a:t>
            </a:r>
            <a:r>
              <a:rPr lang="ru-RU" dirty="0" err="1"/>
              <a:t>років</a:t>
            </a:r>
            <a:r>
              <a:rPr lang="ru-RU" dirty="0"/>
              <a:t> миру на </a:t>
            </a:r>
            <a:r>
              <a:rPr lang="ru-RU" dirty="0" err="1"/>
              <a:t>Землі</a:t>
            </a:r>
            <a:r>
              <a:rPr lang="ru-RU" dirty="0" smtClean="0"/>
              <a:t>.</a:t>
            </a:r>
          </a:p>
          <a:p>
            <a:r>
              <a:rPr lang="ru-RU" dirty="0"/>
              <a:t>За </a:t>
            </a:r>
            <a:r>
              <a:rPr lang="ru-RU" dirty="0" err="1"/>
              <a:t>останні</a:t>
            </a:r>
            <a:r>
              <a:rPr lang="ru-RU" dirty="0"/>
              <a:t> 5 </a:t>
            </a:r>
            <a:r>
              <a:rPr lang="ru-RU" dirty="0" err="1"/>
              <a:t>століть</a:t>
            </a:r>
            <a:r>
              <a:rPr lang="ru-RU" dirty="0"/>
              <a:t> по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пронеслися</a:t>
            </a:r>
            <a:r>
              <a:rPr lang="ru-RU" dirty="0" smtClean="0"/>
              <a:t> </a:t>
            </a:r>
            <a:r>
              <a:rPr lang="ru-RU" dirty="0"/>
              <a:t>15000 </a:t>
            </a:r>
            <a:r>
              <a:rPr lang="ru-RU" dirty="0" err="1" smtClean="0"/>
              <a:t>війн</a:t>
            </a:r>
            <a:r>
              <a:rPr lang="ru-RU" dirty="0" smtClean="0"/>
              <a:t>.</a:t>
            </a:r>
          </a:p>
          <a:p>
            <a:r>
              <a:rPr lang="ru-RU" dirty="0"/>
              <a:t>За </a:t>
            </a:r>
            <a:r>
              <a:rPr lang="ru-RU" dirty="0" err="1"/>
              <a:t>останні</a:t>
            </a:r>
            <a:r>
              <a:rPr lang="ru-RU" dirty="0"/>
              <a:t> 50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збройні</a:t>
            </a:r>
            <a:r>
              <a:rPr lang="ru-RU" dirty="0"/>
              <a:t> </a:t>
            </a:r>
            <a:r>
              <a:rPr lang="ru-RU" dirty="0" err="1"/>
              <a:t>конфлікти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на 4 з 6 </a:t>
            </a:r>
            <a:r>
              <a:rPr lang="ru-RU" dirty="0" err="1"/>
              <a:t>континентів</a:t>
            </a:r>
            <a:r>
              <a:rPr lang="ru-RU" dirty="0"/>
              <a:t>: </a:t>
            </a:r>
            <a:r>
              <a:rPr lang="ru-RU" dirty="0" err="1"/>
              <a:t>Євразія</a:t>
            </a:r>
            <a:r>
              <a:rPr lang="ru-RU" dirty="0"/>
              <a:t>, Африка, Центральна і </a:t>
            </a:r>
            <a:r>
              <a:rPr lang="ru-RU" dirty="0" err="1"/>
              <a:t>Південна</a:t>
            </a:r>
            <a:r>
              <a:rPr lang="ru-RU" dirty="0"/>
              <a:t> </a:t>
            </a:r>
            <a:r>
              <a:rPr lang="ru-RU" dirty="0" smtClean="0"/>
              <a:t>Америка. </a:t>
            </a:r>
            <a:r>
              <a:rPr lang="ru-RU" dirty="0" err="1" smtClean="0"/>
              <a:t>Виняток</a:t>
            </a:r>
            <a:r>
              <a:rPr lang="ru-RU" dirty="0"/>
              <a:t>: </a:t>
            </a:r>
            <a:r>
              <a:rPr lang="ru-RU" dirty="0" err="1"/>
              <a:t>пустельна</a:t>
            </a:r>
            <a:r>
              <a:rPr lang="ru-RU" dirty="0"/>
              <a:t> Антарктида і </a:t>
            </a:r>
            <a:r>
              <a:rPr lang="ru-RU" dirty="0" err="1"/>
              <a:t>Австралія</a:t>
            </a:r>
            <a:r>
              <a:rPr lang="ru-RU" dirty="0" smtClean="0"/>
              <a:t>.</a:t>
            </a:r>
          </a:p>
          <a:p>
            <a:r>
              <a:rPr lang="ru-RU" dirty="0" err="1"/>
              <a:t>Щорічно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спалахує</a:t>
            </a:r>
            <a:r>
              <a:rPr lang="ru-RU" dirty="0"/>
              <a:t> 30 </a:t>
            </a:r>
            <a:r>
              <a:rPr lang="ru-RU" dirty="0" err="1"/>
              <a:t>збройних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7909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6965245" cy="1202485"/>
          </a:xfrm>
        </p:spPr>
        <p:txBody>
          <a:bodyPr/>
          <a:lstStyle/>
          <a:p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36912"/>
            <a:ext cx="3078955" cy="2880320"/>
          </a:xfrm>
        </p:spPr>
      </p:pic>
    </p:spTree>
    <p:extLst>
      <p:ext uri="{BB962C8B-B14F-4D97-AF65-F5344CB8AC3E}">
        <p14:creationId xmlns:p14="http://schemas.microsoft.com/office/powerpoint/2010/main" val="3847389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 </a:t>
            </a:r>
            <a:r>
              <a:rPr lang="ru-RU" dirty="0" err="1"/>
              <a:t>останні</a:t>
            </a:r>
            <a:r>
              <a:rPr lang="ru-RU" dirty="0"/>
              <a:t> 5000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14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війн</a:t>
            </a:r>
            <a:r>
              <a:rPr lang="ru-RU" dirty="0"/>
              <a:t>, </a:t>
            </a:r>
            <a:r>
              <a:rPr lang="ru-RU" dirty="0" err="1"/>
              <a:t>загинуло</a:t>
            </a:r>
            <a:r>
              <a:rPr lang="ru-RU" dirty="0"/>
              <a:t> 5 млрд. </a:t>
            </a:r>
            <a:r>
              <a:rPr lang="ru-RU" dirty="0" err="1" smtClean="0"/>
              <a:t>чоловік</a:t>
            </a:r>
            <a:r>
              <a:rPr lang="ru-RU" dirty="0" smtClean="0"/>
              <a:t>!</a:t>
            </a:r>
          </a:p>
          <a:p>
            <a:r>
              <a:rPr lang="ru-RU" dirty="0" smtClean="0"/>
              <a:t> </a:t>
            </a:r>
            <a:r>
              <a:rPr lang="en-US" dirty="0"/>
              <a:t>XX </a:t>
            </a:r>
            <a:r>
              <a:rPr lang="ru-RU" dirty="0" err="1"/>
              <a:t>століття</a:t>
            </a:r>
            <a:r>
              <a:rPr lang="ru-RU" dirty="0"/>
              <a:t> (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світові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) - </a:t>
            </a:r>
            <a:r>
              <a:rPr lang="ru-RU" dirty="0" err="1"/>
              <a:t>загинуло</a:t>
            </a:r>
            <a:r>
              <a:rPr lang="ru-RU" dirty="0"/>
              <a:t> 70 млн. </a:t>
            </a:r>
            <a:r>
              <a:rPr lang="ru-RU" dirty="0" err="1" smtClean="0"/>
              <a:t>чоловік</a:t>
            </a:r>
            <a:r>
              <a:rPr lang="ru-RU" dirty="0" smtClean="0"/>
              <a:t>!</a:t>
            </a:r>
          </a:p>
          <a:p>
            <a:r>
              <a:rPr lang="ru-RU" dirty="0" smtClean="0"/>
              <a:t>1945 </a:t>
            </a:r>
            <a:r>
              <a:rPr lang="ru-RU" dirty="0"/>
              <a:t>і 1966 </a:t>
            </a:r>
            <a:r>
              <a:rPr lang="ru-RU" dirty="0" err="1"/>
              <a:t>рр</a:t>
            </a:r>
            <a:r>
              <a:rPr lang="ru-RU" dirty="0"/>
              <a:t>. - </a:t>
            </a:r>
            <a:r>
              <a:rPr lang="ru-RU" dirty="0" err="1"/>
              <a:t>Відбулося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73 </a:t>
            </a:r>
            <a:r>
              <a:rPr lang="ru-RU" dirty="0" err="1"/>
              <a:t>збройних</a:t>
            </a:r>
            <a:r>
              <a:rPr lang="ru-RU" dirty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ядерної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загиблих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і </a:t>
            </a:r>
            <a:r>
              <a:rPr lang="ru-RU" dirty="0" err="1"/>
              <a:t>цивільних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буде 1: 100</a:t>
            </a:r>
          </a:p>
        </p:txBody>
      </p:sp>
    </p:spTree>
    <p:extLst>
      <p:ext uri="{BB962C8B-B14F-4D97-AF65-F5344CB8AC3E}">
        <p14:creationId xmlns:p14="http://schemas.microsoft.com/office/powerpoint/2010/main" val="3735350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Жертви</a:t>
            </a:r>
            <a:r>
              <a:rPr lang="ru-RU" dirty="0"/>
              <a:t> </a:t>
            </a:r>
            <a:r>
              <a:rPr lang="ru-RU" dirty="0" err="1"/>
              <a:t>війни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92896"/>
            <a:ext cx="2926080" cy="2194560"/>
          </a:xfrm>
        </p:spPr>
      </p:pic>
      <p:sp>
        <p:nvSpPr>
          <p:cNvPr id="6" name="Прямоугольник 5"/>
          <p:cNvSpPr/>
          <p:nvPr/>
        </p:nvSpPr>
        <p:spPr>
          <a:xfrm>
            <a:off x="1187624" y="2708920"/>
            <a:ext cx="3240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Жертвами </a:t>
            </a:r>
            <a:r>
              <a:rPr lang="ru-RU" dirty="0" err="1"/>
              <a:t>війни</a:t>
            </a:r>
            <a:r>
              <a:rPr lang="ru-RU" dirty="0"/>
              <a:t> є </a:t>
            </a:r>
            <a:r>
              <a:rPr lang="ru-RU" dirty="0" err="1"/>
              <a:t>поранені</a:t>
            </a:r>
            <a:r>
              <a:rPr lang="ru-RU" dirty="0"/>
              <a:t>, </a:t>
            </a:r>
            <a:r>
              <a:rPr lang="ru-RU" dirty="0" err="1"/>
              <a:t>військовополонених</a:t>
            </a:r>
            <a:r>
              <a:rPr lang="ru-RU" dirty="0"/>
              <a:t>, </a:t>
            </a:r>
            <a:r>
              <a:rPr lang="ru-RU" dirty="0" err="1"/>
              <a:t>цивільне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 </a:t>
            </a:r>
            <a:r>
              <a:rPr lang="ru-RU" dirty="0" err="1"/>
              <a:t>Найжахливіше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цивільного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страждають</a:t>
            </a:r>
            <a:r>
              <a:rPr lang="ru-RU" dirty="0"/>
              <a:t> в тому </a:t>
            </a:r>
            <a:r>
              <a:rPr lang="ru-RU" dirty="0" err="1"/>
              <a:t>числі</a:t>
            </a:r>
            <a:r>
              <a:rPr lang="ru-RU" dirty="0"/>
              <a:t> і </a:t>
            </a:r>
            <a:r>
              <a:rPr lang="ru-RU" dirty="0" err="1"/>
              <a:t>діти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564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6965245" cy="1202485"/>
          </a:xfrm>
        </p:spPr>
        <p:txBody>
          <a:bodyPr/>
          <a:lstStyle/>
          <a:p>
            <a:r>
              <a:rPr lang="ru-RU" dirty="0" err="1" smtClean="0"/>
              <a:t>Визначення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564904"/>
            <a:ext cx="6196405" cy="3830023"/>
          </a:xfrm>
        </p:spPr>
        <p:txBody>
          <a:bodyPr/>
          <a:lstStyle/>
          <a:p>
            <a:r>
              <a:rPr lang="ru-RU" dirty="0" err="1"/>
              <a:t>Міжнародне</a:t>
            </a:r>
            <a:r>
              <a:rPr lang="ru-RU" dirty="0"/>
              <a:t> </a:t>
            </a:r>
            <a:r>
              <a:rPr lang="ru-RU" dirty="0" err="1"/>
              <a:t>гуманітарне</a:t>
            </a:r>
            <a:r>
              <a:rPr lang="ru-RU" dirty="0"/>
              <a:t> право (право </a:t>
            </a:r>
            <a:r>
              <a:rPr lang="ru-RU" dirty="0" err="1"/>
              <a:t>війни</a:t>
            </a:r>
            <a:r>
              <a:rPr lang="ru-RU" dirty="0"/>
              <a:t>, право </a:t>
            </a:r>
            <a:r>
              <a:rPr lang="ru-RU" dirty="0" err="1"/>
              <a:t>збройних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) —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міжнародно-правових</a:t>
            </a:r>
            <a:r>
              <a:rPr lang="ru-RU" dirty="0"/>
              <a:t> норм і </a:t>
            </a:r>
            <a:r>
              <a:rPr lang="ru-RU" dirty="0" err="1"/>
              <a:t>принципів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жертв </a:t>
            </a:r>
            <a:r>
              <a:rPr lang="ru-RU" dirty="0" err="1"/>
              <a:t>війни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обмежують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і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45233"/>
            <a:ext cx="121285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117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933056"/>
            <a:ext cx="7128792" cy="230766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Міжнародне</a:t>
            </a:r>
            <a:r>
              <a:rPr lang="ru-RU" dirty="0"/>
              <a:t> право </a:t>
            </a:r>
            <a:r>
              <a:rPr lang="ru-RU" dirty="0" err="1"/>
              <a:t>збройних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 </a:t>
            </a:r>
            <a:r>
              <a:rPr lang="ru-RU" dirty="0" err="1"/>
              <a:t>кодифіковано</a:t>
            </a:r>
            <a:r>
              <a:rPr lang="ru-RU" dirty="0"/>
              <a:t> у </a:t>
            </a:r>
            <a:r>
              <a:rPr lang="ru-RU" dirty="0" err="1"/>
              <a:t>Гаазьких</a:t>
            </a:r>
            <a:r>
              <a:rPr lang="ru-RU" dirty="0"/>
              <a:t> </a:t>
            </a:r>
            <a:r>
              <a:rPr lang="ru-RU" dirty="0" err="1"/>
              <a:t>конвенціях</a:t>
            </a:r>
            <a:r>
              <a:rPr lang="ru-RU" dirty="0"/>
              <a:t> та </a:t>
            </a:r>
            <a:r>
              <a:rPr lang="ru-RU" dirty="0" err="1"/>
              <a:t>деклараціях</a:t>
            </a:r>
            <a:r>
              <a:rPr lang="ru-RU" dirty="0"/>
              <a:t> 1899 і 1907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Женевських</a:t>
            </a:r>
            <a:r>
              <a:rPr lang="ru-RU" dirty="0"/>
              <a:t> </a:t>
            </a:r>
            <a:r>
              <a:rPr lang="ru-RU" dirty="0" err="1"/>
              <a:t>конвенціях</a:t>
            </a:r>
            <a:r>
              <a:rPr lang="ru-RU" dirty="0"/>
              <a:t> про </a:t>
            </a:r>
            <a:r>
              <a:rPr lang="ru-RU" dirty="0" err="1"/>
              <a:t>захист</a:t>
            </a:r>
            <a:r>
              <a:rPr lang="ru-RU" dirty="0"/>
              <a:t> жертв </a:t>
            </a:r>
            <a:r>
              <a:rPr lang="ru-RU" dirty="0" err="1"/>
              <a:t>війни</a:t>
            </a:r>
            <a:r>
              <a:rPr lang="ru-RU" dirty="0"/>
              <a:t> 1949 року і </a:t>
            </a:r>
            <a:r>
              <a:rPr lang="ru-RU" dirty="0" err="1"/>
              <a:t>Додаткових</a:t>
            </a:r>
            <a:r>
              <a:rPr lang="ru-RU" dirty="0"/>
              <a:t> протоколах до них 1977 року, </a:t>
            </a:r>
            <a:r>
              <a:rPr lang="ru-RU" dirty="0" err="1"/>
              <a:t>резолюціях</a:t>
            </a:r>
            <a:r>
              <a:rPr lang="ru-RU" dirty="0"/>
              <a:t> </a:t>
            </a:r>
            <a:r>
              <a:rPr lang="ru-RU" dirty="0" err="1"/>
              <a:t>Генеральної</a:t>
            </a:r>
            <a:r>
              <a:rPr lang="ru-RU" dirty="0"/>
              <a:t> </a:t>
            </a:r>
            <a:r>
              <a:rPr lang="ru-RU" dirty="0" err="1"/>
              <a:t>Асамблеї</a:t>
            </a:r>
            <a:r>
              <a:rPr lang="ru-RU" dirty="0"/>
              <a:t> ООН та </a:t>
            </a:r>
            <a:r>
              <a:rPr lang="ru-RU" dirty="0" err="1"/>
              <a:t>інших</a:t>
            </a:r>
            <a:r>
              <a:rPr lang="ru-RU" dirty="0"/>
              <a:t> документах.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24744"/>
            <a:ext cx="4392488" cy="2496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2633" y="2373089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ru-RU" dirty="0" err="1" smtClean="0"/>
              <a:t>Засідання</a:t>
            </a:r>
            <a:r>
              <a:rPr lang="ru-RU" dirty="0" smtClean="0"/>
              <a:t> </a:t>
            </a:r>
            <a:r>
              <a:rPr lang="ru-RU" dirty="0" err="1" smtClean="0"/>
              <a:t>гаазької</a:t>
            </a:r>
            <a:r>
              <a:rPr lang="ru-RU" dirty="0" smtClean="0"/>
              <a:t> </a:t>
            </a:r>
            <a:r>
              <a:rPr lang="ru-RU" dirty="0" err="1"/>
              <a:t>конференції</a:t>
            </a:r>
            <a:r>
              <a:rPr lang="ru-RU" dirty="0"/>
              <a:t> 1907 р.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9430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481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685194"/>
            <a:ext cx="3888432" cy="895323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 smtClean="0"/>
              <a:t>Анрі</a:t>
            </a:r>
            <a:r>
              <a:rPr lang="ru-RU" dirty="0" smtClean="0"/>
              <a:t> </a:t>
            </a:r>
            <a:r>
              <a:rPr lang="ru-RU" dirty="0" err="1" smtClean="0"/>
              <a:t>Дюнана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780928"/>
            <a:ext cx="3384376" cy="309975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Початок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гуманітарного</a:t>
            </a:r>
            <a:r>
              <a:rPr lang="ru-RU" dirty="0"/>
              <a:t> права </a:t>
            </a:r>
            <a:r>
              <a:rPr lang="ru-RU" dirty="0" err="1"/>
              <a:t>пов'язують</a:t>
            </a:r>
            <a:r>
              <a:rPr lang="ru-RU" dirty="0"/>
              <a:t> з </a:t>
            </a:r>
            <a:r>
              <a:rPr lang="ru-RU" dirty="0" err="1"/>
              <a:t>прийняттям</a:t>
            </a:r>
            <a:r>
              <a:rPr lang="ru-RU" dirty="0"/>
              <a:t> 22 </a:t>
            </a:r>
            <a:r>
              <a:rPr lang="ru-RU" dirty="0" err="1"/>
              <a:t>серпня</a:t>
            </a:r>
            <a:r>
              <a:rPr lang="ru-RU" dirty="0"/>
              <a:t> 1864 на </a:t>
            </a:r>
            <a:r>
              <a:rPr lang="ru-RU" dirty="0" err="1"/>
              <a:t>дипломатичній</a:t>
            </a:r>
            <a:r>
              <a:rPr lang="ru-RU" dirty="0"/>
              <a:t> </a:t>
            </a:r>
            <a:r>
              <a:rPr lang="ru-RU" dirty="0" err="1"/>
              <a:t>конференції</a:t>
            </a:r>
            <a:r>
              <a:rPr lang="ru-RU" dirty="0"/>
              <a:t> в </a:t>
            </a:r>
            <a:r>
              <a:rPr lang="ru-RU" dirty="0" err="1"/>
              <a:t>Женеві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 про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долі</a:t>
            </a:r>
            <a:r>
              <a:rPr lang="ru-RU" dirty="0"/>
              <a:t> </a:t>
            </a:r>
            <a:r>
              <a:rPr lang="ru-RU" dirty="0" err="1"/>
              <a:t>поранених</a:t>
            </a:r>
            <a:r>
              <a:rPr lang="ru-RU" dirty="0"/>
              <a:t> і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воїнів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сухопутної</a:t>
            </a:r>
            <a:r>
              <a:rPr lang="ru-RU" dirty="0"/>
              <a:t> </a:t>
            </a:r>
            <a:r>
              <a:rPr lang="ru-RU" dirty="0" err="1" smtClean="0"/>
              <a:t>війни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24943"/>
            <a:ext cx="3810000" cy="2486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57" y="1052736"/>
            <a:ext cx="1214963" cy="104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76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3116937" cy="5131698"/>
          </a:xfrm>
        </p:spPr>
        <p:txBody>
          <a:bodyPr>
            <a:normAutofit/>
          </a:bodyPr>
          <a:lstStyle/>
          <a:p>
            <a:r>
              <a:rPr lang="ru-RU" dirty="0" err="1"/>
              <a:t>Женевські</a:t>
            </a:r>
            <a:r>
              <a:rPr lang="ru-RU" dirty="0"/>
              <a:t> </a:t>
            </a:r>
            <a:r>
              <a:rPr lang="ru-RU" dirty="0" err="1" smtClean="0"/>
              <a:t>конвенції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3200" dirty="0" smtClean="0"/>
              <a:t>—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декілька</a:t>
            </a:r>
            <a:r>
              <a:rPr lang="ru-RU" sz="3200" dirty="0" smtClean="0"/>
              <a:t> </a:t>
            </a:r>
            <a:r>
              <a:rPr lang="ru-RU" sz="3200" dirty="0" err="1"/>
              <a:t>міжнародних</a:t>
            </a:r>
            <a:r>
              <a:rPr lang="ru-RU" sz="3200" dirty="0"/>
              <a:t> </a:t>
            </a:r>
            <a:r>
              <a:rPr lang="ru-RU" sz="3200" dirty="0" err="1"/>
              <a:t>угод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були</a:t>
            </a:r>
            <a:r>
              <a:rPr lang="ru-RU" sz="3200" dirty="0"/>
              <a:t> </a:t>
            </a:r>
            <a:r>
              <a:rPr lang="ru-RU" sz="3200" dirty="0" err="1"/>
              <a:t>підписані</a:t>
            </a:r>
            <a:r>
              <a:rPr lang="ru-RU" sz="3200" dirty="0"/>
              <a:t> у </a:t>
            </a:r>
            <a:r>
              <a:rPr lang="ru-RU" sz="3200" dirty="0" err="1"/>
              <a:t>Женеві</a:t>
            </a:r>
            <a:r>
              <a:rPr lang="ru-RU" sz="3200" dirty="0"/>
              <a:t>, </a:t>
            </a:r>
            <a:r>
              <a:rPr lang="ru-RU" sz="3200" dirty="0" err="1"/>
              <a:t>Швейцарія</a:t>
            </a:r>
            <a:r>
              <a:rPr lang="ru-RU" sz="32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097579"/>
            <a:ext cx="6399813" cy="362549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lvl="1"/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97579"/>
            <a:ext cx="2934736" cy="2091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4437112"/>
            <a:ext cx="307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</a:t>
            </a:r>
            <a:r>
              <a:rPr lang="ru-RU" dirty="0" err="1"/>
              <a:t>Оригінальний</a:t>
            </a:r>
            <a:r>
              <a:rPr lang="ru-RU" dirty="0"/>
              <a:t>  документ</a:t>
            </a:r>
          </a:p>
        </p:txBody>
      </p:sp>
    </p:spTree>
    <p:extLst>
      <p:ext uri="{BB962C8B-B14F-4D97-AF65-F5344CB8AC3E}">
        <p14:creationId xmlns:p14="http://schemas.microsoft.com/office/powerpoint/2010/main" val="811706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6984776" cy="86409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Женевські</a:t>
            </a:r>
            <a:r>
              <a:rPr lang="ru-RU" dirty="0"/>
              <a:t> і </a:t>
            </a:r>
            <a:r>
              <a:rPr lang="ru-RU" dirty="0" err="1"/>
              <a:t>Гаазькі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: основа </a:t>
            </a:r>
            <a:r>
              <a:rPr lang="ru-RU" dirty="0" smtClean="0"/>
              <a:t>МГП.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348880"/>
            <a:ext cx="3600400" cy="3603812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dirty="0" err="1"/>
              <a:t>Конвенції</a:t>
            </a:r>
            <a:r>
              <a:rPr lang="ru-RU" dirty="0"/>
              <a:t> та </a:t>
            </a:r>
            <a:r>
              <a:rPr lang="ru-RU" dirty="0" err="1"/>
              <a:t>Протоколи</a:t>
            </a:r>
            <a:r>
              <a:rPr lang="ru-RU" dirty="0"/>
              <a:t> </a:t>
            </a:r>
            <a:r>
              <a:rPr lang="ru-RU" dirty="0" err="1"/>
              <a:t>закликають</a:t>
            </a:r>
            <a:r>
              <a:rPr lang="ru-RU" dirty="0"/>
              <a:t> </a:t>
            </a:r>
            <a:r>
              <a:rPr lang="ru-RU" dirty="0" err="1"/>
              <a:t>вживати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до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запобігти</a:t>
            </a:r>
            <a:r>
              <a:rPr lang="ru-RU" dirty="0"/>
              <a:t>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права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покласти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край. У них </a:t>
            </a:r>
            <a:r>
              <a:rPr lang="ru-RU" dirty="0" err="1"/>
              <a:t>містяться</a:t>
            </a:r>
            <a:r>
              <a:rPr lang="ru-RU" dirty="0"/>
              <a:t> </a:t>
            </a:r>
            <a:r>
              <a:rPr lang="ru-RU" dirty="0" err="1"/>
              <a:t>суворі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так </a:t>
            </a:r>
            <a:r>
              <a:rPr lang="ru-RU" dirty="0" err="1"/>
              <a:t>званих</a:t>
            </a:r>
            <a:r>
              <a:rPr lang="ru-RU" dirty="0"/>
              <a:t> "</a:t>
            </a:r>
            <a:r>
              <a:rPr lang="ru-RU" dirty="0" err="1"/>
              <a:t>серйозних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".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відповідальних</a:t>
            </a:r>
            <a:r>
              <a:rPr lang="ru-RU" dirty="0"/>
              <a:t> за </a:t>
            </a:r>
            <a:r>
              <a:rPr lang="ru-RU" dirty="0" err="1"/>
              <a:t>серйозні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розшукувати</a:t>
            </a:r>
            <a:r>
              <a:rPr lang="ru-RU" dirty="0"/>
              <a:t>, </a:t>
            </a:r>
            <a:r>
              <a:rPr lang="ru-RU" dirty="0" err="1"/>
              <a:t>судити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видавати</a:t>
            </a:r>
            <a:r>
              <a:rPr lang="ru-RU" dirty="0"/>
              <a:t>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громадянства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2" y="2708920"/>
            <a:ext cx="3221493" cy="210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52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5777</TotalTime>
  <Words>889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Кнопка</vt:lpstr>
      <vt:lpstr>        Презентація </vt:lpstr>
      <vt:lpstr>Жорстоке обличчя війни</vt:lpstr>
      <vt:lpstr>Наслідки військових конфліктів:</vt:lpstr>
      <vt:lpstr>Жертви війни</vt:lpstr>
      <vt:lpstr>Визначення</vt:lpstr>
      <vt:lpstr>Презентация PowerPoint</vt:lpstr>
      <vt:lpstr>Ідея Анрі Дюнана</vt:lpstr>
      <vt:lpstr>Женевські конвенції —  декілька міжнародних угод, які були підписані у Женеві, Швейцарія.</vt:lpstr>
      <vt:lpstr>Женевські і Гаазькі конвенції: основа МГП.</vt:lpstr>
      <vt:lpstr>Закони та звичаї війни </vt:lpstr>
      <vt:lpstr>Відповідно до цієї конвенції, заборонено:</vt:lpstr>
      <vt:lpstr>Суть МГП:</vt:lpstr>
      <vt:lpstr>Червоний хрест</vt:lpstr>
      <vt:lpstr>Символи </vt:lpstr>
      <vt:lpstr>Презентация PowerPoint</vt:lpstr>
      <vt:lpstr>Презентация PowerPoint</vt:lpstr>
      <vt:lpstr>Відповідальність за військові злочини</vt:lpstr>
      <vt:lpstr>Нюрнберзький процес</vt:lpstr>
      <vt:lpstr>Презентация PowerPoint</vt:lpstr>
      <vt:lpstr>Дякую за увагу.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2014-11-19T17:29:25Z</dcterms:created>
  <dcterms:modified xsi:type="dcterms:W3CDTF">2015-02-02T16:28:19Z</dcterms:modified>
</cp:coreProperties>
</file>