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C3B771B-5F47-48B7-B2B1-19AC3CE7881B}" type="datetimeFigureOut">
              <a:rPr lang="ru-RU" smtClean="0"/>
              <a:t>09.02.2014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6DC089-6B34-4536-89F9-F4EB02D72E6E}" type="slidenum">
              <a:rPr lang="ru-RU" smtClean="0"/>
              <a:t>‹#›</a:t>
            </a:fld>
            <a:endParaRPr lang="ru-RU"/>
          </a:p>
        </p:txBody>
      </p:sp>
    </p:spTree>
    <p:extLst>
      <p:ext uri="{BB962C8B-B14F-4D97-AF65-F5344CB8AC3E}">
        <p14:creationId xmlns:p14="http://schemas.microsoft.com/office/powerpoint/2010/main" val="2224157039"/>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3B771B-5F47-48B7-B2B1-19AC3CE7881B}" type="datetimeFigureOut">
              <a:rPr lang="ru-RU" smtClean="0"/>
              <a:t>09.02.2014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6DC089-6B34-4536-89F9-F4EB02D72E6E}" type="slidenum">
              <a:rPr lang="ru-RU" smtClean="0"/>
              <a:t>‹#›</a:t>
            </a:fld>
            <a:endParaRPr lang="ru-RU"/>
          </a:p>
        </p:txBody>
      </p:sp>
    </p:spTree>
    <p:extLst>
      <p:ext uri="{BB962C8B-B14F-4D97-AF65-F5344CB8AC3E}">
        <p14:creationId xmlns:p14="http://schemas.microsoft.com/office/powerpoint/2010/main" val="2284466493"/>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3B771B-5F47-48B7-B2B1-19AC3CE7881B}" type="datetimeFigureOut">
              <a:rPr lang="ru-RU" smtClean="0"/>
              <a:t>09.02.2014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6DC089-6B34-4536-89F9-F4EB02D72E6E}" type="slidenum">
              <a:rPr lang="ru-RU" smtClean="0"/>
              <a:t>‹#›</a:t>
            </a:fld>
            <a:endParaRPr lang="ru-RU"/>
          </a:p>
        </p:txBody>
      </p:sp>
    </p:spTree>
    <p:extLst>
      <p:ext uri="{BB962C8B-B14F-4D97-AF65-F5344CB8AC3E}">
        <p14:creationId xmlns:p14="http://schemas.microsoft.com/office/powerpoint/2010/main" val="3905618815"/>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3B771B-5F47-48B7-B2B1-19AC3CE7881B}" type="datetimeFigureOut">
              <a:rPr lang="ru-RU" smtClean="0"/>
              <a:t>09.02.2014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6DC089-6B34-4536-89F9-F4EB02D72E6E}" type="slidenum">
              <a:rPr lang="ru-RU" smtClean="0"/>
              <a:t>‹#›</a:t>
            </a:fld>
            <a:endParaRPr lang="ru-RU"/>
          </a:p>
        </p:txBody>
      </p:sp>
    </p:spTree>
    <p:extLst>
      <p:ext uri="{BB962C8B-B14F-4D97-AF65-F5344CB8AC3E}">
        <p14:creationId xmlns:p14="http://schemas.microsoft.com/office/powerpoint/2010/main" val="67399837"/>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C3B771B-5F47-48B7-B2B1-19AC3CE7881B}" type="datetimeFigureOut">
              <a:rPr lang="ru-RU" smtClean="0"/>
              <a:t>09.02.2014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6DC089-6B34-4536-89F9-F4EB02D72E6E}" type="slidenum">
              <a:rPr lang="ru-RU" smtClean="0"/>
              <a:t>‹#›</a:t>
            </a:fld>
            <a:endParaRPr lang="ru-RU"/>
          </a:p>
        </p:txBody>
      </p:sp>
    </p:spTree>
    <p:extLst>
      <p:ext uri="{BB962C8B-B14F-4D97-AF65-F5344CB8AC3E}">
        <p14:creationId xmlns:p14="http://schemas.microsoft.com/office/powerpoint/2010/main" val="76051893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C3B771B-5F47-48B7-B2B1-19AC3CE7881B}" type="datetimeFigureOut">
              <a:rPr lang="ru-RU" smtClean="0"/>
              <a:t>09.02.2014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6DC089-6B34-4536-89F9-F4EB02D72E6E}" type="slidenum">
              <a:rPr lang="ru-RU" smtClean="0"/>
              <a:t>‹#›</a:t>
            </a:fld>
            <a:endParaRPr lang="ru-RU"/>
          </a:p>
        </p:txBody>
      </p:sp>
    </p:spTree>
    <p:extLst>
      <p:ext uri="{BB962C8B-B14F-4D97-AF65-F5344CB8AC3E}">
        <p14:creationId xmlns:p14="http://schemas.microsoft.com/office/powerpoint/2010/main" val="2001308973"/>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C3B771B-5F47-48B7-B2B1-19AC3CE7881B}" type="datetimeFigureOut">
              <a:rPr lang="ru-RU" smtClean="0"/>
              <a:t>09.02.2014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6DC089-6B34-4536-89F9-F4EB02D72E6E}" type="slidenum">
              <a:rPr lang="ru-RU" smtClean="0"/>
              <a:t>‹#›</a:t>
            </a:fld>
            <a:endParaRPr lang="ru-RU"/>
          </a:p>
        </p:txBody>
      </p:sp>
    </p:spTree>
    <p:extLst>
      <p:ext uri="{BB962C8B-B14F-4D97-AF65-F5344CB8AC3E}">
        <p14:creationId xmlns:p14="http://schemas.microsoft.com/office/powerpoint/2010/main" val="2104388733"/>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C3B771B-5F47-48B7-B2B1-19AC3CE7881B}" type="datetimeFigureOut">
              <a:rPr lang="ru-RU" smtClean="0"/>
              <a:t>09.02.2014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6DC089-6B34-4536-89F9-F4EB02D72E6E}" type="slidenum">
              <a:rPr lang="ru-RU" smtClean="0"/>
              <a:t>‹#›</a:t>
            </a:fld>
            <a:endParaRPr lang="ru-RU"/>
          </a:p>
        </p:txBody>
      </p:sp>
    </p:spTree>
    <p:extLst>
      <p:ext uri="{BB962C8B-B14F-4D97-AF65-F5344CB8AC3E}">
        <p14:creationId xmlns:p14="http://schemas.microsoft.com/office/powerpoint/2010/main" val="2912581243"/>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C3B771B-5F47-48B7-B2B1-19AC3CE7881B}" type="datetimeFigureOut">
              <a:rPr lang="ru-RU" smtClean="0"/>
              <a:t>09.02.2014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6DC089-6B34-4536-89F9-F4EB02D72E6E}" type="slidenum">
              <a:rPr lang="ru-RU" smtClean="0"/>
              <a:t>‹#›</a:t>
            </a:fld>
            <a:endParaRPr lang="ru-RU"/>
          </a:p>
        </p:txBody>
      </p:sp>
    </p:spTree>
    <p:extLst>
      <p:ext uri="{BB962C8B-B14F-4D97-AF65-F5344CB8AC3E}">
        <p14:creationId xmlns:p14="http://schemas.microsoft.com/office/powerpoint/2010/main" val="3565750502"/>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C3B771B-5F47-48B7-B2B1-19AC3CE7881B}" type="datetimeFigureOut">
              <a:rPr lang="ru-RU" smtClean="0"/>
              <a:t>09.02.2014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6DC089-6B34-4536-89F9-F4EB02D72E6E}" type="slidenum">
              <a:rPr lang="ru-RU" smtClean="0"/>
              <a:t>‹#›</a:t>
            </a:fld>
            <a:endParaRPr lang="ru-RU"/>
          </a:p>
        </p:txBody>
      </p:sp>
    </p:spTree>
    <p:extLst>
      <p:ext uri="{BB962C8B-B14F-4D97-AF65-F5344CB8AC3E}">
        <p14:creationId xmlns:p14="http://schemas.microsoft.com/office/powerpoint/2010/main" val="3512708111"/>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C3B771B-5F47-48B7-B2B1-19AC3CE7881B}" type="datetimeFigureOut">
              <a:rPr lang="ru-RU" smtClean="0"/>
              <a:t>09.02.2014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6DC089-6B34-4536-89F9-F4EB02D72E6E}" type="slidenum">
              <a:rPr lang="ru-RU" smtClean="0"/>
              <a:t>‹#›</a:t>
            </a:fld>
            <a:endParaRPr lang="ru-RU"/>
          </a:p>
        </p:txBody>
      </p:sp>
    </p:spTree>
    <p:extLst>
      <p:ext uri="{BB962C8B-B14F-4D97-AF65-F5344CB8AC3E}">
        <p14:creationId xmlns:p14="http://schemas.microsoft.com/office/powerpoint/2010/main" val="2738670126"/>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B771B-5F47-48B7-B2B1-19AC3CE7881B}" type="datetimeFigureOut">
              <a:rPr lang="ru-RU" smtClean="0"/>
              <a:t>09.02.2014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6DC089-6B34-4536-89F9-F4EB02D72E6E}" type="slidenum">
              <a:rPr lang="ru-RU" smtClean="0"/>
              <a:t>‹#›</a:t>
            </a:fld>
            <a:endParaRPr lang="ru-RU"/>
          </a:p>
        </p:txBody>
      </p:sp>
    </p:spTree>
    <p:extLst>
      <p:ext uri="{BB962C8B-B14F-4D97-AF65-F5344CB8AC3E}">
        <p14:creationId xmlns:p14="http://schemas.microsoft.com/office/powerpoint/2010/main" val="2286578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474645" y="812611"/>
            <a:ext cx="6194709" cy="1200329"/>
          </a:xfrm>
          <a:prstGeom prst="rect">
            <a:avLst/>
          </a:prstGeom>
        </p:spPr>
        <p:txBody>
          <a:bodyPr wrap="none">
            <a:spAutoFit/>
          </a:bodyPr>
          <a:lstStyle/>
          <a:p>
            <a:r>
              <a:rPr lang="en-US" sz="7200" b="1" i="1" dirty="0" smtClean="0">
                <a:solidFill>
                  <a:schemeClr val="bg1"/>
                </a:solidFill>
                <a:latin typeface="Times New Roman" panose="02020603050405020304" pitchFamily="18" charset="0"/>
                <a:cs typeface="Times New Roman" panose="02020603050405020304" pitchFamily="18" charset="0"/>
              </a:rPr>
              <a:t>Water Pollution</a:t>
            </a:r>
            <a:endParaRPr lang="ru-RU" sz="7200" b="1" i="1" dirty="0">
              <a:solidFill>
                <a:schemeClr val="bg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571999" y="6093296"/>
            <a:ext cx="4490973" cy="461665"/>
          </a:xfrm>
          <a:prstGeom prst="rect">
            <a:avLst/>
          </a:prstGeom>
        </p:spPr>
        <p:txBody>
          <a:bodyPr wrap="none">
            <a:spAutoFit/>
          </a:bodyPr>
          <a:lstStyle/>
          <a:p>
            <a:r>
              <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Р</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erformed</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Monyatovska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Anastasia</a:t>
            </a:r>
            <a:endPar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3251630"/>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49633" y="476672"/>
            <a:ext cx="8568952" cy="3539430"/>
          </a:xfrm>
          <a:prstGeom prst="rect">
            <a:avLst/>
          </a:prstGeom>
        </p:spPr>
        <p:txBody>
          <a:bodyPr wrap="square">
            <a:spAutoFit/>
          </a:bodyPr>
          <a:lstStyle/>
          <a:p>
            <a:r>
              <a:rPr lang="en-US" sz="3200" dirty="0" smtClean="0">
                <a:ln>
                  <a:solidFill>
                    <a:srgbClr val="002060"/>
                  </a:solidFill>
                </a:ln>
                <a:latin typeface="Times New Roman" panose="02020603050405020304" pitchFamily="18" charset="0"/>
                <a:cs typeface="Times New Roman" panose="02020603050405020304" pitchFamily="18" charset="0"/>
              </a:rPr>
              <a:t>The fourth class is fertilizers and other nutrients used to promote plant growth on farms and in gardens.</a:t>
            </a:r>
          </a:p>
          <a:p>
            <a:endParaRPr lang="en-US" sz="3200" dirty="0" smtClean="0">
              <a:ln>
                <a:solidFill>
                  <a:srgbClr val="002060"/>
                </a:solidFill>
              </a:ln>
              <a:latin typeface="Times New Roman" panose="02020603050405020304" pitchFamily="18" charset="0"/>
              <a:cs typeface="Times New Roman" panose="02020603050405020304" pitchFamily="18" charset="0"/>
            </a:endParaRPr>
          </a:p>
          <a:p>
            <a:r>
              <a:rPr lang="en-US" sz="3200" dirty="0" smtClean="0">
                <a:ln>
                  <a:solidFill>
                    <a:srgbClr val="002060"/>
                  </a:solidFill>
                </a:ln>
                <a:latin typeface="Times New Roman" panose="02020603050405020304" pitchFamily="18" charset="0"/>
                <a:cs typeface="Times New Roman" panose="02020603050405020304" pitchFamily="18" charset="0"/>
              </a:rPr>
              <a:t>The fifth class is infectious organisms and pathogens. They enter water through sewage, storm drains, runoff from farms, etc.</a:t>
            </a:r>
            <a:endParaRPr lang="ru-RU" sz="3200" dirty="0">
              <a:ln>
                <a:solidFill>
                  <a:srgbClr val="00206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225572"/>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04664" y="1166842"/>
            <a:ext cx="8334672" cy="4524315"/>
          </a:xfrm>
          <a:prstGeom prst="rect">
            <a:avLst/>
          </a:prstGeom>
        </p:spPr>
        <p:txBody>
          <a:bodyPr wrap="square">
            <a:spAutoFit/>
          </a:bodyPr>
          <a:lstStyle/>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The last one is thermal pollution. Water is often taken from rivers, lakes or seas to be used in factories and power plants. The water is usually returned to the source warmer than when it was taken. Even a small temperature change in a body of water can drive away the fish and other species that were originally there, and attract other species in place of them. It breaks a balance and can cause serious circumstances in future.</a:t>
            </a:r>
            <a:endPar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468777"/>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029400" y="1905235"/>
            <a:ext cx="184731" cy="1569660"/>
          </a:xfrm>
          <a:prstGeom prst="rect">
            <a:avLst/>
          </a:prstGeom>
        </p:spPr>
        <p:txBody>
          <a:bodyPr wrap="none">
            <a:spAutoFit/>
          </a:bodyPr>
          <a:lstStyle/>
          <a:p>
            <a:endParaRPr lang="ru-RU" sz="9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 y="-1"/>
            <a:ext cx="9141142" cy="6879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259632" y="1143237"/>
            <a:ext cx="6851556" cy="1569660"/>
          </a:xfrm>
          <a:prstGeom prst="rect">
            <a:avLst/>
          </a:prstGeom>
        </p:spPr>
        <p:txBody>
          <a:bodyPr wrap="none">
            <a:spAutoFit/>
          </a:bodyPr>
          <a:lstStyle/>
          <a:p>
            <a:r>
              <a:rPr lang="en-US" sz="9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Save water!!!</a:t>
            </a:r>
            <a:endParaRPr lang="en-US" sz="9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9393858"/>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63"/>
            <a:ext cx="9144000" cy="6883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755576" y="476672"/>
            <a:ext cx="7816563" cy="830997"/>
          </a:xfrm>
          <a:prstGeom prst="rect">
            <a:avLst/>
          </a:prstGeom>
        </p:spPr>
        <p:txBody>
          <a:bodyPr wrap="none">
            <a:spAutoFit/>
          </a:bodyPr>
          <a:lstStyle/>
          <a:p>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Thank you for your attention</a:t>
            </a:r>
            <a:r>
              <a:rPr lang="ru-RU"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sym typeface="Wingdings" panose="05000000000000000000" pitchFamily="2" charset="2"/>
              </a:rPr>
              <a:t></a:t>
            </a:r>
            <a:endParaRPr lang="ru-RU"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6378525"/>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2525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9944" y="116632"/>
            <a:ext cx="4572000" cy="5632311"/>
          </a:xfrm>
          <a:prstGeom prst="rect">
            <a:avLst/>
          </a:prstGeom>
        </p:spPr>
        <p:txBody>
          <a:bodyPr>
            <a:spAutoFit/>
          </a:bodyPr>
          <a:lstStyle/>
          <a:p>
            <a:r>
              <a:rPr lang="en-US" sz="3600" dirty="0" smtClean="0">
                <a:ln>
                  <a:solidFill>
                    <a:srgbClr val="002060"/>
                  </a:solidFill>
                </a:ln>
                <a:solidFill>
                  <a:schemeClr val="tx1">
                    <a:lumMod val="95000"/>
                    <a:lumOff val="5000"/>
                  </a:schemeClr>
                </a:solidFill>
                <a:latin typeface="Times New Roman" panose="02020603050405020304" pitchFamily="18" charset="0"/>
                <a:cs typeface="Times New Roman" panose="02020603050405020304" pitchFamily="18" charset="0"/>
              </a:rPr>
              <a:t>Water pollution occurs mostly, when people overload the water environment such as streams, lakes, underground water, bays or seas with wastes or substances harmful to living beings</a:t>
            </a:r>
            <a:endParaRPr lang="ru-RU" sz="3600" dirty="0">
              <a:ln>
                <a:solidFill>
                  <a:srgbClr val="002060"/>
                </a:solidFill>
              </a:ln>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612712"/>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115616" y="908720"/>
            <a:ext cx="7110536" cy="4524315"/>
          </a:xfrm>
          <a:prstGeom prst="rect">
            <a:avLst/>
          </a:prstGeom>
        </p:spPr>
        <p:txBody>
          <a:bodyPr wrap="square">
            <a:spAutoFit/>
          </a:bodyPr>
          <a:lstStyle/>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Water is necessary for life. All organisms contain it, some drink it and some live in it. Plants and animals require water that is moderately pure, and they cannot survive, if water contains toxic chemicals or harmful microorganisms. Water pollution kills large quantity of fish, birds, and other animals, in some cases killing everything in an affected area</a:t>
            </a:r>
            <a:endPar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6290877"/>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4" y="-1"/>
            <a:ext cx="9151854" cy="686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2204863"/>
            <a:ext cx="5256584" cy="4401205"/>
          </a:xfrm>
          <a:prstGeom prst="rect">
            <a:avLst/>
          </a:prstGeom>
        </p:spPr>
        <p:txBody>
          <a:bodyPr wrap="square">
            <a:spAutoFit/>
          </a:bodyPr>
          <a:lstStyle/>
          <a:p>
            <a:r>
              <a:rPr lang="en-US" sz="2800" dirty="0" smtClean="0">
                <a:ln>
                  <a:solidFill>
                    <a:srgbClr val="002060"/>
                  </a:solidFill>
                </a:ln>
                <a:latin typeface="Times New Roman" panose="02020603050405020304" pitchFamily="18" charset="0"/>
                <a:cs typeface="Times New Roman" panose="02020603050405020304" pitchFamily="18" charset="0"/>
              </a:rPr>
              <a:t>Pollution makes streams, lakes,</a:t>
            </a:r>
            <a:endParaRPr lang="ru-RU" sz="2800" dirty="0" smtClean="0">
              <a:ln>
                <a:solidFill>
                  <a:srgbClr val="002060"/>
                </a:solidFill>
              </a:ln>
              <a:latin typeface="Times New Roman" panose="02020603050405020304" pitchFamily="18" charset="0"/>
              <a:cs typeface="Times New Roman" panose="02020603050405020304" pitchFamily="18" charset="0"/>
            </a:endParaRPr>
          </a:p>
          <a:p>
            <a:r>
              <a:rPr lang="en-US" sz="2800" dirty="0" smtClean="0">
                <a:ln>
                  <a:solidFill>
                    <a:srgbClr val="002060"/>
                  </a:solidFill>
                </a:ln>
                <a:latin typeface="Times New Roman" panose="02020603050405020304" pitchFamily="18" charset="0"/>
                <a:cs typeface="Times New Roman" panose="02020603050405020304" pitchFamily="18" charset="0"/>
              </a:rPr>
              <a:t>and coastal waters unpleasant to swim in or to have a rest. Fish and shellfish harvested from polluted waters may be unsafe to eat. People who polluted water can become ill, if they drink polluted water for a long time, it may develop cancer or hurt their future children.</a:t>
            </a:r>
            <a:endParaRPr lang="ru-RU" sz="2800" dirty="0">
              <a:ln>
                <a:solidFill>
                  <a:srgbClr val="00206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491519"/>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39552" y="188640"/>
            <a:ext cx="8064896" cy="2062103"/>
          </a:xfrm>
          <a:prstGeom prst="rect">
            <a:avLst/>
          </a:prstGeom>
        </p:spPr>
        <p:txBody>
          <a:bodyPr wrap="square">
            <a:spAutoFit/>
          </a:bodyPr>
          <a:lstStyle/>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The major water pollutants are chemical, biological, and physical materials that lessen the water quality. Pollutants can be separated into several different classes</a:t>
            </a:r>
            <a:endPar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527087"/>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28"/>
            <a:ext cx="9143514" cy="696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917605" y="341755"/>
            <a:ext cx="7308304" cy="4524315"/>
          </a:xfrm>
          <a:prstGeom prst="rect">
            <a:avLst/>
          </a:prstGeom>
        </p:spPr>
        <p:txBody>
          <a:bodyPr wrap="square">
            <a:spAutoFit/>
          </a:bodyPr>
          <a:lstStyle/>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The first class is petroleum products: oil, fuel, lubrication, plastics. The petroleum products get into water by accidental spills from ships, tanker trucks and when there are leaks from underground storage tanks. Many petroleum products are poisonous for animals. Spilled oil damages the feathers of birds and the fur of animals, often it causes death.</a:t>
            </a:r>
            <a:endParaRPr lang="ru-RU"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083990"/>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01608" y="2132856"/>
            <a:ext cx="8334672" cy="584775"/>
          </a:xfrm>
          <a:prstGeom prst="rect">
            <a:avLst/>
          </a:prstGeom>
        </p:spPr>
        <p:txBody>
          <a:bodyPr wrap="square">
            <a:spAutoFit/>
          </a:bodyPr>
          <a:lstStyle/>
          <a:p>
            <a:endParaRPr lang="ru-RU" sz="3200" dirty="0">
              <a:solidFill>
                <a:schemeClr val="bg1"/>
              </a:solidFill>
              <a:latin typeface="Times New Roman" panose="02020603050405020304" pitchFamily="18" charset="0"/>
              <a:cs typeface="Times New Roman" panose="02020603050405020304"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13538" y="1124744"/>
            <a:ext cx="8316924" cy="4031873"/>
          </a:xfrm>
          <a:prstGeom prst="rect">
            <a:avLst/>
          </a:prstGeom>
        </p:spPr>
        <p:txBody>
          <a:bodyPr wrap="square">
            <a:spAutoFit/>
          </a:bodyPr>
          <a:lstStyle/>
          <a:p>
            <a:r>
              <a:rPr lang="en-US" sz="3200" dirty="0" smtClean="0">
                <a:ln>
                  <a:solidFill>
                    <a:srgbClr val="002060"/>
                  </a:solidFill>
                </a:ln>
                <a:latin typeface="Times New Roman" panose="02020603050405020304" pitchFamily="18" charset="0"/>
                <a:cs typeface="Times New Roman" panose="02020603050405020304" pitchFamily="18" charset="0"/>
              </a:rPr>
              <a:t>The second class is pesticides and herbicides. There are chemicals used to kill harmful animals and plants. If they penetrate into streams, rivers, lakes, these chemicals can be very dangerous. The chemicals can remain dangerous for a long time. When an animal eats a plant that's been treated with it, the poisons are absorbed into the tissues and organs of the animals</a:t>
            </a:r>
            <a:r>
              <a:rPr lang="en-US" sz="2800" dirty="0" smtClean="0">
                <a:ln>
                  <a:solidFill>
                    <a:srgbClr val="002060"/>
                  </a:solidFill>
                </a:ln>
                <a:latin typeface="Times New Roman" panose="02020603050405020304" pitchFamily="18" charset="0"/>
                <a:cs typeface="Times New Roman" panose="02020603050405020304" pitchFamily="18" charset="0"/>
              </a:rPr>
              <a:t>. </a:t>
            </a:r>
            <a:endParaRPr lang="en-US" sz="2800" dirty="0">
              <a:ln>
                <a:solidFill>
                  <a:srgbClr val="00206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184160"/>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9687" cy="686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95536" y="1402683"/>
            <a:ext cx="8064896" cy="3539430"/>
          </a:xfrm>
          <a:prstGeom prst="rect">
            <a:avLst/>
          </a:prstGeom>
        </p:spPr>
        <p:txBody>
          <a:bodyPr wrap="square">
            <a:spAutoFit/>
          </a:bodyPr>
          <a:lstStyle/>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When other animals feed on a contaminated animal, the chemicals are passed up to them. As it goes up through the food chain, the chemical becomes more harmful, so animals at the top of the food chains may suffer cancers, reproductive problems, and death. Nitrates can cause a lethal form of anemia in infants.</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026130"/>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4"/>
            <a:ext cx="9144000" cy="6853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419872" y="194268"/>
            <a:ext cx="5408656" cy="6555641"/>
          </a:xfrm>
          <a:prstGeom prst="rect">
            <a:avLst/>
          </a:prstGeom>
        </p:spPr>
        <p:txBody>
          <a:bodyPr wrap="square">
            <a:spAutoFit/>
          </a:bodyPr>
          <a:lstStyle/>
          <a:p>
            <a:r>
              <a:rPr lang="en-US" sz="2800" dirty="0" smtClean="0">
                <a:ln>
                  <a:solidFill>
                    <a:srgbClr val="002060"/>
                  </a:solidFill>
                </a:ln>
                <a:latin typeface="Times New Roman" panose="02020603050405020304" pitchFamily="18" charset="0"/>
                <a:cs typeface="Times New Roman" panose="02020603050405020304" pitchFamily="18" charset="0"/>
              </a:rPr>
              <a:t>The third class are heavy metals, such as, mercury, selenium, uranium, radium, cesium, etc. They get into the water from industries, automobile exhausts, mines, and natural soil. Heavy metals also become more harmful as they follow the food chain. They accumulate in living being's cells and when they reach high levels of concentration in the organism, they can be extremely poisonous, or can result in long-term health problems. They can sometimes cause liver and kidney damage.</a:t>
            </a:r>
            <a:endParaRPr lang="ru-RU" sz="2800" dirty="0">
              <a:ln>
                <a:solidFill>
                  <a:srgbClr val="00206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49435"/>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618</Words>
  <Application>Microsoft Office PowerPoint</Application>
  <PresentationFormat>Экран (4:3)</PresentationFormat>
  <Paragraphs>17</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dc:creator>
  <cp:lastModifiedBy>Админ</cp:lastModifiedBy>
  <cp:revision>6</cp:revision>
  <dcterms:created xsi:type="dcterms:W3CDTF">2014-02-09T15:18:36Z</dcterms:created>
  <dcterms:modified xsi:type="dcterms:W3CDTF">2014-02-09T18:06:28Z</dcterms:modified>
</cp:coreProperties>
</file>