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5FF5-05E5-41CE-B980-100440EB7BA7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3452-C8E1-41DA-8A73-FD7C2BF78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9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5FF5-05E5-41CE-B980-100440EB7BA7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3452-C8E1-41DA-8A73-FD7C2BF78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57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5FF5-05E5-41CE-B980-100440EB7BA7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3452-C8E1-41DA-8A73-FD7C2BF78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613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5FF5-05E5-41CE-B980-100440EB7BA7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3452-C8E1-41DA-8A73-FD7C2BF781D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1400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5FF5-05E5-41CE-B980-100440EB7BA7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3452-C8E1-41DA-8A73-FD7C2BF78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018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5FF5-05E5-41CE-B980-100440EB7BA7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3452-C8E1-41DA-8A73-FD7C2BF78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023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5FF5-05E5-41CE-B980-100440EB7BA7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3452-C8E1-41DA-8A73-FD7C2BF78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240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5FF5-05E5-41CE-B980-100440EB7BA7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3452-C8E1-41DA-8A73-FD7C2BF78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62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5FF5-05E5-41CE-B980-100440EB7BA7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3452-C8E1-41DA-8A73-FD7C2BF78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43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5FF5-05E5-41CE-B980-100440EB7BA7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3452-C8E1-41DA-8A73-FD7C2BF78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12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5FF5-05E5-41CE-B980-100440EB7BA7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3452-C8E1-41DA-8A73-FD7C2BF78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24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5FF5-05E5-41CE-B980-100440EB7BA7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3452-C8E1-41DA-8A73-FD7C2BF78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65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5FF5-05E5-41CE-B980-100440EB7BA7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3452-C8E1-41DA-8A73-FD7C2BF78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36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5FF5-05E5-41CE-B980-100440EB7BA7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3452-C8E1-41DA-8A73-FD7C2BF78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093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5FF5-05E5-41CE-B980-100440EB7BA7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3452-C8E1-41DA-8A73-FD7C2BF78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7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5FF5-05E5-41CE-B980-100440EB7BA7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3452-C8E1-41DA-8A73-FD7C2BF78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60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5FF5-05E5-41CE-B980-100440EB7BA7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3452-C8E1-41DA-8A73-FD7C2BF78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6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45FF5-05E5-41CE-B980-100440EB7BA7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E3452-C8E1-41DA-8A73-FD7C2BF78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506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3257" y="631044"/>
            <a:ext cx="9001462" cy="2387600"/>
          </a:xfrm>
        </p:spPr>
        <p:txBody>
          <a:bodyPr>
            <a:normAutofit/>
          </a:bodyPr>
          <a:lstStyle/>
          <a:p>
            <a:r>
              <a:rPr lang="uk-UA" sz="5400" b="1" u="sng" dirty="0" smtClean="0">
                <a:latin typeface="Arial Black" panose="020B0A04020102020204" pitchFamily="34" charset="0"/>
              </a:rPr>
              <a:t>Китайський живопис</a:t>
            </a:r>
            <a:endParaRPr lang="ru-RU" sz="5400" b="1" u="sng" dirty="0">
              <a:latin typeface="Arial Black" panose="020B0A040201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r>
              <a:rPr lang="ru-RU" sz="2800" dirty="0" smtClean="0"/>
              <a:t>бо </a:t>
            </a:r>
            <a:r>
              <a:rPr lang="ru-RU" sz="2800" dirty="0" err="1"/>
              <a:t>Гохуа</a:t>
            </a:r>
            <a:r>
              <a:rPr lang="ru-RU" sz="2800" dirty="0"/>
              <a:t> , </a:t>
            </a:r>
            <a:r>
              <a:rPr lang="ru-RU" sz="2800" dirty="0" err="1"/>
              <a:t>термін</a:t>
            </a:r>
            <a:r>
              <a:rPr lang="ru-RU" sz="2800" dirty="0"/>
              <a:t> для </a:t>
            </a:r>
            <a:r>
              <a:rPr lang="ru-RU" sz="2800" dirty="0" err="1"/>
              <a:t>позначання</a:t>
            </a:r>
            <a:r>
              <a:rPr lang="ru-RU" sz="2800" dirty="0"/>
              <a:t> </a:t>
            </a:r>
            <a:r>
              <a:rPr lang="ru-RU" sz="2800" dirty="0" err="1"/>
              <a:t>традиційного</a:t>
            </a:r>
            <a:r>
              <a:rPr lang="ru-RU" sz="2800" dirty="0"/>
              <a:t> </a:t>
            </a:r>
            <a:r>
              <a:rPr lang="ru-RU" sz="2800" dirty="0" err="1"/>
              <a:t>китайського</a:t>
            </a:r>
            <a:r>
              <a:rPr lang="ru-RU" sz="2800" dirty="0"/>
              <a:t> </a:t>
            </a:r>
            <a:r>
              <a:rPr lang="ru-RU" sz="2800" dirty="0" err="1"/>
              <a:t>живопису</a:t>
            </a:r>
            <a:r>
              <a:rPr lang="ru-RU" sz="2800" dirty="0"/>
              <a:t> з </a:t>
            </a:r>
            <a:r>
              <a:rPr lang="ru-RU" sz="2800" dirty="0" err="1"/>
              <a:t>традиційним</a:t>
            </a:r>
            <a:r>
              <a:rPr lang="ru-RU" sz="2800" dirty="0"/>
              <a:t> же </a:t>
            </a:r>
            <a:r>
              <a:rPr lang="ru-RU" sz="2800" dirty="0" err="1"/>
              <a:t>використанням</a:t>
            </a:r>
            <a:r>
              <a:rPr lang="ru-RU" sz="2800" dirty="0"/>
              <a:t> </a:t>
            </a:r>
            <a:r>
              <a:rPr lang="ru-RU" sz="2800" dirty="0" err="1"/>
              <a:t>основи</a:t>
            </a:r>
            <a:r>
              <a:rPr lang="ru-RU" sz="2800" dirty="0"/>
              <a:t>, </a:t>
            </a:r>
            <a:r>
              <a:rPr lang="ru-RU" sz="2800" dirty="0" err="1"/>
              <a:t>матеріалів</a:t>
            </a:r>
            <a:r>
              <a:rPr lang="ru-RU" sz="2800" dirty="0"/>
              <a:t> та </a:t>
            </a:r>
            <a:r>
              <a:rPr lang="ru-RU" sz="2800" dirty="0" err="1"/>
              <a:t>інструментів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04917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204" y="322997"/>
            <a:ext cx="3932237" cy="1505803"/>
          </a:xfrm>
        </p:spPr>
        <p:txBody>
          <a:bodyPr>
            <a:normAutofit/>
          </a:bodyPr>
          <a:lstStyle/>
          <a:p>
            <a:r>
              <a:rPr lang="ru-RU" dirty="0" err="1" smtClean="0"/>
              <a:t>Чжан</a:t>
            </a:r>
            <a:r>
              <a:rPr lang="ru-RU" dirty="0" smtClean="0"/>
              <a:t> </a:t>
            </a:r>
            <a:r>
              <a:rPr lang="ru-RU" dirty="0" err="1"/>
              <a:t>Дачань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404" y="3725839"/>
            <a:ext cx="5703668" cy="25293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 err="1"/>
              <a:t>Китайський</a:t>
            </a:r>
            <a:r>
              <a:rPr lang="ru-RU" sz="2800" dirty="0"/>
              <a:t> </a:t>
            </a:r>
            <a:r>
              <a:rPr lang="ru-RU" sz="2800" dirty="0" err="1"/>
              <a:t>живопис</a:t>
            </a:r>
            <a:r>
              <a:rPr lang="ru-RU" sz="2800" dirty="0"/>
              <a:t> </a:t>
            </a:r>
            <a:r>
              <a:rPr lang="ru-RU" sz="2800" dirty="0" err="1"/>
              <a:t>Гохуа</a:t>
            </a:r>
            <a:r>
              <a:rPr lang="ru-RU" sz="2800" dirty="0"/>
              <a:t> давно предмет </a:t>
            </a:r>
            <a:r>
              <a:rPr lang="ru-RU" sz="2800" dirty="0" err="1"/>
              <a:t>колекціонування</a:t>
            </a:r>
            <a:r>
              <a:rPr lang="ru-RU" sz="2800" dirty="0"/>
              <a:t> великими музеями </a:t>
            </a:r>
            <a:r>
              <a:rPr lang="ru-RU" sz="2800" dirty="0" err="1"/>
              <a:t>світу</a:t>
            </a:r>
            <a:r>
              <a:rPr lang="ru-RU" sz="2800" dirty="0"/>
              <a:t>.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зразки</a:t>
            </a:r>
            <a:r>
              <a:rPr lang="ru-RU" sz="2800" dirty="0"/>
              <a:t> </a:t>
            </a:r>
            <a:r>
              <a:rPr lang="ru-RU" sz="2800" dirty="0" err="1"/>
              <a:t>мають</a:t>
            </a:r>
            <a:r>
              <a:rPr lang="ru-RU" sz="2800" dirty="0"/>
              <a:t> </a:t>
            </a:r>
            <a:r>
              <a:rPr lang="ru-RU" sz="2800" dirty="0" err="1"/>
              <a:t>музеї</a:t>
            </a:r>
            <a:r>
              <a:rPr lang="ru-RU" sz="2800" dirty="0"/>
              <a:t> Китаю, </a:t>
            </a:r>
            <a:r>
              <a:rPr lang="ru-RU" sz="2800" dirty="0" err="1"/>
              <a:t>Японії</a:t>
            </a:r>
            <a:r>
              <a:rPr lang="ru-RU" sz="2800" dirty="0"/>
              <a:t>, США, </a:t>
            </a:r>
            <a:r>
              <a:rPr lang="ru-RU" sz="2800" dirty="0" err="1"/>
              <a:t>Франції</a:t>
            </a:r>
            <a:r>
              <a:rPr lang="ru-RU" sz="2800" dirty="0"/>
              <a:t>, </a:t>
            </a:r>
            <a:r>
              <a:rPr lang="ru-RU" sz="2800" dirty="0" err="1"/>
              <a:t>України</a:t>
            </a:r>
            <a:r>
              <a:rPr lang="ru-RU" sz="2800" dirty="0"/>
              <a:t>, </a:t>
            </a:r>
            <a:r>
              <a:rPr lang="ru-RU" sz="2800" dirty="0" err="1"/>
              <a:t>Росії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3203" y="1859508"/>
            <a:ext cx="3932237" cy="134089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Один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/>
              <a:t>найвідоміших</a:t>
            </a:r>
            <a:r>
              <a:rPr lang="ru-RU" sz="2400" dirty="0"/>
              <a:t> </a:t>
            </a:r>
            <a:r>
              <a:rPr lang="ru-RU" sz="2400" dirty="0" err="1"/>
              <a:t>представників</a:t>
            </a:r>
            <a:r>
              <a:rPr lang="ru-RU" sz="2400" dirty="0"/>
              <a:t> </a:t>
            </a:r>
            <a:r>
              <a:rPr lang="ru-RU" sz="2400" dirty="0" err="1" smtClean="0"/>
              <a:t>гохуа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62190" y="5687283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«Весна»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339" y="322997"/>
            <a:ext cx="4981894" cy="505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078" y="2102679"/>
            <a:ext cx="10353761" cy="1326321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Дякую за увагу!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70094" y="6488668"/>
            <a:ext cx="1785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Ігнатова І. 11-С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643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228" y="252413"/>
            <a:ext cx="3932237" cy="1765110"/>
          </a:xfrm>
        </p:spPr>
        <p:txBody>
          <a:bodyPr>
            <a:normAutofit/>
          </a:bodyPr>
          <a:lstStyle/>
          <a:p>
            <a:r>
              <a:rPr lang="ru-RU" sz="3600" dirty="0" err="1"/>
              <a:t>Виникнення</a:t>
            </a:r>
            <a:r>
              <a:rPr lang="ru-RU" sz="3600" dirty="0"/>
              <a:t> </a:t>
            </a:r>
            <a:r>
              <a:rPr lang="ru-RU" sz="3600" dirty="0" err="1"/>
              <a:t>терміну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368" y="609600"/>
            <a:ext cx="3811751" cy="5181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813" y="2257426"/>
            <a:ext cx="4786311" cy="4130218"/>
          </a:xfrm>
        </p:spPr>
        <p:txBody>
          <a:bodyPr>
            <a:noAutofit/>
          </a:bodyPr>
          <a:lstStyle/>
          <a:p>
            <a:r>
              <a:rPr lang="ru-RU" sz="2000" dirty="0" err="1"/>
              <a:t>Назва</a:t>
            </a:r>
            <a:r>
              <a:rPr lang="ru-RU" sz="2000" dirty="0"/>
              <a:t> </a:t>
            </a:r>
            <a:r>
              <a:rPr lang="ru-RU" sz="2000" dirty="0" err="1"/>
              <a:t>Гохуа</a:t>
            </a:r>
            <a:r>
              <a:rPr lang="ru-RU" sz="2000" dirty="0"/>
              <a:t> (</a:t>
            </a:r>
            <a:r>
              <a:rPr lang="ru-RU" sz="2000" dirty="0" err="1"/>
              <a:t>живопис</a:t>
            </a:r>
            <a:r>
              <a:rPr lang="ru-RU" sz="2000" dirty="0"/>
              <a:t> </a:t>
            </a:r>
            <a:r>
              <a:rPr lang="ru-RU" sz="2000" dirty="0" err="1"/>
              <a:t>нашої</a:t>
            </a:r>
            <a:r>
              <a:rPr lang="ru-RU" sz="2000" dirty="0"/>
              <a:t> </a:t>
            </a:r>
            <a:r>
              <a:rPr lang="ru-RU" sz="2000" dirty="0" err="1"/>
              <a:t>країни</a:t>
            </a:r>
            <a:r>
              <a:rPr lang="ru-RU" sz="2000" dirty="0"/>
              <a:t>) </a:t>
            </a:r>
            <a:r>
              <a:rPr lang="ru-RU" sz="2000" dirty="0" err="1"/>
              <a:t>виникла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на </a:t>
            </a:r>
            <a:r>
              <a:rPr lang="ru-RU" sz="2000" dirty="0" err="1"/>
              <a:t>зламі</a:t>
            </a:r>
            <a:r>
              <a:rPr lang="ru-RU" sz="2000" dirty="0"/>
              <a:t> 19-20 </a:t>
            </a:r>
            <a:r>
              <a:rPr lang="ru-RU" sz="2000" dirty="0" err="1"/>
              <a:t>століть</a:t>
            </a:r>
            <a:r>
              <a:rPr lang="ru-RU" sz="2000" dirty="0"/>
              <a:t> як </a:t>
            </a:r>
            <a:r>
              <a:rPr lang="ru-RU" sz="2000" dirty="0" err="1"/>
              <a:t>протиставлення</a:t>
            </a:r>
            <a:r>
              <a:rPr lang="ru-RU" sz="2000" dirty="0"/>
              <a:t> </a:t>
            </a:r>
            <a:r>
              <a:rPr lang="ru-RU" sz="2000" dirty="0" err="1"/>
              <a:t>назві</a:t>
            </a:r>
            <a:r>
              <a:rPr lang="ru-RU" sz="2000" dirty="0"/>
              <a:t> </a:t>
            </a:r>
            <a:r>
              <a:rPr lang="ru-RU" sz="2000" dirty="0" err="1"/>
              <a:t>Сиянхуа</a:t>
            </a:r>
            <a:r>
              <a:rPr lang="ru-RU" sz="2000" dirty="0"/>
              <a:t> (</a:t>
            </a:r>
            <a:r>
              <a:rPr lang="ru-RU" sz="2000" dirty="0" err="1"/>
              <a:t>західноєвропейський</a:t>
            </a:r>
            <a:r>
              <a:rPr lang="ru-RU" sz="2000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 </a:t>
            </a:r>
            <a:r>
              <a:rPr lang="ru-RU" sz="2000" dirty="0" err="1"/>
              <a:t>заморський</a:t>
            </a:r>
            <a:r>
              <a:rPr lang="ru-RU" sz="2000" dirty="0"/>
              <a:t>, </a:t>
            </a:r>
            <a:r>
              <a:rPr lang="ru-RU" sz="2000" dirty="0" err="1"/>
              <a:t>живопис</a:t>
            </a:r>
            <a:r>
              <a:rPr lang="ru-RU" sz="2000" dirty="0"/>
              <a:t>). Є </a:t>
            </a:r>
            <a:r>
              <a:rPr lang="ru-RU" sz="2000" dirty="0" err="1"/>
              <a:t>ще</a:t>
            </a:r>
            <a:r>
              <a:rPr lang="ru-RU" sz="2000" dirty="0"/>
              <a:t> одна </a:t>
            </a:r>
            <a:r>
              <a:rPr lang="ru-RU" sz="2000" dirty="0" err="1"/>
              <a:t>позначка</a:t>
            </a:r>
            <a:r>
              <a:rPr lang="ru-RU" sz="2000" dirty="0"/>
              <a:t> </a:t>
            </a:r>
            <a:r>
              <a:rPr lang="ru-RU" sz="2000" dirty="0" err="1"/>
              <a:t>живопису</a:t>
            </a:r>
            <a:r>
              <a:rPr lang="ru-RU" sz="2000" dirty="0"/>
              <a:t> за </a:t>
            </a:r>
            <a:r>
              <a:rPr lang="ru-RU" sz="2000" dirty="0" err="1"/>
              <a:t>технікою</a:t>
            </a:r>
            <a:r>
              <a:rPr lang="ru-RU" sz="2000" dirty="0"/>
              <a:t>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smtClean="0"/>
              <a:t>– </a:t>
            </a:r>
            <a:r>
              <a:rPr lang="ru-RU" sz="2000" dirty="0" err="1" smtClean="0"/>
              <a:t>Шуймохуа</a:t>
            </a:r>
            <a:r>
              <a:rPr lang="ru-RU" sz="2000" dirty="0" smtClean="0"/>
              <a:t> (</a:t>
            </a:r>
            <a:r>
              <a:rPr lang="ru-RU" sz="2000" dirty="0" err="1" smtClean="0"/>
              <a:t>тобто</a:t>
            </a:r>
            <a:r>
              <a:rPr lang="ru-RU" sz="2000" dirty="0" smtClean="0"/>
              <a:t> </a:t>
            </a:r>
            <a:r>
              <a:rPr lang="ru-RU" sz="2000" dirty="0" err="1"/>
              <a:t>живопис</a:t>
            </a:r>
            <a:r>
              <a:rPr lang="ru-RU" sz="2000" dirty="0"/>
              <a:t> </a:t>
            </a:r>
            <a:r>
              <a:rPr lang="ru-RU" sz="2000" dirty="0" err="1"/>
              <a:t>чорною</a:t>
            </a:r>
            <a:r>
              <a:rPr lang="ru-RU" sz="2000" dirty="0"/>
              <a:t> </a:t>
            </a:r>
            <a:r>
              <a:rPr lang="ru-RU" sz="2000" dirty="0" err="1"/>
              <a:t>тушшю</a:t>
            </a:r>
            <a:r>
              <a:rPr lang="ru-RU" sz="2000" dirty="0"/>
              <a:t>, </a:t>
            </a:r>
            <a:r>
              <a:rPr lang="ru-RU" sz="2000" dirty="0" err="1"/>
              <a:t>притаманний</a:t>
            </a:r>
            <a:r>
              <a:rPr lang="ru-RU" sz="2000" dirty="0"/>
              <a:t> </a:t>
            </a:r>
            <a:r>
              <a:rPr lang="ru-RU" sz="2000" dirty="0" smtClean="0"/>
              <a:t>Китаю) і </a:t>
            </a:r>
            <a:r>
              <a:rPr lang="ru-RU" sz="2000" dirty="0" err="1"/>
              <a:t>Юхуа</a:t>
            </a:r>
            <a:r>
              <a:rPr lang="ru-RU" sz="2000" dirty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заморський</a:t>
            </a:r>
            <a:r>
              <a:rPr lang="ru-RU" sz="2000" dirty="0" smtClean="0"/>
              <a:t> </a:t>
            </a:r>
            <a:r>
              <a:rPr lang="ru-RU" sz="2000" dirty="0" err="1"/>
              <a:t>живопис</a:t>
            </a:r>
            <a:r>
              <a:rPr lang="ru-RU" sz="2000" dirty="0"/>
              <a:t> </a:t>
            </a:r>
            <a:r>
              <a:rPr lang="ru-RU" sz="2000" dirty="0" err="1"/>
              <a:t>олійними</a:t>
            </a:r>
            <a:r>
              <a:rPr lang="ru-RU" sz="2000" dirty="0"/>
              <a:t> </a:t>
            </a:r>
            <a:r>
              <a:rPr lang="ru-RU" sz="2000" dirty="0" err="1" smtClean="0"/>
              <a:t>фарбами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66401" y="5987534"/>
            <a:ext cx="4025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/>
              <a:t>Анонім</a:t>
            </a:r>
            <a:r>
              <a:rPr lang="ru-RU" sz="2000" dirty="0" smtClean="0"/>
              <a:t> 12 </a:t>
            </a:r>
            <a:r>
              <a:rPr lang="ru-RU" sz="2000" dirty="0" err="1" smtClean="0"/>
              <a:t>століття.Птахи</a:t>
            </a:r>
            <a:r>
              <a:rPr lang="ru-RU" sz="2000" dirty="0" smtClean="0"/>
              <a:t> і </a:t>
            </a:r>
            <a:r>
              <a:rPr lang="ru-RU" sz="2000" dirty="0" err="1" smtClean="0"/>
              <a:t>квіти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239971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1560394"/>
          </a:xfrm>
        </p:spPr>
        <p:txBody>
          <a:bodyPr>
            <a:normAutofit/>
          </a:bodyPr>
          <a:lstStyle/>
          <a:p>
            <a:r>
              <a:rPr lang="ru-RU" sz="3600" dirty="0" err="1"/>
              <a:t>Інструменти</a:t>
            </a:r>
            <a:r>
              <a:rPr lang="ru-RU" sz="3600" dirty="0"/>
              <a:t> і </a:t>
            </a:r>
            <a:r>
              <a:rPr lang="ru-RU" sz="3600" dirty="0" err="1"/>
              <a:t>умовності</a:t>
            </a:r>
            <a:r>
              <a:rPr lang="ru-RU" sz="3600" dirty="0"/>
              <a:t>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458" y="2244974"/>
            <a:ext cx="4169829" cy="236805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7228" y="2402006"/>
            <a:ext cx="3932237" cy="4203510"/>
          </a:xfrm>
        </p:spPr>
        <p:txBody>
          <a:bodyPr>
            <a:noAutofit/>
          </a:bodyPr>
          <a:lstStyle/>
          <a:p>
            <a:r>
              <a:rPr lang="ru-RU" sz="2000" dirty="0"/>
              <a:t>В </a:t>
            </a:r>
            <a:r>
              <a:rPr lang="ru-RU" sz="2000" dirty="0" err="1"/>
              <a:t>Гохуа</a:t>
            </a:r>
            <a:r>
              <a:rPr lang="ru-RU" sz="2000" dirty="0"/>
              <a:t> є </a:t>
            </a:r>
            <a:r>
              <a:rPr lang="ru-RU" sz="2000" dirty="0" err="1"/>
              <a:t>свої</a:t>
            </a:r>
            <a:r>
              <a:rPr lang="ru-RU" sz="2000" dirty="0"/>
              <a:t> </a:t>
            </a:r>
            <a:r>
              <a:rPr lang="ru-RU" sz="2000" dirty="0" err="1"/>
              <a:t>традиційні</a:t>
            </a:r>
            <a:r>
              <a:rPr lang="ru-RU" sz="2000" dirty="0"/>
              <a:t> </a:t>
            </a:r>
            <a:r>
              <a:rPr lang="ru-RU" sz="2000" dirty="0" err="1"/>
              <a:t>умовності</a:t>
            </a:r>
            <a:r>
              <a:rPr lang="ru-RU" sz="2000" dirty="0"/>
              <a:t>, як в </a:t>
            </a:r>
            <a:r>
              <a:rPr lang="ru-RU" sz="2000" dirty="0" err="1"/>
              <a:t>західному</a:t>
            </a:r>
            <a:r>
              <a:rPr lang="ru-RU" sz="2000" dirty="0"/>
              <a:t> </a:t>
            </a:r>
            <a:r>
              <a:rPr lang="ru-RU" sz="2000" dirty="0" err="1"/>
              <a:t>балеті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пекінській</a:t>
            </a:r>
            <a:r>
              <a:rPr lang="ru-RU" sz="2000" dirty="0"/>
              <a:t> </a:t>
            </a:r>
            <a:r>
              <a:rPr lang="ru-RU" sz="2000" dirty="0" err="1"/>
              <a:t>опері</a:t>
            </a:r>
            <a:r>
              <a:rPr lang="ru-RU" sz="2000" dirty="0"/>
              <a:t>. Так, </a:t>
            </a:r>
            <a:r>
              <a:rPr lang="ru-RU" sz="2000" dirty="0" err="1"/>
              <a:t>носієм</a:t>
            </a:r>
            <a:r>
              <a:rPr lang="ru-RU" sz="2000" dirty="0"/>
              <a:t> </a:t>
            </a:r>
            <a:r>
              <a:rPr lang="ru-RU" sz="2000" dirty="0" err="1"/>
              <a:t>кольору</a:t>
            </a:r>
            <a:r>
              <a:rPr lang="ru-RU" sz="2000" dirty="0"/>
              <a:t> </a:t>
            </a:r>
            <a:r>
              <a:rPr lang="ru-RU" sz="2000" dirty="0" err="1"/>
              <a:t>виступає</a:t>
            </a:r>
            <a:r>
              <a:rPr lang="ru-RU" sz="2000" dirty="0"/>
              <a:t> </a:t>
            </a:r>
            <a:r>
              <a:rPr lang="ru-RU" sz="2000" dirty="0" err="1"/>
              <a:t>особливий</a:t>
            </a:r>
            <a:r>
              <a:rPr lang="ru-RU" sz="2000" dirty="0"/>
              <a:t> </a:t>
            </a:r>
            <a:r>
              <a:rPr lang="ru-RU" sz="2000" dirty="0" err="1"/>
              <a:t>різновид</a:t>
            </a:r>
            <a:r>
              <a:rPr lang="ru-RU" sz="2000" dirty="0"/>
              <a:t> </a:t>
            </a:r>
            <a:r>
              <a:rPr lang="ru-RU" sz="2000" dirty="0" err="1"/>
              <a:t>туші</a:t>
            </a:r>
            <a:r>
              <a:rPr lang="ru-RU" sz="2000" dirty="0"/>
              <a:t> - так звана </a:t>
            </a:r>
            <a:r>
              <a:rPr lang="ru-RU" sz="2000" dirty="0" err="1"/>
              <a:t>китайська</a:t>
            </a:r>
            <a:r>
              <a:rPr lang="ru-RU" sz="2000" dirty="0"/>
              <a:t> туш. </a:t>
            </a:r>
            <a:r>
              <a:rPr lang="ru-RU" sz="2000" dirty="0" err="1"/>
              <a:t>Розтерта</a:t>
            </a:r>
            <a:r>
              <a:rPr lang="ru-RU" sz="2000" dirty="0"/>
              <a:t> на порох і </a:t>
            </a:r>
            <a:r>
              <a:rPr lang="ru-RU" sz="2000" dirty="0" err="1"/>
              <a:t>розведена</a:t>
            </a:r>
            <a:r>
              <a:rPr lang="ru-RU" sz="2000" dirty="0"/>
              <a:t> водою, туш </a:t>
            </a:r>
            <a:r>
              <a:rPr lang="ru-RU" sz="2000" dirty="0" err="1"/>
              <a:t>дає</a:t>
            </a:r>
            <a:r>
              <a:rPr lang="ru-RU" sz="2000" dirty="0"/>
              <a:t>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відтінків</a:t>
            </a:r>
            <a:r>
              <a:rPr lang="ru-RU" sz="2000" dirty="0"/>
              <a:t> </a:t>
            </a:r>
            <a:r>
              <a:rPr lang="ru-RU" sz="2000" dirty="0" err="1"/>
              <a:t>чорного</a:t>
            </a:r>
            <a:r>
              <a:rPr lang="ru-RU" sz="2000" dirty="0"/>
              <a:t> -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найслабшого</a:t>
            </a:r>
            <a:r>
              <a:rPr lang="ru-RU" sz="2000" dirty="0"/>
              <a:t> </a:t>
            </a:r>
            <a:r>
              <a:rPr lang="ru-RU" sz="2000" dirty="0" err="1"/>
              <a:t>сірого</a:t>
            </a:r>
            <a:r>
              <a:rPr lang="ru-RU" sz="2000" dirty="0"/>
              <a:t> до </a:t>
            </a:r>
            <a:r>
              <a:rPr lang="ru-RU" sz="2000" dirty="0" err="1" smtClean="0"/>
              <a:t>вугільно-чорного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54708" y="4943901"/>
            <a:ext cx="5142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Послідовник</a:t>
            </a:r>
            <a:r>
              <a:rPr lang="ru-RU" dirty="0" smtClean="0"/>
              <a:t> </a:t>
            </a:r>
            <a:r>
              <a:rPr lang="ru-RU" dirty="0" err="1" smtClean="0"/>
              <a:t>Чень</a:t>
            </a:r>
            <a:r>
              <a:rPr lang="ru-RU" dirty="0" smtClean="0"/>
              <a:t> Чуня. «</a:t>
            </a:r>
            <a:r>
              <a:rPr lang="ru-RU" dirty="0" err="1" smtClean="0"/>
              <a:t>Квіти</a:t>
            </a:r>
            <a:r>
              <a:rPr lang="ru-RU" dirty="0" smtClean="0"/>
              <a:t> в саду», 1540 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538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4785" y="1211238"/>
            <a:ext cx="5393048" cy="4435523"/>
          </a:xfrm>
        </p:spPr>
        <p:txBody>
          <a:bodyPr>
            <a:noAutofit/>
          </a:bodyPr>
          <a:lstStyle/>
          <a:p>
            <a:r>
              <a:rPr lang="ru-RU" sz="2400" b="1" dirty="0" err="1"/>
              <a:t>Ще</a:t>
            </a:r>
            <a:r>
              <a:rPr lang="ru-RU" sz="2400" b="1" dirty="0"/>
              <a:t> </a:t>
            </a:r>
            <a:r>
              <a:rPr lang="ru-RU" sz="2400" b="1" dirty="0" err="1"/>
              <a:t>однією</a:t>
            </a:r>
            <a:r>
              <a:rPr lang="ru-RU" sz="2400" b="1" dirty="0"/>
              <a:t> </a:t>
            </a:r>
            <a:r>
              <a:rPr lang="ru-RU" sz="2400" b="1" dirty="0" err="1"/>
              <a:t>умовнистю</a:t>
            </a:r>
            <a:r>
              <a:rPr lang="ru-RU" sz="2400" b="1" dirty="0"/>
              <a:t> </a:t>
            </a:r>
            <a:r>
              <a:rPr lang="ru-RU" sz="2400" b="1" dirty="0" err="1"/>
              <a:t>Гохуа</a:t>
            </a:r>
            <a:r>
              <a:rPr lang="ru-RU" sz="2400" b="1" dirty="0"/>
              <a:t> </a:t>
            </a:r>
            <a:r>
              <a:rPr lang="ru-RU" sz="2400" b="1" dirty="0" err="1"/>
              <a:t>виступає</a:t>
            </a:r>
            <a:r>
              <a:rPr lang="ru-RU" sz="2400" b="1" dirty="0"/>
              <a:t> </a:t>
            </a:r>
            <a:r>
              <a:rPr lang="ru-RU" sz="2400" b="1" dirty="0" err="1"/>
              <a:t>активне</a:t>
            </a:r>
            <a:r>
              <a:rPr lang="ru-RU" sz="2400" b="1" dirty="0"/>
              <a:t> </a:t>
            </a:r>
            <a:r>
              <a:rPr lang="ru-RU" sz="2400" b="1" dirty="0" err="1"/>
              <a:t>використання</a:t>
            </a:r>
            <a:r>
              <a:rPr lang="ru-RU" sz="2400" b="1" dirty="0"/>
              <a:t> </a:t>
            </a:r>
            <a:r>
              <a:rPr lang="ru-RU" sz="2400" b="1" dirty="0" err="1"/>
              <a:t>художньої</a:t>
            </a:r>
            <a:r>
              <a:rPr lang="ru-RU" sz="2400" b="1" dirty="0"/>
              <a:t> </a:t>
            </a:r>
            <a:r>
              <a:rPr lang="ru-RU" sz="2400" b="1" dirty="0" err="1"/>
              <a:t>порожнечі</a:t>
            </a:r>
            <a:r>
              <a:rPr lang="ru-RU" sz="2400" b="1" dirty="0"/>
              <a:t> і </a:t>
            </a:r>
            <a:r>
              <a:rPr lang="ru-RU" sz="2400" b="1" dirty="0" err="1"/>
              <a:t>фрагментарності</a:t>
            </a:r>
            <a:r>
              <a:rPr lang="ru-RU" sz="2400" b="1" dirty="0"/>
              <a:t>. Основою для </a:t>
            </a:r>
            <a:r>
              <a:rPr lang="ru-RU" sz="2400" b="1" dirty="0" err="1"/>
              <a:t>Гохуа</a:t>
            </a:r>
            <a:r>
              <a:rPr lang="ru-RU" sz="2400" b="1" dirty="0"/>
              <a:t> </a:t>
            </a:r>
            <a:r>
              <a:rPr lang="ru-RU" sz="2400" b="1" dirty="0" err="1"/>
              <a:t>виступали</a:t>
            </a:r>
            <a:r>
              <a:rPr lang="ru-RU" sz="2400" b="1" dirty="0"/>
              <a:t> </a:t>
            </a:r>
            <a:r>
              <a:rPr lang="ru-RU" sz="2400" b="1" dirty="0" err="1"/>
              <a:t>шовк</a:t>
            </a:r>
            <a:r>
              <a:rPr lang="ru-RU" sz="2400" b="1" dirty="0"/>
              <a:t>, </a:t>
            </a:r>
            <a:r>
              <a:rPr lang="ru-RU" sz="2400" b="1" dirty="0" err="1" smtClean="0"/>
              <a:t>хлопкова</a:t>
            </a:r>
            <a:r>
              <a:rPr lang="en-US" sz="2400" b="1" smtClean="0"/>
              <a:t>    </a:t>
            </a:r>
            <a:r>
              <a:rPr lang="ru-RU" sz="2400" b="1" smtClean="0"/>
              <a:t>( </a:t>
            </a:r>
            <a:r>
              <a:rPr lang="ru-RU" sz="2400" b="1" dirty="0" err="1"/>
              <a:t>коттон</a:t>
            </a:r>
            <a:r>
              <a:rPr lang="ru-RU" sz="2400" b="1" dirty="0"/>
              <a:t> )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пенькова</a:t>
            </a:r>
            <a:r>
              <a:rPr lang="ru-RU" sz="2400" b="1" dirty="0"/>
              <a:t> </a:t>
            </a:r>
            <a:r>
              <a:rPr lang="ru-RU" sz="2400" b="1" dirty="0" err="1"/>
              <a:t>тканина,і</a:t>
            </a:r>
            <a:r>
              <a:rPr lang="ru-RU" sz="2400" b="1" dirty="0"/>
              <a:t> </a:t>
            </a:r>
            <a:r>
              <a:rPr lang="ru-RU" sz="2400" b="1" dirty="0" err="1"/>
              <a:t>особливий</a:t>
            </a:r>
            <a:r>
              <a:rPr lang="ru-RU" sz="2400" b="1" dirty="0"/>
              <a:t> </a:t>
            </a:r>
            <a:r>
              <a:rPr lang="ru-RU" sz="2400" b="1" dirty="0" err="1"/>
              <a:t>папір</a:t>
            </a:r>
            <a:r>
              <a:rPr lang="ru-RU" sz="2400" b="1" dirty="0"/>
              <a:t>. </a:t>
            </a:r>
            <a:r>
              <a:rPr lang="ru-RU" sz="2400" b="1" dirty="0" err="1"/>
              <a:t>Пензлі</a:t>
            </a:r>
            <a:r>
              <a:rPr lang="ru-RU" sz="2400" b="1" dirty="0"/>
              <a:t> </a:t>
            </a:r>
            <a:r>
              <a:rPr lang="ru-RU" sz="2400" b="1" dirty="0" err="1"/>
              <a:t>робили</a:t>
            </a:r>
            <a:r>
              <a:rPr lang="ru-RU" sz="2400" b="1" dirty="0"/>
              <a:t> з бамбуку і </a:t>
            </a:r>
            <a:r>
              <a:rPr lang="ru-RU" sz="2400" b="1" dirty="0" err="1"/>
              <a:t>хутра</a:t>
            </a:r>
            <a:r>
              <a:rPr lang="ru-RU" sz="2400" b="1" dirty="0"/>
              <a:t> </a:t>
            </a:r>
            <a:r>
              <a:rPr lang="ru-RU" sz="2400" b="1" dirty="0" err="1"/>
              <a:t>тварин</a:t>
            </a:r>
            <a:r>
              <a:rPr lang="ru-RU" sz="2400" b="1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79" y="167776"/>
            <a:ext cx="1297447" cy="61709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5087" y="6338758"/>
            <a:ext cx="5413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Худ.Чен</a:t>
            </a:r>
            <a:r>
              <a:rPr lang="ru-RU" dirty="0" smtClean="0"/>
              <a:t> </a:t>
            </a:r>
            <a:r>
              <a:rPr lang="ru-RU" dirty="0" err="1" smtClean="0"/>
              <a:t>Їшоу.Літній</a:t>
            </a:r>
            <a:r>
              <a:rPr lang="ru-RU" dirty="0" smtClean="0"/>
              <a:t> </a:t>
            </a:r>
            <a:r>
              <a:rPr lang="ru-RU" dirty="0" err="1" smtClean="0"/>
              <a:t>вітерець.Колекція</a:t>
            </a:r>
            <a:r>
              <a:rPr lang="ru-RU" dirty="0" smtClean="0"/>
              <a:t> </a:t>
            </a:r>
            <a:r>
              <a:rPr lang="ru-RU" dirty="0" err="1" smtClean="0"/>
              <a:t>Хашимото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75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4" y="443766"/>
            <a:ext cx="10353761" cy="1326321"/>
          </a:xfrm>
        </p:spPr>
        <p:txBody>
          <a:bodyPr>
            <a:normAutofit/>
          </a:bodyPr>
          <a:lstStyle/>
          <a:p>
            <a:r>
              <a:rPr lang="ru-RU" sz="3600" dirty="0" err="1"/>
              <a:t>Жанрова</a:t>
            </a:r>
            <a:r>
              <a:rPr lang="ru-RU" sz="3600" dirty="0"/>
              <a:t> </a:t>
            </a:r>
            <a:r>
              <a:rPr lang="ru-RU" sz="3600" dirty="0" err="1"/>
              <a:t>різноманітність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02007" y="1646802"/>
            <a:ext cx="7137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Гохуа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притаманна</a:t>
            </a:r>
            <a:r>
              <a:rPr lang="ru-RU" sz="2400" dirty="0" smtClean="0"/>
              <a:t> </a:t>
            </a:r>
            <a:r>
              <a:rPr lang="ru-RU" sz="2400" dirty="0" err="1" smtClean="0"/>
              <a:t>жанрова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різноманітність</a:t>
            </a:r>
            <a:r>
              <a:rPr lang="ru-RU" sz="2400" dirty="0" smtClean="0"/>
              <a:t>, як і </a:t>
            </a:r>
            <a:r>
              <a:rPr lang="ru-RU" sz="2400" dirty="0" err="1" smtClean="0"/>
              <a:t>живопису</a:t>
            </a:r>
            <a:r>
              <a:rPr lang="ru-RU" sz="2400" dirty="0" smtClean="0"/>
              <a:t> </a:t>
            </a:r>
            <a:r>
              <a:rPr lang="ru-RU" sz="2400" dirty="0" err="1" smtClean="0"/>
              <a:t>Італії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Голландії</a:t>
            </a:r>
            <a:r>
              <a:rPr lang="ru-RU" sz="2400" dirty="0" smtClean="0"/>
              <a:t> 17-18 </a:t>
            </a:r>
            <a:r>
              <a:rPr lang="ru-RU" sz="2400" dirty="0" err="1" smtClean="0"/>
              <a:t>століть</a:t>
            </a:r>
            <a:r>
              <a:rPr lang="ru-RU" sz="2400" dirty="0" smtClean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3794" y="2792096"/>
            <a:ext cx="95670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/>
              <a:t>Релігійний</a:t>
            </a:r>
            <a:r>
              <a:rPr lang="ru-RU" sz="2400" dirty="0" smtClean="0"/>
              <a:t> образ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Портрет (</a:t>
            </a:r>
            <a:r>
              <a:rPr lang="ru-RU" sz="2400" dirty="0" err="1" smtClean="0"/>
              <a:t>офіційний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приватний</a:t>
            </a:r>
            <a:r>
              <a:rPr lang="ru-RU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/>
              <a:t>Історичний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живопис</a:t>
            </a:r>
            <a:r>
              <a:rPr lang="ru-RU" sz="2400" dirty="0" smtClean="0"/>
              <a:t> (</a:t>
            </a:r>
            <a:r>
              <a:rPr lang="ru-RU" sz="2400" dirty="0" err="1" smtClean="0"/>
              <a:t>історична</a:t>
            </a:r>
            <a:r>
              <a:rPr lang="ru-RU" sz="2400" dirty="0" smtClean="0"/>
              <a:t> картина)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/>
              <a:t>Міфологічна</a:t>
            </a:r>
            <a:r>
              <a:rPr lang="ru-RU" sz="2400" dirty="0" smtClean="0"/>
              <a:t> картина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Пейзаж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/>
              <a:t>Побутовий</a:t>
            </a:r>
            <a:r>
              <a:rPr lang="ru-RU" sz="2400" dirty="0" smtClean="0"/>
              <a:t> жанр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Натюрморт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3794" y="5844336"/>
            <a:ext cx="9840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Але є і </a:t>
            </a:r>
            <a:r>
              <a:rPr lang="ru-RU" sz="2400" dirty="0" err="1" smtClean="0"/>
              <a:t>свої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відмінності</a:t>
            </a:r>
            <a:r>
              <a:rPr lang="ru-RU" sz="2400" dirty="0" smtClean="0"/>
              <a:t> - </a:t>
            </a:r>
            <a:r>
              <a:rPr lang="ru-RU" sz="2400" dirty="0" err="1" smtClean="0"/>
              <a:t>особливі</a:t>
            </a:r>
            <a:r>
              <a:rPr lang="ru-RU" sz="2400" dirty="0" smtClean="0"/>
              <a:t> </a:t>
            </a:r>
            <a:r>
              <a:rPr lang="ru-RU" sz="2400" dirty="0" err="1" smtClean="0"/>
              <a:t>жанри</a:t>
            </a:r>
            <a:r>
              <a:rPr lang="ru-RU" sz="2400" dirty="0" smtClean="0"/>
              <a:t> типу « </a:t>
            </a:r>
            <a:r>
              <a:rPr lang="ru-RU" sz="2400" dirty="0" err="1" smtClean="0"/>
              <a:t>Квіти</a:t>
            </a:r>
            <a:r>
              <a:rPr lang="ru-RU" sz="2400" dirty="0" smtClean="0"/>
              <a:t> і птахи »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3283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804" y="1593969"/>
            <a:ext cx="10125752" cy="823912"/>
          </a:xfrm>
        </p:spPr>
        <p:txBody>
          <a:bodyPr/>
          <a:lstStyle/>
          <a:p>
            <a:r>
              <a:rPr lang="ru-RU" dirty="0"/>
              <a:t>Як </a:t>
            </a:r>
            <a:r>
              <a:rPr lang="ru-RU" dirty="0" err="1"/>
              <a:t>самостійний</a:t>
            </a:r>
            <a:r>
              <a:rPr lang="ru-RU" dirty="0"/>
              <a:t> жанр </a:t>
            </a:r>
            <a:r>
              <a:rPr lang="ru-RU" dirty="0" err="1"/>
              <a:t>живопису</a:t>
            </a:r>
            <a:r>
              <a:rPr lang="ru-RU" dirty="0"/>
              <a:t> пейзаж </a:t>
            </a:r>
            <a:r>
              <a:rPr lang="ru-RU" dirty="0" err="1"/>
              <a:t>виник</a:t>
            </a:r>
            <a:r>
              <a:rPr lang="ru-RU" dirty="0"/>
              <a:t> в </a:t>
            </a:r>
            <a:r>
              <a:rPr lang="ru-RU" dirty="0" err="1"/>
              <a:t>средньовічному</a:t>
            </a:r>
            <a:r>
              <a:rPr lang="ru-RU" dirty="0"/>
              <a:t> </a:t>
            </a:r>
            <a:r>
              <a:rPr lang="ru-RU" dirty="0" err="1"/>
              <a:t>Китаї</a:t>
            </a:r>
            <a:r>
              <a:rPr lang="ru-RU" dirty="0"/>
              <a:t> у 6-му </a:t>
            </a:r>
            <a:r>
              <a:rPr lang="ru-RU" dirty="0" err="1"/>
              <a:t>столітті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ери</a:t>
            </a:r>
            <a:r>
              <a:rPr lang="ru-RU" dirty="0"/>
              <a:t>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28" y="2532209"/>
            <a:ext cx="2441266" cy="363901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229" y="2868353"/>
            <a:ext cx="4753327" cy="237295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3795" y="268406"/>
            <a:ext cx="10353761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Пейзаж в </a:t>
            </a:r>
            <a:r>
              <a:rPr lang="ru-RU" sz="3600" dirty="0" err="1"/>
              <a:t>традиційному</a:t>
            </a:r>
            <a:r>
              <a:rPr lang="ru-RU" sz="3600" dirty="0"/>
              <a:t> </a:t>
            </a:r>
            <a:r>
              <a:rPr lang="ru-RU" sz="3600" dirty="0" err="1"/>
              <a:t>китайському</a:t>
            </a:r>
            <a:r>
              <a:rPr lang="ru-RU" sz="3600" dirty="0"/>
              <a:t> </a:t>
            </a:r>
            <a:r>
              <a:rPr lang="ru-RU" sz="3600" dirty="0" err="1"/>
              <a:t>живопису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613890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Фан Фангу. «</a:t>
            </a:r>
            <a:r>
              <a:rPr lang="ru-RU" sz="2000" dirty="0" err="1" smtClean="0"/>
              <a:t>Хижка</a:t>
            </a:r>
            <a:r>
              <a:rPr lang="ru-RU" sz="2000" dirty="0" smtClean="0"/>
              <a:t> анахорета у </a:t>
            </a:r>
            <a:r>
              <a:rPr lang="ru-RU" sz="2000" dirty="0" err="1" smtClean="0"/>
              <a:t>високих</a:t>
            </a:r>
            <a:r>
              <a:rPr lang="ru-RU" sz="2000" dirty="0" smtClean="0"/>
              <a:t> горах », 14 </a:t>
            </a:r>
            <a:r>
              <a:rPr lang="ru-RU" sz="2000" dirty="0" err="1" smtClean="0"/>
              <a:t>століття</a:t>
            </a:r>
            <a:r>
              <a:rPr lang="ru-RU" sz="2000" dirty="0" smtClean="0"/>
              <a:t>. </a:t>
            </a:r>
            <a:r>
              <a:rPr lang="ru-RU" sz="2000" dirty="0" err="1" smtClean="0"/>
              <a:t>Академія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мистецтв</a:t>
            </a:r>
            <a:r>
              <a:rPr lang="ru-RU" sz="2000" dirty="0" smtClean="0"/>
              <a:t> Гонолулу.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04680" y="552489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/>
              <a:t>Шен</a:t>
            </a:r>
            <a:r>
              <a:rPr lang="ru-RU" sz="2000" dirty="0" smtClean="0"/>
              <a:t> </a:t>
            </a:r>
            <a:r>
              <a:rPr lang="ru-RU" sz="2000" dirty="0" err="1" smtClean="0"/>
              <a:t>Цуо</a:t>
            </a:r>
            <a:r>
              <a:rPr lang="ru-RU" sz="2000" dirty="0" smtClean="0"/>
              <a:t> (</a:t>
            </a:r>
            <a:r>
              <a:rPr lang="ru-RU" sz="2000" dirty="0" err="1" smtClean="0"/>
              <a:t>Shen</a:t>
            </a:r>
            <a:r>
              <a:rPr lang="ru-RU" sz="2000" dirty="0" smtClean="0"/>
              <a:t> </a:t>
            </a:r>
            <a:r>
              <a:rPr lang="ru-RU" sz="2000" dirty="0" err="1" smtClean="0"/>
              <a:t>Zhuo</a:t>
            </a:r>
            <a:r>
              <a:rPr lang="ru-RU" sz="2000" dirty="0" smtClean="0"/>
              <a:t>), «</a:t>
            </a:r>
            <a:r>
              <a:rPr lang="ru-RU" sz="2000" dirty="0" err="1" smtClean="0"/>
              <a:t>Квітучі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песикові</a:t>
            </a:r>
            <a:r>
              <a:rPr lang="ru-RU" sz="2000" dirty="0" smtClean="0"/>
              <a:t> дерева у горах весною», 1834 р.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5218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811" y="575340"/>
            <a:ext cx="9733512" cy="994153"/>
          </a:xfrm>
        </p:spPr>
        <p:txBody>
          <a:bodyPr>
            <a:normAutofit/>
          </a:bodyPr>
          <a:lstStyle/>
          <a:p>
            <a:r>
              <a:rPr lang="ru-RU" sz="3600" dirty="0" err="1"/>
              <a:t>Символізм</a:t>
            </a:r>
            <a:r>
              <a:rPr lang="ru-RU" sz="3600" dirty="0"/>
              <a:t> </a:t>
            </a:r>
            <a:r>
              <a:rPr lang="ru-RU" sz="3600" dirty="0" err="1"/>
              <a:t>зображень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0628" y="1744146"/>
            <a:ext cx="9733512" cy="1500187"/>
          </a:xfrm>
        </p:spPr>
        <p:txBody>
          <a:bodyPr>
            <a:noAutofit/>
          </a:bodyPr>
          <a:lstStyle/>
          <a:p>
            <a:r>
              <a:rPr lang="ru-RU" sz="2000" dirty="0"/>
              <a:t>Складна </a:t>
            </a:r>
            <a:r>
              <a:rPr lang="ru-RU" sz="2000" dirty="0" err="1"/>
              <a:t>ієрархія</a:t>
            </a:r>
            <a:r>
              <a:rPr lang="ru-RU" sz="2000" dirty="0"/>
              <a:t> </a:t>
            </a:r>
            <a:r>
              <a:rPr lang="ru-RU" sz="2000" dirty="0" err="1"/>
              <a:t>свідомості</a:t>
            </a:r>
            <a:r>
              <a:rPr lang="ru-RU" sz="2000" dirty="0"/>
              <a:t> </a:t>
            </a:r>
            <a:r>
              <a:rPr lang="ru-RU" sz="2000" dirty="0" err="1"/>
              <a:t>доби</a:t>
            </a:r>
            <a:r>
              <a:rPr lang="ru-RU" sz="2000" dirty="0"/>
              <a:t> </a:t>
            </a:r>
            <a:r>
              <a:rPr lang="ru-RU" sz="2000" dirty="0" err="1"/>
              <a:t>середньовіччя</a:t>
            </a:r>
            <a:r>
              <a:rPr lang="ru-RU" sz="2000" dirty="0"/>
              <a:t> привнесла в </a:t>
            </a:r>
            <a:r>
              <a:rPr lang="ru-RU" sz="2000" dirty="0" err="1"/>
              <a:t>зображення</a:t>
            </a:r>
            <a:r>
              <a:rPr lang="ru-RU" sz="2000" dirty="0"/>
              <a:t> </a:t>
            </a:r>
            <a:r>
              <a:rPr lang="ru-RU" sz="2000" dirty="0" err="1"/>
              <a:t>тварин</a:t>
            </a:r>
            <a:r>
              <a:rPr lang="ru-RU" sz="2000" dirty="0"/>
              <a:t> і </a:t>
            </a:r>
            <a:r>
              <a:rPr lang="ru-RU" sz="2000" dirty="0" err="1"/>
              <a:t>рослин</a:t>
            </a:r>
            <a:r>
              <a:rPr lang="ru-RU" sz="2000" dirty="0"/>
              <a:t> </a:t>
            </a:r>
            <a:r>
              <a:rPr lang="ru-RU" sz="2000" dirty="0" err="1"/>
              <a:t>власні</a:t>
            </a:r>
            <a:r>
              <a:rPr lang="ru-RU" sz="2000" dirty="0"/>
              <a:t> </a:t>
            </a:r>
            <a:r>
              <a:rPr lang="ru-RU" sz="2000" dirty="0" err="1"/>
              <a:t>корективи</a:t>
            </a:r>
            <a:r>
              <a:rPr lang="ru-RU" sz="2000" dirty="0"/>
              <a:t>. </a:t>
            </a:r>
            <a:r>
              <a:rPr lang="ru-RU" sz="2000" dirty="0" err="1"/>
              <a:t>Виникає</a:t>
            </a:r>
            <a:r>
              <a:rPr lang="ru-RU" sz="2000" dirty="0"/>
              <a:t> </a:t>
            </a:r>
            <a:r>
              <a:rPr lang="ru-RU" sz="2000" dirty="0" err="1"/>
              <a:t>уява</a:t>
            </a:r>
            <a:r>
              <a:rPr lang="ru-RU" sz="2000" dirty="0"/>
              <a:t> про </a:t>
            </a:r>
            <a:r>
              <a:rPr lang="ru-RU" sz="2000" dirty="0" err="1"/>
              <a:t>подвійний-портрійний</a:t>
            </a:r>
            <a:r>
              <a:rPr lang="ru-RU" sz="2000" dirty="0"/>
              <a:t> </a:t>
            </a:r>
            <a:r>
              <a:rPr lang="ru-RU" sz="2000" dirty="0" err="1"/>
              <a:t>зміст</a:t>
            </a:r>
            <a:r>
              <a:rPr lang="ru-RU" sz="2000" dirty="0"/>
              <a:t> </a:t>
            </a:r>
            <a:r>
              <a:rPr lang="ru-RU" sz="2000" dirty="0" err="1"/>
              <a:t>зображеного</a:t>
            </a:r>
            <a:r>
              <a:rPr lang="ru-RU" sz="2000" dirty="0"/>
              <a:t> на </a:t>
            </a:r>
            <a:r>
              <a:rPr lang="ru-RU" sz="2000" dirty="0" err="1"/>
              <a:t>картині</a:t>
            </a:r>
            <a:r>
              <a:rPr lang="ru-RU" sz="2000" dirty="0"/>
              <a:t>. </a:t>
            </a:r>
            <a:r>
              <a:rPr lang="ru-RU" sz="2000" dirty="0" err="1"/>
              <a:t>Частка</a:t>
            </a:r>
            <a:r>
              <a:rPr lang="ru-RU" sz="2000" dirty="0"/>
              <a:t> </a:t>
            </a:r>
            <a:r>
              <a:rPr lang="ru-RU" sz="2000" dirty="0" err="1"/>
              <a:t>рослин</a:t>
            </a:r>
            <a:r>
              <a:rPr lang="ru-RU" sz="2000" dirty="0"/>
              <a:t> і </a:t>
            </a:r>
            <a:r>
              <a:rPr lang="ru-RU" sz="2000" dirty="0" err="1"/>
              <a:t>тварин</a:t>
            </a:r>
            <a:r>
              <a:rPr lang="ru-RU" sz="2000" dirty="0"/>
              <a:t> переводиться в « </a:t>
            </a:r>
            <a:r>
              <a:rPr lang="ru-RU" sz="2000" dirty="0" err="1"/>
              <a:t>шляхетні</a:t>
            </a:r>
            <a:r>
              <a:rPr lang="ru-RU" sz="2000" dirty="0"/>
              <a:t> » </a:t>
            </a:r>
            <a:r>
              <a:rPr lang="ru-RU" sz="2000" dirty="0" err="1"/>
              <a:t>зображення</a:t>
            </a:r>
            <a:r>
              <a:rPr lang="ru-RU" sz="2000" dirty="0"/>
              <a:t> попри </a:t>
            </a:r>
            <a:r>
              <a:rPr lang="ru-RU" sz="2000" dirty="0" err="1"/>
              <a:t>інші</a:t>
            </a:r>
            <a:r>
              <a:rPr lang="ru-RU" sz="2000" dirty="0"/>
              <a:t>. Так, до «</a:t>
            </a:r>
            <a:r>
              <a:rPr lang="ru-RU" sz="2000" dirty="0" err="1"/>
              <a:t>чотирьох</a:t>
            </a:r>
            <a:r>
              <a:rPr lang="ru-RU" sz="2000" dirty="0"/>
              <a:t> </a:t>
            </a:r>
            <a:r>
              <a:rPr lang="ru-RU" sz="2000" dirty="0" err="1"/>
              <a:t>шляхетних</a:t>
            </a:r>
            <a:r>
              <a:rPr lang="ru-RU" sz="2000" dirty="0"/>
              <a:t> </a:t>
            </a:r>
            <a:r>
              <a:rPr lang="ru-RU" sz="2000" dirty="0" err="1"/>
              <a:t>квітів</a:t>
            </a:r>
            <a:r>
              <a:rPr lang="ru-RU" sz="2000" dirty="0"/>
              <a:t>» </a:t>
            </a:r>
            <a:r>
              <a:rPr lang="ru-RU" sz="2000" dirty="0" err="1"/>
              <a:t>китайці</a:t>
            </a:r>
            <a:r>
              <a:rPr lang="ru-RU" sz="2000" dirty="0"/>
              <a:t> </a:t>
            </a:r>
            <a:r>
              <a:rPr lang="ru-RU" sz="2000" dirty="0" err="1"/>
              <a:t>віднесли</a:t>
            </a:r>
            <a:r>
              <a:rPr lang="ru-RU" sz="2000" dirty="0"/>
              <a:t> —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3735653"/>
            <a:ext cx="2254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 smtClean="0"/>
              <a:t>орхідею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28800" y="4258873"/>
            <a:ext cx="2392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хризантему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4782093"/>
            <a:ext cx="1653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бамбук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64542" y="5363934"/>
            <a:ext cx="3596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 smtClean="0"/>
              <a:t>дику</a:t>
            </a:r>
            <a:r>
              <a:rPr lang="ru-RU" sz="2800" dirty="0" smtClean="0"/>
              <a:t> сливу </a:t>
            </a:r>
            <a:r>
              <a:rPr lang="ru-RU" sz="2800" dirty="0" err="1" smtClean="0"/>
              <a:t>мейхуа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944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err="1"/>
              <a:t>Зразки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6094" y="5987534"/>
            <a:ext cx="1754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/>
              <a:t>Анонім</a:t>
            </a:r>
            <a:r>
              <a:rPr lang="ru-RU" sz="2000" dirty="0" smtClean="0"/>
              <a:t> 12 ст.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5" y="2091984"/>
            <a:ext cx="3936301" cy="37394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637" y="460680"/>
            <a:ext cx="2904143" cy="18321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653743" y="2589242"/>
            <a:ext cx="35429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Бай </a:t>
            </a:r>
            <a:r>
              <a:rPr lang="ru-RU" sz="2000" dirty="0" err="1" smtClean="0"/>
              <a:t>Юй</a:t>
            </a:r>
            <a:r>
              <a:rPr lang="ru-RU" sz="2000" dirty="0" smtClean="0"/>
              <a:t> на банановому </a:t>
            </a:r>
            <a:r>
              <a:rPr lang="ru-RU" sz="2000" dirty="0" err="1" smtClean="0"/>
              <a:t>листі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97015" y="6187589"/>
            <a:ext cx="3051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/>
              <a:t>Зоу</a:t>
            </a:r>
            <a:r>
              <a:rPr lang="ru-RU" sz="2000" dirty="0" smtClean="0"/>
              <a:t> </a:t>
            </a:r>
            <a:r>
              <a:rPr lang="ru-RU" sz="2000" dirty="0" err="1" smtClean="0"/>
              <a:t>Шуксі.Квіти</a:t>
            </a:r>
            <a:r>
              <a:rPr lang="ru-RU" sz="2000" dirty="0" smtClean="0"/>
              <a:t> </a:t>
            </a:r>
            <a:r>
              <a:rPr lang="ru-RU" sz="2000" dirty="0" err="1" smtClean="0"/>
              <a:t>камелії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64" y="792034"/>
            <a:ext cx="3183849" cy="503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005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16" y="494652"/>
            <a:ext cx="2301582" cy="4229159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63" y="525069"/>
            <a:ext cx="4248482" cy="4168323"/>
          </a:xfrm>
        </p:spPr>
      </p:pic>
      <p:sp>
        <p:nvSpPr>
          <p:cNvPr id="13" name="Прямоугольник 12"/>
          <p:cNvSpPr/>
          <p:nvPr/>
        </p:nvSpPr>
        <p:spPr>
          <a:xfrm>
            <a:off x="222913" y="5144869"/>
            <a:ext cx="5222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Худ </a:t>
            </a:r>
            <a:r>
              <a:rPr lang="ru-RU" sz="2000" dirty="0" err="1" smtClean="0"/>
              <a:t>Чен</a:t>
            </a:r>
            <a:r>
              <a:rPr lang="ru-RU" sz="2000" dirty="0" smtClean="0"/>
              <a:t> </a:t>
            </a:r>
            <a:r>
              <a:rPr lang="ru-RU" sz="2000" dirty="0" err="1" smtClean="0"/>
              <a:t>Яєн</a:t>
            </a:r>
            <a:r>
              <a:rPr lang="ru-RU" sz="2000" dirty="0" smtClean="0"/>
              <a:t>( 1599-1685)</a:t>
            </a:r>
            <a:r>
              <a:rPr lang="ru-RU" sz="2000" dirty="0" err="1" smtClean="0"/>
              <a:t>Скеля</a:t>
            </a:r>
            <a:r>
              <a:rPr lang="ru-RU" sz="2000" dirty="0" smtClean="0"/>
              <a:t>, бамбук і </a:t>
            </a:r>
            <a:r>
              <a:rPr lang="ru-RU" sz="2000" dirty="0" err="1" smtClean="0"/>
              <a:t>нарциси.Кембел</a:t>
            </a:r>
            <a:r>
              <a:rPr lang="ru-RU" sz="2000" dirty="0" smtClean="0"/>
              <a:t> арт </a:t>
            </a:r>
            <a:r>
              <a:rPr lang="ru-RU" sz="2000" dirty="0" err="1" smtClean="0"/>
              <a:t>Мьюзеум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017615" y="5098702"/>
            <a:ext cx="3528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/>
              <a:t>Кошик</a:t>
            </a:r>
            <a:r>
              <a:rPr lang="ru-RU" sz="2000" dirty="0" smtClean="0"/>
              <a:t> з </a:t>
            </a:r>
            <a:r>
              <a:rPr lang="ru-RU" sz="2000" dirty="0" err="1" smtClean="0"/>
              <a:t>квітами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Худ.Лі</a:t>
            </a:r>
            <a:r>
              <a:rPr lang="ru-RU" sz="2000" dirty="0" smtClean="0"/>
              <a:t> </a:t>
            </a:r>
            <a:r>
              <a:rPr lang="ru-RU" sz="2000" dirty="0" err="1" smtClean="0"/>
              <a:t>Сонг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566632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125</TotalTime>
  <Words>419</Words>
  <Application>Microsoft Office PowerPoint</Application>
  <PresentationFormat>Широкоэкранный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Bookman Old Style</vt:lpstr>
      <vt:lpstr>Rockwell</vt:lpstr>
      <vt:lpstr>Damask</vt:lpstr>
      <vt:lpstr>Китайський живопис</vt:lpstr>
      <vt:lpstr>Виникнення терміну</vt:lpstr>
      <vt:lpstr>Інструменти і умовності.</vt:lpstr>
      <vt:lpstr>Презентация PowerPoint</vt:lpstr>
      <vt:lpstr>Жанрова різноманітність</vt:lpstr>
      <vt:lpstr>Пейзаж в традиційному китайському живопису</vt:lpstr>
      <vt:lpstr>Символізм зображень</vt:lpstr>
      <vt:lpstr>Зразки</vt:lpstr>
      <vt:lpstr>Презентация PowerPoint</vt:lpstr>
      <vt:lpstr>Чжан Дачань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Китайський живопис</dc:title>
  <dc:creator>Пользователь</dc:creator>
  <cp:lastModifiedBy>Пользователь</cp:lastModifiedBy>
  <cp:revision>13</cp:revision>
  <dcterms:created xsi:type="dcterms:W3CDTF">2014-10-20T17:23:58Z</dcterms:created>
  <dcterms:modified xsi:type="dcterms:W3CDTF">2014-10-23T18:23:48Z</dcterms:modified>
</cp:coreProperties>
</file>