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9" r:id="rId4"/>
    <p:sldId id="262" r:id="rId5"/>
    <p:sldId id="263" r:id="rId6"/>
    <p:sldId id="264" r:id="rId7"/>
    <p:sldId id="260" r:id="rId8"/>
    <p:sldId id="261"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B85FCDF0-7233-48BA-9784-D6B4DAE95D7B}" type="datetimeFigureOut">
              <a:rPr lang="ru-RU" smtClean="0"/>
              <a:pPr/>
              <a:t>14.04.2014</a:t>
            </a:fld>
            <a:endParaRPr lang="ru-RU"/>
          </a:p>
        </p:txBody>
      </p:sp>
      <p:sp>
        <p:nvSpPr>
          <p:cNvPr id="16" name="Номер слайда 15"/>
          <p:cNvSpPr>
            <a:spLocks noGrp="1"/>
          </p:cNvSpPr>
          <p:nvPr>
            <p:ph type="sldNum" sz="quarter" idx="11"/>
          </p:nvPr>
        </p:nvSpPr>
        <p:spPr/>
        <p:txBody>
          <a:bodyPr/>
          <a:lstStyle/>
          <a:p>
            <a:fld id="{8B1D14C5-97C3-46A1-BDB3-6218FA399FED}"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5FCDF0-7233-48BA-9784-D6B4DAE95D7B}" type="datetimeFigureOut">
              <a:rPr lang="ru-RU" smtClean="0"/>
              <a:pPr/>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B1D14C5-97C3-46A1-BDB3-6218FA399FE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5FCDF0-7233-48BA-9784-D6B4DAE95D7B}" type="datetimeFigureOut">
              <a:rPr lang="ru-RU" smtClean="0"/>
              <a:pPr/>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B1D14C5-97C3-46A1-BDB3-6218FA399FE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B85FCDF0-7233-48BA-9784-D6B4DAE95D7B}" type="datetimeFigureOut">
              <a:rPr lang="ru-RU" smtClean="0"/>
              <a:pPr/>
              <a:t>14.04.2014</a:t>
            </a:fld>
            <a:endParaRPr lang="ru-RU"/>
          </a:p>
        </p:txBody>
      </p:sp>
      <p:sp>
        <p:nvSpPr>
          <p:cNvPr id="15" name="Номер слайда 14"/>
          <p:cNvSpPr>
            <a:spLocks noGrp="1"/>
          </p:cNvSpPr>
          <p:nvPr>
            <p:ph type="sldNum" sz="quarter" idx="15"/>
          </p:nvPr>
        </p:nvSpPr>
        <p:spPr/>
        <p:txBody>
          <a:bodyPr/>
          <a:lstStyle>
            <a:lvl1pPr algn="ctr">
              <a:defRPr/>
            </a:lvl1pPr>
          </a:lstStyle>
          <a:p>
            <a:fld id="{8B1D14C5-97C3-46A1-BDB3-6218FA399FED}"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85FCDF0-7233-48BA-9784-D6B4DAE95D7B}" type="datetimeFigureOut">
              <a:rPr lang="ru-RU" smtClean="0"/>
              <a:pPr/>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B1D14C5-97C3-46A1-BDB3-6218FA399FED}"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B85FCDF0-7233-48BA-9784-D6B4DAE95D7B}" type="datetimeFigureOut">
              <a:rPr lang="ru-RU" smtClean="0"/>
              <a:pPr/>
              <a:t>14.04.2014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B1D14C5-97C3-46A1-BDB3-6218FA399FED}"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8B1D14C5-97C3-46A1-BDB3-6218FA399FED}"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B85FCDF0-7233-48BA-9784-D6B4DAE95D7B}" type="datetimeFigureOut">
              <a:rPr lang="ru-RU" smtClean="0"/>
              <a:pPr/>
              <a:t>14.04.2014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85FCDF0-7233-48BA-9784-D6B4DAE95D7B}" type="datetimeFigureOut">
              <a:rPr lang="ru-RU" smtClean="0"/>
              <a:pPr/>
              <a:t>14.04.2014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B1D14C5-97C3-46A1-BDB3-6218FA399FED}"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85FCDF0-7233-48BA-9784-D6B4DAE95D7B}" type="datetimeFigureOut">
              <a:rPr lang="ru-RU" smtClean="0"/>
              <a:pPr/>
              <a:t>14.04.2014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B1D14C5-97C3-46A1-BDB3-6218FA399FE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B85FCDF0-7233-48BA-9784-D6B4DAE95D7B}" type="datetimeFigureOut">
              <a:rPr lang="ru-RU" smtClean="0"/>
              <a:pPr/>
              <a:t>14.04.2014</a:t>
            </a:fld>
            <a:endParaRPr lang="ru-RU"/>
          </a:p>
        </p:txBody>
      </p:sp>
      <p:sp>
        <p:nvSpPr>
          <p:cNvPr id="9" name="Номер слайда 8"/>
          <p:cNvSpPr>
            <a:spLocks noGrp="1"/>
          </p:cNvSpPr>
          <p:nvPr>
            <p:ph type="sldNum" sz="quarter" idx="15"/>
          </p:nvPr>
        </p:nvSpPr>
        <p:spPr/>
        <p:txBody>
          <a:bodyPr/>
          <a:lstStyle/>
          <a:p>
            <a:fld id="{8B1D14C5-97C3-46A1-BDB3-6218FA399FED}"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B85FCDF0-7233-48BA-9784-D6B4DAE95D7B}" type="datetimeFigureOut">
              <a:rPr lang="ru-RU" smtClean="0"/>
              <a:pPr/>
              <a:t>14.04.2014</a:t>
            </a:fld>
            <a:endParaRPr lang="ru-RU"/>
          </a:p>
        </p:txBody>
      </p:sp>
      <p:sp>
        <p:nvSpPr>
          <p:cNvPr id="9" name="Номер слайда 8"/>
          <p:cNvSpPr>
            <a:spLocks noGrp="1"/>
          </p:cNvSpPr>
          <p:nvPr>
            <p:ph type="sldNum" sz="quarter" idx="11"/>
          </p:nvPr>
        </p:nvSpPr>
        <p:spPr/>
        <p:txBody>
          <a:bodyPr/>
          <a:lstStyle/>
          <a:p>
            <a:fld id="{8B1D14C5-97C3-46A1-BDB3-6218FA399FED}"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85FCDF0-7233-48BA-9784-D6B4DAE95D7B}" type="datetimeFigureOut">
              <a:rPr lang="ru-RU" smtClean="0"/>
              <a:pPr/>
              <a:t>14.04.2014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B1D14C5-97C3-46A1-BDB3-6218FA399FED}"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00166" y="3214686"/>
            <a:ext cx="6400800" cy="1752600"/>
          </a:xfrm>
        </p:spPr>
        <p:txBody>
          <a:bodyPr/>
          <a:lstStyle/>
          <a:p>
            <a:endParaRPr lang="ru-RU" dirty="0"/>
          </a:p>
        </p:txBody>
      </p:sp>
      <p:sp>
        <p:nvSpPr>
          <p:cNvPr id="2" name="Заголовок 1"/>
          <p:cNvSpPr>
            <a:spLocks noGrp="1"/>
          </p:cNvSpPr>
          <p:nvPr>
            <p:ph type="ctrTitle"/>
          </p:nvPr>
        </p:nvSpPr>
        <p:spPr>
          <a:xfrm>
            <a:off x="928662" y="714356"/>
            <a:ext cx="7772400" cy="1470025"/>
          </a:xfrm>
        </p:spPr>
        <p:txBody>
          <a:bodyPr>
            <a:normAutofit/>
          </a:bodyPr>
          <a:lstStyle/>
          <a:p>
            <a:r>
              <a:rPr lang="en-US" sz="8000" b="1" dirty="0" smtClean="0">
                <a:latin typeface="Adobe Heiti Std R" pitchFamily="34" charset="-128"/>
                <a:ea typeface="Adobe Heiti Std R" pitchFamily="34" charset="-128"/>
              </a:rPr>
              <a:t>Germany</a:t>
            </a:r>
            <a:endParaRPr lang="ru-RU" sz="8000" b="1" dirty="0">
              <a:latin typeface="Adobe Heiti Std R" pitchFamily="34" charset="-128"/>
              <a:ea typeface="Adobe Heiti Std R"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85720" y="714356"/>
            <a:ext cx="8229600" cy="4572000"/>
          </a:xfrm>
        </p:spPr>
        <p:txBody>
          <a:bodyPr/>
          <a:lstStyle/>
          <a:p>
            <a:r>
              <a:rPr lang="en-US" dirty="0" smtClean="0"/>
              <a:t> The official name of Germany is the Federal Republic of Germany (</a:t>
            </a:r>
            <a:r>
              <a:rPr lang="de-DE" dirty="0" smtClean="0"/>
              <a:t>Bundesrepublik Deutschland (BRD)). It`s </a:t>
            </a:r>
            <a:r>
              <a:rPr lang="en-US" dirty="0" smtClean="0"/>
              <a:t>capital</a:t>
            </a:r>
            <a:r>
              <a:rPr lang="de-DE" dirty="0" smtClean="0"/>
              <a:t> is Berlin. It`s total population is about 82 million people. It`s total area is 357,000 square kilometres.</a:t>
            </a:r>
            <a:endParaRPr lang="ru-RU" dirty="0"/>
          </a:p>
        </p:txBody>
      </p:sp>
      <p:sp>
        <p:nvSpPr>
          <p:cNvPr id="3" name="Заголовок 2"/>
          <p:cNvSpPr>
            <a:spLocks noGrp="1"/>
          </p:cNvSpPr>
          <p:nvPr>
            <p:ph type="title"/>
          </p:nvPr>
        </p:nvSpPr>
        <p:spPr/>
        <p:txBody>
          <a:bodyPr/>
          <a:lstStyle/>
          <a:p>
            <a:r>
              <a:rPr dirty="0" smtClean="0"/>
              <a:t>  </a:t>
            </a:r>
            <a:endParaRPr lang="ru-RU" dirty="0"/>
          </a:p>
        </p:txBody>
      </p:sp>
      <p:pic>
        <p:nvPicPr>
          <p:cNvPr id="5" name="Рисунок 4" descr="german-flag301.jpg"/>
          <p:cNvPicPr>
            <a:picLocks noChangeAspect="1"/>
          </p:cNvPicPr>
          <p:nvPr/>
        </p:nvPicPr>
        <p:blipFill>
          <a:blip r:embed="rId2" cstate="print"/>
          <a:stretch>
            <a:fillRect/>
          </a:stretch>
        </p:blipFill>
        <p:spPr>
          <a:xfrm>
            <a:off x="571472" y="2857496"/>
            <a:ext cx="7643866" cy="371477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28596" y="285728"/>
            <a:ext cx="8229600" cy="4572000"/>
          </a:xfrm>
        </p:spPr>
        <p:txBody>
          <a:bodyPr/>
          <a:lstStyle/>
          <a:p>
            <a:r>
              <a:rPr lang="en-US" dirty="0" smtClean="0"/>
              <a:t>The Federal Republic of Germany is border on with  Austria, Poland, Czech Republic, Belgium, Netherlands,  France, Switzerland.  Germany is bounded by the North Sea and Baltic  Sea.</a:t>
            </a:r>
            <a:endParaRPr lang="ru-RU" dirty="0"/>
          </a:p>
        </p:txBody>
      </p:sp>
      <p:sp>
        <p:nvSpPr>
          <p:cNvPr id="3" name="Заголовок 2"/>
          <p:cNvSpPr>
            <a:spLocks noGrp="1"/>
          </p:cNvSpPr>
          <p:nvPr>
            <p:ph type="title"/>
          </p:nvPr>
        </p:nvSpPr>
        <p:spPr/>
        <p:txBody>
          <a:bodyPr/>
          <a:lstStyle/>
          <a:p>
            <a:r>
              <a:rPr dirty="0" smtClean="0"/>
              <a:t> </a:t>
            </a:r>
            <a:endParaRPr lang="ru-RU" dirty="0"/>
          </a:p>
        </p:txBody>
      </p:sp>
      <p:pic>
        <p:nvPicPr>
          <p:cNvPr id="4" name="Рисунок 3" descr="almanya_1.jpg"/>
          <p:cNvPicPr>
            <a:picLocks noChangeAspect="1"/>
          </p:cNvPicPr>
          <p:nvPr/>
        </p:nvPicPr>
        <p:blipFill>
          <a:blip r:embed="rId2" cstate="print"/>
          <a:stretch>
            <a:fillRect/>
          </a:stretch>
        </p:blipFill>
        <p:spPr>
          <a:xfrm>
            <a:off x="1142976" y="2000240"/>
            <a:ext cx="6100758" cy="435768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en-US" dirty="0" smtClean="0"/>
              <a:t>Germany is located in the west central part of Europe. </a:t>
            </a:r>
          </a:p>
          <a:p>
            <a:r>
              <a:rPr lang="en-US" dirty="0" smtClean="0"/>
              <a:t>Germany is located in the Central European plain with rolling hills and lakes. On its shores are washed by the North Baltic and North Seas. In the south of the Alps begin.</a:t>
            </a:r>
          </a:p>
          <a:p>
            <a:endParaRPr lang="ru-RU" dirty="0"/>
          </a:p>
        </p:txBody>
      </p:sp>
      <p:sp>
        <p:nvSpPr>
          <p:cNvPr id="3" name="Заголовок 2"/>
          <p:cNvSpPr>
            <a:spLocks noGrp="1"/>
          </p:cNvSpPr>
          <p:nvPr>
            <p:ph type="title"/>
          </p:nvPr>
        </p:nvSpPr>
        <p:spPr/>
        <p:txBody>
          <a:bodyPr/>
          <a:lstStyle/>
          <a:p>
            <a:r>
              <a:rPr dirty="0" smtClean="0"/>
              <a:t>The geographical position, relief</a:t>
            </a:r>
            <a:endParaRPr lang="ru-RU" dirty="0"/>
          </a:p>
        </p:txBody>
      </p:sp>
      <p:pic>
        <p:nvPicPr>
          <p:cNvPr id="4" name="Рисунок 3" descr="454px-Deutschland_topo.jpg"/>
          <p:cNvPicPr>
            <a:picLocks noChangeAspect="1"/>
          </p:cNvPicPr>
          <p:nvPr/>
        </p:nvPicPr>
        <p:blipFill>
          <a:blip r:embed="rId2" cstate="print"/>
          <a:stretch>
            <a:fillRect/>
          </a:stretch>
        </p:blipFill>
        <p:spPr>
          <a:xfrm>
            <a:off x="2000232" y="3357562"/>
            <a:ext cx="2357454" cy="3110385"/>
          </a:xfrm>
          <a:prstGeom prst="rect">
            <a:avLst/>
          </a:prstGeom>
        </p:spPr>
      </p:pic>
      <p:pic>
        <p:nvPicPr>
          <p:cNvPr id="5" name="Рисунок 4" descr="eba38ca885635bf613a860c500673ac107ca41da_605.jpg"/>
          <p:cNvPicPr>
            <a:picLocks noChangeAspect="1"/>
          </p:cNvPicPr>
          <p:nvPr/>
        </p:nvPicPr>
        <p:blipFill>
          <a:blip r:embed="rId3" cstate="print"/>
          <a:stretch>
            <a:fillRect/>
          </a:stretch>
        </p:blipFill>
        <p:spPr>
          <a:xfrm>
            <a:off x="4857752" y="3500438"/>
            <a:ext cx="3429024" cy="283390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en-US" dirty="0" smtClean="0"/>
          </a:p>
          <a:p>
            <a:r>
              <a:rPr lang="en-US" dirty="0" smtClean="0"/>
              <a:t>The weather is often fickle nature. In the middle of the summer can be warm and sunny, but the next day can be cold and rain to go. The truly extreme events (severe droughts, tornadoes, storms, bitter cold or heat) are relatively rare. It is also linked to the fact that Germany is in a temperate climate zone in northern maritime climate, the south goes to moderate continental.</a:t>
            </a:r>
            <a:endParaRPr lang="en-US" dirty="0"/>
          </a:p>
        </p:txBody>
      </p:sp>
      <p:sp>
        <p:nvSpPr>
          <p:cNvPr id="3" name="Заголовок 2"/>
          <p:cNvSpPr>
            <a:spLocks noGrp="1"/>
          </p:cNvSpPr>
          <p:nvPr>
            <p:ph type="title"/>
          </p:nvPr>
        </p:nvSpPr>
        <p:spPr/>
        <p:txBody>
          <a:bodyPr/>
          <a:lstStyle/>
          <a:p>
            <a:r>
              <a:rPr dirty="0" smtClean="0"/>
              <a:t>Climate, plants and animals</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en-US" dirty="0" smtClean="0"/>
              <a:t>Climate change may lead to loss of 30% of species of flora and fauna Germany. Experts also expect an increase in new pests and carriers of various diseases.</a:t>
            </a:r>
            <a:br>
              <a:rPr lang="en-US" dirty="0" smtClean="0"/>
            </a:br>
            <a:r>
              <a:rPr lang="en-US" dirty="0" smtClean="0"/>
              <a:t>Global warming is not always seen as clearly as in the Arctic from melting ice or in tropical areas with disaster. Thousands of species of animals and plants die unnoticed - including in Germany</a:t>
            </a:r>
            <a:endParaRPr lang="ru-RU" dirty="0"/>
          </a:p>
        </p:txBody>
      </p:sp>
      <p:sp>
        <p:nvSpPr>
          <p:cNvPr id="3" name="Заголовок 2"/>
          <p:cNvSpPr>
            <a:spLocks noGrp="1"/>
          </p:cNvSpPr>
          <p:nvPr>
            <p:ph type="title"/>
          </p:nvPr>
        </p:nvSpPr>
        <p:spPr/>
        <p:txBody>
          <a:bodyPr/>
          <a:lstStyle/>
          <a:p>
            <a:r>
              <a:rPr dirty="0" smtClean="0"/>
              <a:t>Plants </a:t>
            </a:r>
            <a:r>
              <a:rPr smtClean="0"/>
              <a:t>and animals</a:t>
            </a: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642918"/>
            <a:ext cx="8229600" cy="4572000"/>
          </a:xfrm>
        </p:spPr>
        <p:txBody>
          <a:bodyPr/>
          <a:lstStyle/>
          <a:p>
            <a:r>
              <a:rPr lang="en-US" dirty="0" smtClean="0"/>
              <a:t>Historically, the territory of Germany is divided into 16 parts. The most famous are Bayern and Brandenburg. </a:t>
            </a:r>
            <a:endParaRPr lang="ru-RU" dirty="0"/>
          </a:p>
        </p:txBody>
      </p:sp>
      <p:sp>
        <p:nvSpPr>
          <p:cNvPr id="3" name="Заголовок 2"/>
          <p:cNvSpPr>
            <a:spLocks noGrp="1"/>
          </p:cNvSpPr>
          <p:nvPr>
            <p:ph type="title"/>
          </p:nvPr>
        </p:nvSpPr>
        <p:spPr/>
        <p:txBody>
          <a:bodyPr/>
          <a:lstStyle/>
          <a:p>
            <a:r>
              <a:rPr dirty="0" smtClean="0"/>
              <a:t> </a:t>
            </a:r>
            <a:endParaRPr lang="ru-RU" dirty="0"/>
          </a:p>
        </p:txBody>
      </p:sp>
      <p:pic>
        <p:nvPicPr>
          <p:cNvPr id="4" name="Рисунок 3" descr="8b31b20a91.jpg"/>
          <p:cNvPicPr>
            <a:picLocks noChangeAspect="1"/>
          </p:cNvPicPr>
          <p:nvPr/>
        </p:nvPicPr>
        <p:blipFill>
          <a:blip r:embed="rId2" cstate="print"/>
          <a:stretch>
            <a:fillRect/>
          </a:stretch>
        </p:blipFill>
        <p:spPr>
          <a:xfrm>
            <a:off x="1857357" y="1492735"/>
            <a:ext cx="3695450" cy="500809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500042"/>
            <a:ext cx="8229600" cy="4572000"/>
          </a:xfrm>
        </p:spPr>
        <p:txBody>
          <a:bodyPr/>
          <a:lstStyle/>
          <a:p>
            <a:r>
              <a:rPr lang="en-US" dirty="0" smtClean="0"/>
              <a:t>The Germany`s biggest town is Munich, Dresden and Berlin.</a:t>
            </a:r>
            <a:endParaRPr lang="ru-RU" dirty="0"/>
          </a:p>
        </p:txBody>
      </p:sp>
      <p:sp>
        <p:nvSpPr>
          <p:cNvPr id="3" name="Заголовок 2"/>
          <p:cNvSpPr>
            <a:spLocks noGrp="1"/>
          </p:cNvSpPr>
          <p:nvPr>
            <p:ph type="title"/>
          </p:nvPr>
        </p:nvSpPr>
        <p:spPr/>
        <p:txBody>
          <a:bodyPr/>
          <a:lstStyle/>
          <a:p>
            <a:r>
              <a:rPr dirty="0" smtClean="0"/>
              <a:t> </a:t>
            </a:r>
            <a:endParaRPr lang="ru-RU" dirty="0"/>
          </a:p>
        </p:txBody>
      </p:sp>
      <p:pic>
        <p:nvPicPr>
          <p:cNvPr id="4" name="Рисунок 3" descr="germany_9.jpg"/>
          <p:cNvPicPr>
            <a:picLocks noChangeAspect="1"/>
          </p:cNvPicPr>
          <p:nvPr/>
        </p:nvPicPr>
        <p:blipFill>
          <a:blip r:embed="rId2" cstate="print"/>
          <a:stretch>
            <a:fillRect/>
          </a:stretch>
        </p:blipFill>
        <p:spPr>
          <a:xfrm>
            <a:off x="642910" y="1643050"/>
            <a:ext cx="2857520" cy="2143140"/>
          </a:xfrm>
          <a:prstGeom prst="rect">
            <a:avLst/>
          </a:prstGeom>
        </p:spPr>
      </p:pic>
      <p:pic>
        <p:nvPicPr>
          <p:cNvPr id="5" name="Рисунок 4" descr="1298556167.jpg"/>
          <p:cNvPicPr>
            <a:picLocks noChangeAspect="1"/>
          </p:cNvPicPr>
          <p:nvPr/>
        </p:nvPicPr>
        <p:blipFill>
          <a:blip r:embed="rId3" cstate="print"/>
          <a:stretch>
            <a:fillRect/>
          </a:stretch>
        </p:blipFill>
        <p:spPr>
          <a:xfrm>
            <a:off x="4429124" y="1500174"/>
            <a:ext cx="3714776" cy="2228866"/>
          </a:xfrm>
          <a:prstGeom prst="rect">
            <a:avLst/>
          </a:prstGeom>
        </p:spPr>
      </p:pic>
      <p:pic>
        <p:nvPicPr>
          <p:cNvPr id="6" name="Рисунок 5" descr="Берлин.jpg"/>
          <p:cNvPicPr>
            <a:picLocks noChangeAspect="1"/>
          </p:cNvPicPr>
          <p:nvPr/>
        </p:nvPicPr>
        <p:blipFill>
          <a:blip r:embed="rId4" cstate="print"/>
          <a:stretch>
            <a:fillRect/>
          </a:stretch>
        </p:blipFill>
        <p:spPr>
          <a:xfrm>
            <a:off x="2643174" y="3857628"/>
            <a:ext cx="3267987" cy="264318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49</TotalTime>
  <Words>280</Words>
  <Application>Microsoft Office PowerPoint</Application>
  <PresentationFormat>Экран (4:3)</PresentationFormat>
  <Paragraphs>17</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Бумажная</vt:lpstr>
      <vt:lpstr>Germany</vt:lpstr>
      <vt:lpstr>  </vt:lpstr>
      <vt:lpstr> </vt:lpstr>
      <vt:lpstr>The geographical position, relief</vt:lpstr>
      <vt:lpstr>Climate, plants and animals</vt:lpstr>
      <vt:lpstr>Plants and animals</vt:lpstr>
      <vt:lpstr> </vt:lpstr>
      <vt:lpstr>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Germany</dc:title>
  <dc:creator>SamLab.ws</dc:creator>
  <cp:lastModifiedBy>Admin</cp:lastModifiedBy>
  <cp:revision>7</cp:revision>
  <dcterms:created xsi:type="dcterms:W3CDTF">2012-11-11T20:10:25Z</dcterms:created>
  <dcterms:modified xsi:type="dcterms:W3CDTF">2014-04-14T15:16:32Z</dcterms:modified>
</cp:coreProperties>
</file>