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9" r:id="rId21"/>
    <p:sldId id="276" r:id="rId22"/>
    <p:sldId id="277" r:id="rId23"/>
    <p:sldId id="278" r:id="rId24"/>
    <p:sldId id="280" r:id="rId25"/>
    <p:sldId id="281" r:id="rId26"/>
    <p:sldId id="283"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9" autoAdjust="0"/>
    <p:restoredTop sz="94714" autoAdjust="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uk-UA" smtClean="0"/>
              <a:t>Зразок заголовка</a:t>
            </a:r>
            <a:endParaRPr kumimoji="0" lang="en-US"/>
          </a:p>
        </p:txBody>
      </p:sp>
      <p:sp>
        <p:nvSpPr>
          <p:cNvPr id="22" name="Пі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sp>
        <p:nvSpPr>
          <p:cNvPr id="7" name="Місце для дати 6"/>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20" name="Місце для нижнього колонтитула 19"/>
          <p:cNvSpPr>
            <a:spLocks noGrp="1"/>
          </p:cNvSpPr>
          <p:nvPr>
            <p:ph type="ftr" sz="quarter" idx="11"/>
          </p:nvPr>
        </p:nvSpPr>
        <p:spPr/>
        <p:txBody>
          <a:bodyPr/>
          <a:lstStyle>
            <a:extLst/>
          </a:lstStyle>
          <a:p>
            <a:endParaRPr lang="uk-UA"/>
          </a:p>
        </p:txBody>
      </p:sp>
      <p:sp>
        <p:nvSpPr>
          <p:cNvPr id="10" name="Місце для номера слайда 9"/>
          <p:cNvSpPr>
            <a:spLocks noGrp="1"/>
          </p:cNvSpPr>
          <p:nvPr>
            <p:ph type="sldNum" sz="quarter" idx="12"/>
          </p:nvPr>
        </p:nvSpPr>
        <p:spPr/>
        <p:txBody>
          <a:bodyPr/>
          <a:lstStyle>
            <a:extLst/>
          </a:lstStyle>
          <a:p>
            <a:fld id="{C9BD255C-740D-4BFE-A60D-37750E3706AB}" type="slidenum">
              <a:rPr lang="uk-UA" smtClean="0"/>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274639"/>
            <a:ext cx="1828800" cy="5851525"/>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1143000" y="274640"/>
            <a:ext cx="55626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7" name="Прямокут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C9BD255C-740D-4BFE-A60D-37750E3706AB}" type="slidenum">
              <a:rPr lang="uk-UA" smtClean="0"/>
              <a:pPr/>
              <a:t>‹#›</a:t>
            </a:fld>
            <a:endParaRPr lang="uk-UA"/>
          </a:p>
        </p:txBody>
      </p:sp>
      <p:sp>
        <p:nvSpPr>
          <p:cNvPr id="10" name="Прямокут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Прямокут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Місце для дати 1"/>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3" name="Місце для нижнього колонтитула 2"/>
          <p:cNvSpPr>
            <a:spLocks noGrp="1"/>
          </p:cNvSpPr>
          <p:nvPr>
            <p:ph type="ftr" sz="quarter" idx="11"/>
          </p:nvPr>
        </p:nvSpPr>
        <p:spPr/>
        <p:txBody>
          <a:bodyPr/>
          <a:lstStyle>
            <a:extLst/>
          </a:lstStyle>
          <a:p>
            <a:endParaRPr lang="uk-UA"/>
          </a:p>
        </p:txBody>
      </p:sp>
      <p:sp>
        <p:nvSpPr>
          <p:cNvPr id="4" name="Місце для номера слайда 3"/>
          <p:cNvSpPr>
            <a:spLocks noGrp="1"/>
          </p:cNvSpPr>
          <p:nvPr>
            <p:ph type="sldNum" sz="quarter" idx="12"/>
          </p:nvPr>
        </p:nvSpPr>
        <p:spPr/>
        <p:txBody>
          <a:bodyPr/>
          <a:lstStyle>
            <a:extLst/>
          </a:lstStyle>
          <a:p>
            <a:fld id="{C9BD255C-740D-4BFE-A60D-37750E3706AB}" type="slidenum">
              <a:rPr lang="uk-UA" smtClean="0"/>
              <a:pPr/>
              <a:t>‹#›</a:t>
            </a:fld>
            <a:endParaRPr lang="uk-UA"/>
          </a:p>
        </p:txBody>
      </p:sp>
      <p:sp>
        <p:nvSpPr>
          <p:cNvPr id="6" name="Прямокут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uk-UA" smtClean="0"/>
              <a:t>Зразок заголовка</a:t>
            </a:r>
            <a:endParaRPr kumimoji="0" lang="en-US"/>
          </a:p>
        </p:txBody>
      </p:sp>
      <p:sp>
        <p:nvSpPr>
          <p:cNvPr id="5" name="Місце для дати 4"/>
          <p:cNvSpPr>
            <a:spLocks noGrp="1"/>
          </p:cNvSpPr>
          <p:nvPr>
            <p:ph type="dt" sz="half" idx="10"/>
          </p:nvPr>
        </p:nvSpPr>
        <p:spPr/>
        <p:txBody>
          <a:bodyPr/>
          <a:lstStyle>
            <a:extLst/>
          </a:lstStyle>
          <a:p>
            <a:fld id="{893959E6-847B-4937-8C3D-49CDB5BA4EF3}" type="datetimeFigureOut">
              <a:rPr lang="uk-UA" smtClean="0"/>
              <a:pPr/>
              <a:t>28.01.2015</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C9BD255C-740D-4BFE-A60D-37750E3706AB}" type="slidenum">
              <a:rPr lang="uk-UA" smtClean="0"/>
              <a:pPr/>
              <a:t>‹#›</a:t>
            </a:fld>
            <a:endParaRPr lang="uk-UA"/>
          </a:p>
        </p:txBody>
      </p:sp>
      <p:sp>
        <p:nvSpPr>
          <p:cNvPr id="8" name="Прямокут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Місце для зображення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uk-UA" smtClean="0"/>
              <a:t>Клацніть піктограму, щоб додати зображення</a:t>
            </a:r>
            <a:endParaRPr kumimoji="0" lang="en-US" dirty="0"/>
          </a:p>
        </p:txBody>
      </p:sp>
      <p:sp>
        <p:nvSpPr>
          <p:cNvPr id="9" name="Блок-схема: проце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Місце для тексту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uk-UA" smtClean="0"/>
              <a:t>Зразок тексту</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Секторна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ільце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кут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Місце для заголовка 4"/>
          <p:cNvSpPr>
            <a:spLocks noGrp="1"/>
          </p:cNvSpPr>
          <p:nvPr>
            <p:ph type="title"/>
          </p:nvPr>
        </p:nvSpPr>
        <p:spPr>
          <a:xfrm>
            <a:off x="1435608" y="274638"/>
            <a:ext cx="7498080" cy="1143000"/>
          </a:xfrm>
          <a:prstGeom prst="rect">
            <a:avLst/>
          </a:prstGeom>
        </p:spPr>
        <p:txBody>
          <a:bodyPr anchor="ctr">
            <a:normAutofit/>
          </a:bodyPr>
          <a:lstStyle>
            <a:extLst/>
          </a:lstStyle>
          <a:p>
            <a:r>
              <a:rPr kumimoji="0" lang="uk-UA" smtClean="0"/>
              <a:t>Зразок заголовка</a:t>
            </a:r>
            <a:endParaRPr kumimoji="0" lang="en-US"/>
          </a:p>
        </p:txBody>
      </p:sp>
      <p:sp>
        <p:nvSpPr>
          <p:cNvPr id="9" name="Місце для тексту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24" name="Місце для дати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93959E6-847B-4937-8C3D-49CDB5BA4EF3}" type="datetimeFigureOut">
              <a:rPr lang="uk-UA" smtClean="0"/>
              <a:pPr/>
              <a:t>28.01.2015</a:t>
            </a:fld>
            <a:endParaRPr lang="uk-UA"/>
          </a:p>
        </p:txBody>
      </p:sp>
      <p:sp>
        <p:nvSpPr>
          <p:cNvPr id="10" name="Місце для нижнього колонтитула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Місце для номера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9BD255C-740D-4BFE-A60D-37750E3706AB}" type="slidenum">
              <a:rPr lang="uk-UA" smtClean="0"/>
              <a:pPr/>
              <a:t>‹#›</a:t>
            </a:fld>
            <a:endParaRPr lang="uk-UA"/>
          </a:p>
        </p:txBody>
      </p:sp>
      <p:sp>
        <p:nvSpPr>
          <p:cNvPr id="15" name="Прямокут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09608" y="1082353"/>
            <a:ext cx="6897016" cy="923330"/>
          </a:xfrm>
          <a:prstGeom prst="rect">
            <a:avLst/>
          </a:prstGeom>
          <a:noFill/>
        </p:spPr>
        <p:txBody>
          <a:bodyPr wrap="none" lIns="91440" tIns="45720" rIns="91440" bIns="45720">
            <a:spAutoFit/>
          </a:bodyPr>
          <a:lstStyle/>
          <a:p>
            <a:pPr algn="ctr"/>
            <a:r>
              <a:rPr lang="uk-U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“Архітектура Львова”</a:t>
            </a:r>
            <a:endParaRPr lang="uk-UA"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6386" name="Picture 2" descr="http://kvartal.lviv.ua/images/stories/ekskursii_po_lvovu/panorama_lvov/Lviv%20panorama.jpg"/>
          <p:cNvPicPr>
            <a:picLocks noChangeAspect="1" noChangeArrowheads="1"/>
          </p:cNvPicPr>
          <p:nvPr/>
        </p:nvPicPr>
        <p:blipFill>
          <a:blip r:embed="rId2" cstate="print"/>
          <a:srcRect/>
          <a:stretch>
            <a:fillRect/>
          </a:stretch>
        </p:blipFill>
        <p:spPr bwMode="auto">
          <a:xfrm>
            <a:off x="301622" y="2005683"/>
            <a:ext cx="8424936" cy="1957661"/>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467544" y="548680"/>
            <a:ext cx="7500159"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5400" b="1" cap="none" spc="0" dirty="0" smtClean="0">
                <a:ln/>
                <a:solidFill>
                  <a:schemeClr val="accent3"/>
                </a:solidFill>
                <a:effectLst/>
              </a:rPr>
              <a:t>Палац Потоцьких</a:t>
            </a:r>
            <a:endParaRPr lang="uk-UA" sz="5400" b="1" cap="none" spc="0" dirty="0">
              <a:ln/>
              <a:solidFill>
                <a:schemeClr val="accent3"/>
              </a:solidFill>
              <a:effectLst/>
            </a:endParaRPr>
          </a:p>
        </p:txBody>
      </p:sp>
      <p:pic>
        <p:nvPicPr>
          <p:cNvPr id="20482" name="Picture 2" descr="http://lviv.travel/php_uploads/images/articleimages/ArticleImages_1472_3970037_large.jpg"/>
          <p:cNvPicPr>
            <a:picLocks noChangeAspect="1" noChangeArrowheads="1"/>
          </p:cNvPicPr>
          <p:nvPr/>
        </p:nvPicPr>
        <p:blipFill>
          <a:blip r:embed="rId2" cstate="print"/>
          <a:srcRect/>
          <a:stretch>
            <a:fillRect/>
          </a:stretch>
        </p:blipFill>
        <p:spPr bwMode="auto">
          <a:xfrm>
            <a:off x="406102" y="1412776"/>
            <a:ext cx="7910314" cy="4914195"/>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251520" y="542752"/>
            <a:ext cx="4608512" cy="6309320"/>
          </a:xfrm>
        </p:spPr>
        <p:txBody>
          <a:bodyPr>
            <a:noAutofit/>
          </a:bodyPr>
          <a:lstStyle/>
          <a:p>
            <a:r>
              <a:rPr lang="ru-RU" sz="2400" b="1" dirty="0" smtClean="0"/>
              <a:t>Палац </a:t>
            </a:r>
            <a:r>
              <a:rPr lang="ru-RU" sz="2400" b="1" dirty="0" err="1" smtClean="0"/>
              <a:t>графів</a:t>
            </a:r>
            <a:r>
              <a:rPr lang="ru-RU" sz="2400" b="1" dirty="0" smtClean="0"/>
              <a:t> </a:t>
            </a:r>
            <a:r>
              <a:rPr lang="ru-RU" sz="2400" b="1" dirty="0" err="1" smtClean="0"/>
              <a:t>Потоцьких</a:t>
            </a:r>
            <a:r>
              <a:rPr lang="ru-RU" sz="2400" b="1" dirty="0" smtClean="0"/>
              <a:t> – </a:t>
            </a:r>
            <a:r>
              <a:rPr lang="ru-RU" sz="2400" b="1" dirty="0" err="1" smtClean="0"/>
              <a:t>велична</a:t>
            </a:r>
            <a:r>
              <a:rPr lang="ru-RU" sz="2400" b="1" dirty="0" smtClean="0"/>
              <a:t> </a:t>
            </a:r>
            <a:r>
              <a:rPr lang="ru-RU" sz="2400" b="1" dirty="0" err="1" smtClean="0"/>
              <a:t>будівля</a:t>
            </a:r>
            <a:r>
              <a:rPr lang="ru-RU" sz="2400" b="1" dirty="0" smtClean="0"/>
              <a:t> у </a:t>
            </a:r>
            <a:r>
              <a:rPr lang="ru-RU" sz="2400" b="1" dirty="0" err="1" smtClean="0"/>
              <a:t>стилі</a:t>
            </a:r>
            <a:r>
              <a:rPr lang="ru-RU" sz="2400" b="1" dirty="0" smtClean="0"/>
              <a:t> </a:t>
            </a:r>
            <a:r>
              <a:rPr lang="ru-RU" sz="2400" b="1" dirty="0" err="1" smtClean="0"/>
              <a:t>французького</a:t>
            </a:r>
            <a:r>
              <a:rPr lang="ru-RU" sz="2400" b="1" dirty="0" smtClean="0"/>
              <a:t> </a:t>
            </a:r>
            <a:r>
              <a:rPr lang="ru-RU" sz="2400" b="1" dirty="0" err="1" smtClean="0"/>
              <a:t>неоренесансу</a:t>
            </a:r>
            <a:r>
              <a:rPr lang="ru-RU" sz="2400" b="1" dirty="0" smtClean="0"/>
              <a:t> </a:t>
            </a:r>
            <a:r>
              <a:rPr lang="ru-RU" sz="2400" b="1" dirty="0" err="1" smtClean="0"/>
              <a:t>кінця</a:t>
            </a:r>
            <a:r>
              <a:rPr lang="ru-RU" sz="2400" b="1" dirty="0" smtClean="0"/>
              <a:t> XIX </a:t>
            </a:r>
            <a:r>
              <a:rPr lang="ru-RU" sz="2400" b="1" dirty="0" err="1" smtClean="0"/>
              <a:t>століття</a:t>
            </a:r>
            <a:r>
              <a:rPr lang="ru-RU" sz="2400" b="1" dirty="0" smtClean="0"/>
              <a:t>.</a:t>
            </a:r>
            <a:r>
              <a:rPr lang="uk-UA" sz="2400" dirty="0" smtClean="0"/>
              <a:t> Імпозантний палац прикрашений рельєфами, ліпниною, настінним живописом і вітражами. Палац Потоцьких – яскравий зразок </a:t>
            </a:r>
            <a:r>
              <a:rPr lang="uk-UA" sz="2400" dirty="0" err="1" smtClean="0"/>
              <a:t>арх</a:t>
            </a:r>
            <a:r>
              <a:rPr lang="en-US" sz="2400" dirty="0" err="1" smtClean="0"/>
              <a:t>i</a:t>
            </a:r>
            <a:r>
              <a:rPr lang="uk-UA" sz="2400" dirty="0" err="1" smtClean="0"/>
              <a:t>тектури</a:t>
            </a:r>
            <a:r>
              <a:rPr lang="uk-UA" sz="2400" dirty="0" smtClean="0"/>
              <a:t> </a:t>
            </a:r>
            <a:r>
              <a:rPr lang="uk-UA" sz="2400" dirty="0" err="1" smtClean="0"/>
              <a:t>зр</a:t>
            </a:r>
            <a:r>
              <a:rPr lang="en-US" sz="2400" dirty="0" err="1" smtClean="0"/>
              <a:t>i</a:t>
            </a:r>
            <a:r>
              <a:rPr lang="uk-UA" sz="2400" dirty="0" err="1" smtClean="0"/>
              <a:t>лого</a:t>
            </a:r>
            <a:r>
              <a:rPr lang="uk-UA" sz="2400" dirty="0" smtClean="0"/>
              <a:t> </a:t>
            </a:r>
            <a:r>
              <a:rPr lang="en-US" sz="2400" dirty="0" err="1" smtClean="0"/>
              <a:t>i</a:t>
            </a:r>
            <a:r>
              <a:rPr lang="uk-UA" sz="2400" dirty="0" err="1" smtClean="0"/>
              <a:t>сторизму</a:t>
            </a:r>
            <a:r>
              <a:rPr lang="uk-UA" sz="2400" dirty="0" smtClean="0"/>
              <a:t>, одна з </a:t>
            </a:r>
            <a:r>
              <a:rPr lang="uk-UA" sz="2400" dirty="0" err="1" smtClean="0"/>
              <a:t>найц</a:t>
            </a:r>
            <a:r>
              <a:rPr lang="en-US" sz="2400" dirty="0" err="1" smtClean="0"/>
              <a:t>i</a:t>
            </a:r>
            <a:r>
              <a:rPr lang="uk-UA" sz="2400" dirty="0" err="1" smtClean="0"/>
              <a:t>кав</a:t>
            </a:r>
            <a:r>
              <a:rPr lang="en-US" sz="2400" dirty="0" err="1" smtClean="0"/>
              <a:t>i</a:t>
            </a:r>
            <a:r>
              <a:rPr lang="uk-UA" sz="2400" dirty="0" err="1" smtClean="0"/>
              <a:t>ших</a:t>
            </a:r>
            <a:r>
              <a:rPr lang="uk-UA" sz="2400" dirty="0" smtClean="0"/>
              <a:t> </a:t>
            </a:r>
            <a:r>
              <a:rPr lang="uk-UA" sz="2400" dirty="0" err="1" smtClean="0"/>
              <a:t>арх</a:t>
            </a:r>
            <a:r>
              <a:rPr lang="en-US" sz="2400" dirty="0" err="1" smtClean="0"/>
              <a:t>i</a:t>
            </a:r>
            <a:r>
              <a:rPr lang="uk-UA" sz="2400" dirty="0" err="1" smtClean="0"/>
              <a:t>тектурних</a:t>
            </a:r>
            <a:r>
              <a:rPr lang="uk-UA" sz="2400" dirty="0" smtClean="0"/>
              <a:t> пам’яток Львова. Запроектував його французький </a:t>
            </a:r>
            <a:r>
              <a:rPr lang="uk-UA" sz="2400" dirty="0" err="1" smtClean="0"/>
              <a:t>арх</a:t>
            </a:r>
            <a:r>
              <a:rPr lang="en-US" sz="2400" dirty="0" err="1" smtClean="0"/>
              <a:t>i</a:t>
            </a:r>
            <a:r>
              <a:rPr lang="uk-UA" sz="2400" dirty="0" smtClean="0"/>
              <a:t>тектор Луї </a:t>
            </a:r>
            <a:r>
              <a:rPr lang="uk-UA" sz="2400" dirty="0" err="1" smtClean="0"/>
              <a:t>д'Оверню</a:t>
            </a:r>
            <a:r>
              <a:rPr lang="uk-UA" sz="2400" dirty="0" smtClean="0"/>
              <a:t> на замовлення нам</a:t>
            </a:r>
            <a:r>
              <a:rPr lang="en-US" sz="2400" dirty="0" err="1" smtClean="0"/>
              <a:t>i</a:t>
            </a:r>
            <a:r>
              <a:rPr lang="uk-UA" sz="2400" dirty="0" err="1" smtClean="0"/>
              <a:t>сника</a:t>
            </a:r>
            <a:r>
              <a:rPr lang="uk-UA" sz="2400" dirty="0" smtClean="0"/>
              <a:t> </a:t>
            </a:r>
            <a:r>
              <a:rPr lang="uk-UA" sz="2400" dirty="0" err="1" smtClean="0"/>
              <a:t>корол</a:t>
            </a:r>
            <a:r>
              <a:rPr lang="en-US" sz="2400" dirty="0" err="1" smtClean="0"/>
              <a:t>i</a:t>
            </a:r>
            <a:r>
              <a:rPr lang="uk-UA" sz="2400" dirty="0" err="1" smtClean="0"/>
              <a:t>вства</a:t>
            </a:r>
            <a:r>
              <a:rPr lang="uk-UA" sz="2400" dirty="0" smtClean="0"/>
              <a:t> Галичини і </a:t>
            </a:r>
            <a:r>
              <a:rPr lang="uk-UA" sz="2400" dirty="0" err="1" smtClean="0"/>
              <a:t>Лодомер</a:t>
            </a:r>
            <a:r>
              <a:rPr lang="en-US" sz="2400" dirty="0" err="1" smtClean="0"/>
              <a:t>i</a:t>
            </a:r>
            <a:r>
              <a:rPr lang="uk-UA" sz="2400" dirty="0" smtClean="0"/>
              <a:t>ї графа Альфреда </a:t>
            </a:r>
            <a:r>
              <a:rPr lang="en-US" sz="2400" dirty="0" smtClean="0"/>
              <a:t>II </a:t>
            </a:r>
            <a:r>
              <a:rPr lang="uk-UA" sz="2400" dirty="0" smtClean="0"/>
              <a:t>Юзефа Потоцького (1817-1889). Будівництво тривало від 1888 до 1890 року п</a:t>
            </a:r>
            <a:r>
              <a:rPr lang="en-US" sz="2400" dirty="0" err="1" smtClean="0"/>
              <a:t>i</a:t>
            </a:r>
            <a:r>
              <a:rPr lang="uk-UA" sz="2400" dirty="0" smtClean="0"/>
              <a:t>д наглядом та деякою коректурою львівського </a:t>
            </a:r>
            <a:r>
              <a:rPr lang="uk-UA" sz="2400" dirty="0" err="1" smtClean="0"/>
              <a:t>арх</a:t>
            </a:r>
            <a:r>
              <a:rPr lang="en-US" sz="2400" dirty="0" err="1" smtClean="0"/>
              <a:t>i</a:t>
            </a:r>
            <a:r>
              <a:rPr lang="uk-UA" sz="2400" dirty="0" smtClean="0"/>
              <a:t>тектора Юліана </a:t>
            </a:r>
            <a:r>
              <a:rPr lang="uk-UA" sz="2400" dirty="0" err="1" smtClean="0"/>
              <a:t>Цибульського</a:t>
            </a:r>
            <a:r>
              <a:rPr lang="uk-UA" sz="2400" dirty="0" smtClean="0"/>
              <a:t>. </a:t>
            </a:r>
            <a:endParaRPr lang="uk-UA" sz="2400" dirty="0"/>
          </a:p>
        </p:txBody>
      </p:sp>
      <p:pic>
        <p:nvPicPr>
          <p:cNvPr id="28674" name="Picture 2" descr="http://www.best-wedding.com.ua/uploadDir/medium/image/1252592064.jpg"/>
          <p:cNvPicPr>
            <a:picLocks noChangeAspect="1" noChangeArrowheads="1"/>
          </p:cNvPicPr>
          <p:nvPr/>
        </p:nvPicPr>
        <p:blipFill>
          <a:blip r:embed="rId2" cstate="print"/>
          <a:srcRect/>
          <a:stretch>
            <a:fillRect/>
          </a:stretch>
        </p:blipFill>
        <p:spPr bwMode="auto">
          <a:xfrm>
            <a:off x="5220072" y="1196752"/>
            <a:ext cx="3190875" cy="4314826"/>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683568" y="692696"/>
            <a:ext cx="7992888" cy="1509712"/>
          </a:xfrm>
        </p:spPr>
        <p:txBody>
          <a:bodyPr>
            <a:noAutofit/>
          </a:bodyPr>
          <a:lstStyle/>
          <a:p>
            <a:r>
              <a:rPr lang="uk-UA" sz="2400" dirty="0" smtClean="0"/>
              <a:t>Інтер’єри палацу на першому </a:t>
            </a:r>
            <a:r>
              <a:rPr lang="uk-UA" sz="2400" dirty="0" err="1" smtClean="0"/>
              <a:t>поверс</a:t>
            </a:r>
            <a:r>
              <a:rPr lang="en-US" sz="2400" dirty="0" err="1" smtClean="0"/>
              <a:t>i</a:t>
            </a:r>
            <a:r>
              <a:rPr lang="en-US" sz="2400" dirty="0" smtClean="0"/>
              <a:t> </a:t>
            </a:r>
            <a:r>
              <a:rPr lang="uk-UA" sz="2400" dirty="0" smtClean="0"/>
              <a:t>вир</a:t>
            </a:r>
            <a:r>
              <a:rPr lang="en-US" sz="2400" dirty="0" err="1" smtClean="0"/>
              <a:t>i</a:t>
            </a:r>
            <a:r>
              <a:rPr lang="uk-UA" sz="2400" dirty="0" smtClean="0"/>
              <a:t>шен</a:t>
            </a:r>
            <a:r>
              <a:rPr lang="en-US" sz="2400" dirty="0" err="1" smtClean="0"/>
              <a:t>i</a:t>
            </a:r>
            <a:r>
              <a:rPr lang="en-US" sz="2400" dirty="0" smtClean="0"/>
              <a:t> </a:t>
            </a:r>
            <a:r>
              <a:rPr lang="uk-UA" sz="2400" dirty="0" smtClean="0"/>
              <a:t>здебільшого у </a:t>
            </a:r>
            <a:r>
              <a:rPr lang="uk-UA" sz="2400" dirty="0" err="1" smtClean="0"/>
              <a:t>стил</a:t>
            </a:r>
            <a:r>
              <a:rPr lang="en-US" sz="2400" dirty="0" err="1" smtClean="0"/>
              <a:t>i</a:t>
            </a:r>
            <a:r>
              <a:rPr lang="en-US" sz="2400" dirty="0" smtClean="0"/>
              <a:t> </a:t>
            </a:r>
            <a:r>
              <a:rPr lang="uk-UA" sz="2400" dirty="0" smtClean="0"/>
              <a:t>короля Луї </a:t>
            </a:r>
            <a:r>
              <a:rPr lang="en-US" sz="2400" dirty="0" smtClean="0"/>
              <a:t>XVI. </a:t>
            </a:r>
            <a:r>
              <a:rPr lang="uk-UA" sz="2400" dirty="0" smtClean="0"/>
              <a:t>Зали (Червона, Дзеркальна, Голуба, </a:t>
            </a:r>
            <a:r>
              <a:rPr lang="uk-UA" sz="2400" dirty="0" err="1" smtClean="0"/>
              <a:t>Каб</a:t>
            </a:r>
            <a:r>
              <a:rPr lang="en-US" sz="2400" dirty="0" err="1" smtClean="0"/>
              <a:t>i</a:t>
            </a:r>
            <a:r>
              <a:rPr lang="uk-UA" sz="2400" dirty="0" err="1" smtClean="0"/>
              <a:t>нет</a:t>
            </a:r>
            <a:r>
              <a:rPr lang="uk-UA" sz="2400" dirty="0" smtClean="0"/>
              <a:t> Ордината) оздоблені штучним мармуром </a:t>
            </a:r>
            <a:r>
              <a:rPr lang="en-US" sz="2400" dirty="0" err="1" smtClean="0"/>
              <a:t>i</a:t>
            </a:r>
            <a:r>
              <a:rPr lang="en-US" sz="2400" dirty="0" smtClean="0"/>
              <a:t> </a:t>
            </a:r>
            <a:r>
              <a:rPr lang="uk-UA" sz="2400" dirty="0" smtClean="0"/>
              <a:t>позолотою, ліпниною та дзеркалами. Р</a:t>
            </a:r>
            <a:r>
              <a:rPr lang="en-US" sz="2400" dirty="0" err="1" smtClean="0"/>
              <a:t>i</a:t>
            </a:r>
            <a:r>
              <a:rPr lang="uk-UA" sz="2400" dirty="0" err="1" smtClean="0"/>
              <a:t>зьблен</a:t>
            </a:r>
            <a:r>
              <a:rPr lang="en-US" sz="2400" dirty="0" err="1" smtClean="0"/>
              <a:t>i</a:t>
            </a:r>
            <a:r>
              <a:rPr lang="en-US" sz="2400" dirty="0" smtClean="0"/>
              <a:t> </a:t>
            </a:r>
            <a:r>
              <a:rPr lang="uk-UA" sz="2400" dirty="0" smtClean="0"/>
              <a:t>з мармуру каміни прикрашені золоченою бронзою. </a:t>
            </a:r>
            <a:endParaRPr lang="uk-UA" sz="2400" dirty="0"/>
          </a:p>
        </p:txBody>
      </p:sp>
      <p:pic>
        <p:nvPicPr>
          <p:cNvPr id="27650" name="Picture 2" descr="https://encrypted-tbn1.gstatic.com/images?q=tbn:ANd9GcSjad0xMn83x3i-ht0L28tf7kJxjbr3LbKmjgo6Q2sqJ_QHuEl-"/>
          <p:cNvPicPr>
            <a:picLocks noChangeAspect="1" noChangeArrowheads="1"/>
          </p:cNvPicPr>
          <p:nvPr/>
        </p:nvPicPr>
        <p:blipFill>
          <a:blip r:embed="rId2" cstate="print"/>
          <a:srcRect/>
          <a:stretch>
            <a:fillRect/>
          </a:stretch>
        </p:blipFill>
        <p:spPr bwMode="auto">
          <a:xfrm>
            <a:off x="1403648" y="2276872"/>
            <a:ext cx="2952328" cy="1728192"/>
          </a:xfrm>
          <a:prstGeom prst="rect">
            <a:avLst/>
          </a:prstGeom>
          <a:noFill/>
        </p:spPr>
      </p:pic>
      <p:pic>
        <p:nvPicPr>
          <p:cNvPr id="27652" name="Picture 4" descr="http://www.turystycni-marky.com.ua/images/photo_325a.jpg"/>
          <p:cNvPicPr>
            <a:picLocks noChangeAspect="1" noChangeArrowheads="1"/>
          </p:cNvPicPr>
          <p:nvPr/>
        </p:nvPicPr>
        <p:blipFill>
          <a:blip r:embed="rId3" cstate="print"/>
          <a:srcRect/>
          <a:stretch>
            <a:fillRect/>
          </a:stretch>
        </p:blipFill>
        <p:spPr bwMode="auto">
          <a:xfrm>
            <a:off x="1403648" y="4005064"/>
            <a:ext cx="2952328" cy="2232248"/>
          </a:xfrm>
          <a:prstGeom prst="rect">
            <a:avLst/>
          </a:prstGeom>
          <a:noFill/>
        </p:spPr>
      </p:pic>
      <p:pic>
        <p:nvPicPr>
          <p:cNvPr id="27654" name="Picture 6" descr="https://encrypted-tbn3.gstatic.com/images?q=tbn:ANd9GcQzTosbNTqp0ovrUJgU-FUmuoASNWPeBqc-rxnLJYoWVFuPLirSww"/>
          <p:cNvPicPr>
            <a:picLocks noChangeAspect="1" noChangeArrowheads="1"/>
          </p:cNvPicPr>
          <p:nvPr/>
        </p:nvPicPr>
        <p:blipFill>
          <a:blip r:embed="rId4" cstate="print"/>
          <a:srcRect/>
          <a:stretch>
            <a:fillRect/>
          </a:stretch>
        </p:blipFill>
        <p:spPr bwMode="auto">
          <a:xfrm>
            <a:off x="4355976" y="2276872"/>
            <a:ext cx="3171825" cy="396044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4283968" y="260648"/>
            <a:ext cx="4729912" cy="6120680"/>
          </a:xfrm>
        </p:spPr>
        <p:txBody>
          <a:bodyPr>
            <a:noAutofit/>
          </a:bodyPr>
          <a:lstStyle/>
          <a:p>
            <a:r>
              <a:rPr lang="uk-UA" sz="2800" dirty="0" smtClean="0"/>
              <a:t>На першому поверсі міститься каплиця з чудотворною іконою Львівської Богородиці (</a:t>
            </a:r>
            <a:r>
              <a:rPr lang="en-US" sz="2800" dirty="0" smtClean="0"/>
              <a:t>XV </a:t>
            </a:r>
            <a:r>
              <a:rPr lang="uk-UA" sz="2800" dirty="0" smtClean="0"/>
              <a:t>ст.). </a:t>
            </a:r>
            <a:r>
              <a:rPr lang="uk-UA" sz="2800" dirty="0" err="1" smtClean="0"/>
              <a:t>Експозиц</a:t>
            </a:r>
            <a:r>
              <a:rPr lang="en-US" sz="2800" dirty="0" err="1" smtClean="0"/>
              <a:t>i</a:t>
            </a:r>
            <a:r>
              <a:rPr lang="uk-UA" sz="2800" dirty="0" smtClean="0"/>
              <a:t>я </a:t>
            </a:r>
            <a:r>
              <a:rPr lang="uk-UA" sz="2800" dirty="0" err="1" smtClean="0"/>
              <a:t>Льв</a:t>
            </a:r>
            <a:r>
              <a:rPr lang="en-US" sz="2800" dirty="0" err="1" smtClean="0"/>
              <a:t>i</a:t>
            </a:r>
            <a:r>
              <a:rPr lang="uk-UA" sz="2800" dirty="0" err="1" smtClean="0"/>
              <a:t>вської</a:t>
            </a:r>
            <a:r>
              <a:rPr lang="uk-UA" sz="2800" dirty="0" smtClean="0"/>
              <a:t> галереї мистецтв розгорнута на другому </a:t>
            </a:r>
            <a:r>
              <a:rPr lang="uk-UA" sz="2800" dirty="0" err="1" smtClean="0"/>
              <a:t>поверс</a:t>
            </a:r>
            <a:r>
              <a:rPr lang="en-US" sz="2800" dirty="0" err="1" smtClean="0"/>
              <a:t>i</a:t>
            </a:r>
            <a:r>
              <a:rPr lang="en-US" sz="2800" dirty="0" smtClean="0"/>
              <a:t>. </a:t>
            </a:r>
            <a:r>
              <a:rPr lang="uk-UA" sz="2800" dirty="0" smtClean="0"/>
              <a:t>Її в</a:t>
            </a:r>
            <a:r>
              <a:rPr lang="en-US" sz="2800" dirty="0" err="1" smtClean="0"/>
              <a:t>i</a:t>
            </a:r>
            <a:r>
              <a:rPr lang="uk-UA" sz="2800" dirty="0" err="1" smtClean="0"/>
              <a:t>дкриває</a:t>
            </a:r>
            <a:r>
              <a:rPr lang="uk-UA" sz="2800" dirty="0" smtClean="0"/>
              <a:t> зал античного мистецтва. Європейське мистецтво </a:t>
            </a:r>
            <a:r>
              <a:rPr lang="en-US" sz="2800" dirty="0" smtClean="0"/>
              <a:t>XIV-XVIII </a:t>
            </a:r>
            <a:r>
              <a:rPr lang="uk-UA" sz="2800" dirty="0" smtClean="0"/>
              <a:t>ст. представлене найкращими творами збірки: українською іконою </a:t>
            </a:r>
            <a:r>
              <a:rPr lang="en-US" sz="2800" dirty="0" smtClean="0"/>
              <a:t>XV </a:t>
            </a:r>
            <a:r>
              <a:rPr lang="uk-UA" sz="2800" dirty="0" smtClean="0"/>
              <a:t>ст. «Св. Параскевою», полотнами М. </a:t>
            </a:r>
            <a:r>
              <a:rPr lang="uk-UA" sz="2800" dirty="0" err="1" smtClean="0"/>
              <a:t>Базаїт</a:t>
            </a:r>
            <a:r>
              <a:rPr lang="en-US" sz="2800" dirty="0" err="1" smtClean="0"/>
              <a:t>i</a:t>
            </a:r>
            <a:r>
              <a:rPr lang="en-US" sz="2800" dirty="0" smtClean="0"/>
              <a:t>, </a:t>
            </a:r>
            <a:r>
              <a:rPr lang="uk-UA" sz="2800" dirty="0" smtClean="0"/>
              <a:t>Я. </a:t>
            </a:r>
            <a:r>
              <a:rPr lang="uk-UA" sz="2800" dirty="0" err="1" smtClean="0"/>
              <a:t>Цукк</a:t>
            </a:r>
            <a:r>
              <a:rPr lang="en-US" sz="2800" dirty="0" err="1" smtClean="0"/>
              <a:t>i</a:t>
            </a:r>
            <a:r>
              <a:rPr lang="en-US" sz="2800" dirty="0" smtClean="0"/>
              <a:t>, </a:t>
            </a:r>
            <a:r>
              <a:rPr lang="uk-UA" sz="2800" dirty="0" smtClean="0"/>
              <a:t>С. Р</a:t>
            </a:r>
            <a:r>
              <a:rPr lang="en-US" sz="2800" dirty="0" err="1" smtClean="0"/>
              <a:t>i</a:t>
            </a:r>
            <a:r>
              <a:rPr lang="uk-UA" sz="2800" dirty="0" err="1" smtClean="0"/>
              <a:t>чч</a:t>
            </a:r>
            <a:r>
              <a:rPr lang="en-US" sz="2800" dirty="0" err="1" smtClean="0"/>
              <a:t>i</a:t>
            </a:r>
            <a:r>
              <a:rPr lang="en-US" sz="2800" dirty="0" smtClean="0"/>
              <a:t>, </a:t>
            </a:r>
            <a:r>
              <a:rPr lang="uk-UA" sz="2800" dirty="0" smtClean="0"/>
              <a:t>Ж.-Е. Л</a:t>
            </a:r>
            <a:r>
              <a:rPr lang="en-US" sz="2800" dirty="0" err="1" smtClean="0"/>
              <a:t>i</a:t>
            </a:r>
            <a:r>
              <a:rPr lang="uk-UA" sz="2800" dirty="0" smtClean="0"/>
              <a:t>отара, Ж. </a:t>
            </a:r>
            <a:r>
              <a:rPr lang="uk-UA" sz="2800" dirty="0" err="1" smtClean="0"/>
              <a:t>Герена</a:t>
            </a:r>
            <a:r>
              <a:rPr lang="uk-UA" sz="2800" dirty="0" smtClean="0"/>
              <a:t>, Ф. Гойї. Часто у палаці відбуваються конференції, презентації, камерні концерти, зустрічі політиків.</a:t>
            </a:r>
            <a:endParaRPr lang="uk-UA" sz="2800" dirty="0"/>
          </a:p>
        </p:txBody>
      </p:sp>
      <p:pic>
        <p:nvPicPr>
          <p:cNvPr id="26626" name="Picture 2" descr="http://image.tsn.ua/media/images2/original/Apr2010/125e4413b0_216290.jpeg"/>
          <p:cNvPicPr>
            <a:picLocks noChangeAspect="1" noChangeArrowheads="1"/>
          </p:cNvPicPr>
          <p:nvPr/>
        </p:nvPicPr>
        <p:blipFill>
          <a:blip r:embed="rId2" cstate="print"/>
          <a:srcRect/>
          <a:stretch>
            <a:fillRect/>
          </a:stretch>
        </p:blipFill>
        <p:spPr bwMode="auto">
          <a:xfrm>
            <a:off x="467544" y="764704"/>
            <a:ext cx="3533775" cy="4867276"/>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99592" y="548680"/>
            <a:ext cx="7097905" cy="923330"/>
          </a:xfrm>
          <a:prstGeom prst="rect">
            <a:avLst/>
          </a:prstGeom>
          <a:noFill/>
        </p:spPr>
        <p:txBody>
          <a:bodyPr wrap="none" lIns="91440" tIns="45720" rIns="91440" bIns="45720">
            <a:spAutoFit/>
          </a:bodyPr>
          <a:lstStyle/>
          <a:p>
            <a:pPr algn="ctr"/>
            <a:r>
              <a:rPr lang="uk-UA"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Домініканський собор</a:t>
            </a:r>
            <a:endParaRPr lang="uk-U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4578" name="Picture 2" descr="http://thisisukraine.org/images/stories/objects/Monastyri/lviv_dominikaskii_sobor/dominican_front_b.jpg"/>
          <p:cNvPicPr>
            <a:picLocks noChangeAspect="1" noChangeArrowheads="1"/>
          </p:cNvPicPr>
          <p:nvPr/>
        </p:nvPicPr>
        <p:blipFill>
          <a:blip r:embed="rId2" cstate="print"/>
          <a:srcRect/>
          <a:stretch>
            <a:fillRect/>
          </a:stretch>
        </p:blipFill>
        <p:spPr bwMode="auto">
          <a:xfrm>
            <a:off x="971600" y="1484784"/>
            <a:ext cx="3024336" cy="4824536"/>
          </a:xfrm>
          <a:prstGeom prst="rect">
            <a:avLst/>
          </a:prstGeom>
          <a:noFill/>
        </p:spPr>
      </p:pic>
      <p:pic>
        <p:nvPicPr>
          <p:cNvPr id="24582" name="Picture 6" descr="http://farm4.static.flickr.com/3636/3625375241_849f3d46ce.jpg"/>
          <p:cNvPicPr>
            <a:picLocks noChangeAspect="1" noChangeArrowheads="1"/>
          </p:cNvPicPr>
          <p:nvPr/>
        </p:nvPicPr>
        <p:blipFill>
          <a:blip r:embed="rId3" cstate="print"/>
          <a:srcRect/>
          <a:stretch>
            <a:fillRect/>
          </a:stretch>
        </p:blipFill>
        <p:spPr bwMode="auto">
          <a:xfrm>
            <a:off x="3995936" y="1484784"/>
            <a:ext cx="3960440" cy="4824536"/>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611560" y="4797152"/>
            <a:ext cx="8136904" cy="1872208"/>
          </a:xfrm>
        </p:spPr>
        <p:txBody>
          <a:bodyPr>
            <a:normAutofit/>
          </a:bodyPr>
          <a:lstStyle/>
          <a:p>
            <a:r>
              <a:rPr lang="uk-UA" sz="2400" b="1" dirty="0" smtClean="0"/>
              <a:t>Домініканський собор, тепер греко-католицька церква Святої Євхаристії – велична архітектурна пам’ятка пізнього бароко з оригінальним скульптурним оздобленням.</a:t>
            </a:r>
            <a:endParaRPr lang="uk-UA" sz="2400" dirty="0"/>
          </a:p>
        </p:txBody>
      </p:sp>
      <p:pic>
        <p:nvPicPr>
          <p:cNvPr id="25602" name="Picture 2" descr="http://lviv.travel/php_uploads/images/articleimages/ArticleImages_1480_DYB_8616.jpg"/>
          <p:cNvPicPr>
            <a:picLocks noChangeAspect="1" noChangeArrowheads="1"/>
          </p:cNvPicPr>
          <p:nvPr/>
        </p:nvPicPr>
        <p:blipFill>
          <a:blip r:embed="rId2" cstate="print"/>
          <a:srcRect/>
          <a:stretch>
            <a:fillRect/>
          </a:stretch>
        </p:blipFill>
        <p:spPr bwMode="auto">
          <a:xfrm>
            <a:off x="971600" y="548680"/>
            <a:ext cx="7128792" cy="4622913"/>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467544" y="404664"/>
            <a:ext cx="8064896" cy="1509712"/>
          </a:xfrm>
        </p:spPr>
        <p:txBody>
          <a:bodyPr>
            <a:noAutofit/>
          </a:bodyPr>
          <a:lstStyle/>
          <a:p>
            <a:r>
              <a:rPr lang="uk-UA" sz="2800" dirty="0" smtClean="0"/>
              <a:t>Монастир </a:t>
            </a:r>
            <a:r>
              <a:rPr lang="uk-UA" sz="2800" dirty="0" err="1" smtClean="0"/>
              <a:t>домініканів</a:t>
            </a:r>
            <a:r>
              <a:rPr lang="uk-UA" sz="2800" dirty="0" smtClean="0"/>
              <a:t> на цьому місці заснували ще у </a:t>
            </a:r>
            <a:r>
              <a:rPr lang="en-US" sz="2800" dirty="0" smtClean="0"/>
              <a:t>XIII </a:t>
            </a:r>
            <a:r>
              <a:rPr lang="uk-UA" sz="2800" dirty="0" smtClean="0"/>
              <a:t>столітті на прохання дружини українського князя Лева Даниловича, угорської принцеси Констанції, яка була католичкою і на чужині тужила за своєю вірою.</a:t>
            </a:r>
            <a:endParaRPr lang="uk-UA" sz="2800" dirty="0"/>
          </a:p>
        </p:txBody>
      </p:sp>
      <p:pic>
        <p:nvPicPr>
          <p:cNvPr id="23554" name="Picture 2" descr="http://school.xvatit.com/images/c/c3/Ist5-12-jurij.jpg"/>
          <p:cNvPicPr>
            <a:picLocks noChangeAspect="1" noChangeArrowheads="1"/>
          </p:cNvPicPr>
          <p:nvPr/>
        </p:nvPicPr>
        <p:blipFill>
          <a:blip r:embed="rId2" cstate="print"/>
          <a:srcRect/>
          <a:stretch>
            <a:fillRect/>
          </a:stretch>
        </p:blipFill>
        <p:spPr bwMode="auto">
          <a:xfrm>
            <a:off x="2483768" y="1916832"/>
            <a:ext cx="3562350" cy="432048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251520" y="548680"/>
            <a:ext cx="5688632" cy="6048672"/>
          </a:xfrm>
        </p:spPr>
        <p:txBody>
          <a:bodyPr>
            <a:noAutofit/>
          </a:bodyPr>
          <a:lstStyle/>
          <a:p>
            <a:r>
              <a:rPr lang="uk-UA" dirty="0" smtClean="0"/>
              <a:t>Від </a:t>
            </a:r>
            <a:r>
              <a:rPr lang="en-US" dirty="0" smtClean="0"/>
              <a:t>XV </a:t>
            </a:r>
            <a:r>
              <a:rPr lang="uk-UA" dirty="0" smtClean="0"/>
              <a:t>і до середини </a:t>
            </a:r>
            <a:r>
              <a:rPr lang="en-US" dirty="0" smtClean="0"/>
              <a:t>XVIII </a:t>
            </a:r>
            <a:r>
              <a:rPr lang="uk-UA" dirty="0" smtClean="0"/>
              <a:t>століття тут стояв костел, збудований у готичному стилі.</a:t>
            </a:r>
            <a:br>
              <a:rPr lang="uk-UA" dirty="0" smtClean="0"/>
            </a:br>
            <a:r>
              <a:rPr lang="uk-UA" dirty="0" smtClean="0"/>
              <a:t>Через аварійний стан готичний домініканський костел розібрали 1748 року. Новий храм, який нагадує костел святого Карла у Відні, у 1748-1764 роках спорудили за проектом військового інженера, генерала артилерії Яна де </a:t>
            </a:r>
            <a:r>
              <a:rPr lang="uk-UA" dirty="0" err="1" smtClean="0"/>
              <a:t>Вітта</a:t>
            </a:r>
            <a:r>
              <a:rPr lang="uk-UA" dirty="0" smtClean="0"/>
              <a:t> у </a:t>
            </a:r>
            <a:r>
              <a:rPr lang="uk-UA" dirty="0" err="1" smtClean="0"/>
              <a:t>пізньобароковому</a:t>
            </a:r>
            <a:r>
              <a:rPr lang="uk-UA" dirty="0" smtClean="0"/>
              <a:t> стилі. </a:t>
            </a:r>
            <a:br>
              <a:rPr lang="uk-UA" dirty="0" smtClean="0"/>
            </a:br>
            <a:r>
              <a:rPr lang="uk-UA" dirty="0" smtClean="0"/>
              <a:t>За радянських часів храм Божого Тіла закрили і тут, як у багатьох інших львівських церквах, влаштували склад, а 1970 року відкрили Музей релігії та атеїзму і встановили у середині храму підвішений під куполом маятник Фуко, який своїм відхиленням підтверджував процес обертання Землі. У музеї працював кінолекторій, де читали лекції на атеїстичні теми і демонстрували атеїстичні науково-популярні фільми.</a:t>
            </a:r>
            <a:br>
              <a:rPr lang="uk-UA" dirty="0" smtClean="0"/>
            </a:br>
            <a:r>
              <a:rPr lang="uk-UA" dirty="0" smtClean="0"/>
              <a:t/>
            </a:r>
            <a:br>
              <a:rPr lang="uk-UA" dirty="0" smtClean="0"/>
            </a:br>
            <a:r>
              <a:rPr lang="uk-UA" dirty="0" smtClean="0"/>
              <a:t>З 90-х років Домініканський собор став греко-католицьким храмом Святої Євхаристії, особливо популярним серед львівської інтелігентної і національно свідомої молоді.</a:t>
            </a:r>
            <a:endParaRPr lang="uk-UA" dirty="0"/>
          </a:p>
        </p:txBody>
      </p:sp>
      <p:pic>
        <p:nvPicPr>
          <p:cNvPr id="31746" name="Picture 2" descr="http://www.fotex.biz/images/foto/3803201411.jpg"/>
          <p:cNvPicPr>
            <a:picLocks noChangeAspect="1" noChangeArrowheads="1"/>
          </p:cNvPicPr>
          <p:nvPr/>
        </p:nvPicPr>
        <p:blipFill>
          <a:blip r:embed="rId2" cstate="print"/>
          <a:srcRect/>
          <a:stretch>
            <a:fillRect/>
          </a:stretch>
        </p:blipFill>
        <p:spPr bwMode="auto">
          <a:xfrm>
            <a:off x="6012160" y="1052736"/>
            <a:ext cx="2639194" cy="4608512"/>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467544" y="476672"/>
            <a:ext cx="848681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5400" b="1" cap="none" spc="0" dirty="0" smtClean="0">
                <a:ln/>
                <a:solidFill>
                  <a:schemeClr val="accent3"/>
                </a:solidFill>
                <a:effectLst/>
              </a:rPr>
              <a:t>Бернардинський монастир</a:t>
            </a:r>
            <a:endParaRPr lang="uk-UA" sz="5400" b="1" cap="none" spc="0" dirty="0">
              <a:ln/>
              <a:solidFill>
                <a:schemeClr val="accent3"/>
              </a:solidFill>
              <a:effectLst/>
            </a:endParaRPr>
          </a:p>
        </p:txBody>
      </p:sp>
      <p:pic>
        <p:nvPicPr>
          <p:cNvPr id="2050" name="Picture 2" descr="http://snap.com.ua/system/photos/683/original/lj.11.2010.53.JPG?1301747561"/>
          <p:cNvPicPr>
            <a:picLocks noChangeAspect="1" noChangeArrowheads="1"/>
          </p:cNvPicPr>
          <p:nvPr/>
        </p:nvPicPr>
        <p:blipFill>
          <a:blip r:embed="rId2" cstate="print"/>
          <a:srcRect/>
          <a:stretch>
            <a:fillRect/>
          </a:stretch>
        </p:blipFill>
        <p:spPr bwMode="auto">
          <a:xfrm>
            <a:off x="467544" y="1412776"/>
            <a:ext cx="8136904" cy="5256584"/>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4499992" y="764704"/>
            <a:ext cx="4464496" cy="2218184"/>
          </a:xfrm>
        </p:spPr>
        <p:txBody>
          <a:bodyPr>
            <a:noAutofit/>
          </a:bodyPr>
          <a:lstStyle/>
          <a:p>
            <a:r>
              <a:rPr lang="uk-UA" sz="2400" b="1" dirty="0" smtClean="0"/>
              <a:t>Бернардинський монастир (греко-католицька церква Святого Андрія </a:t>
            </a:r>
            <a:r>
              <a:rPr lang="uk-UA" sz="2400" b="1" dirty="0" err="1" smtClean="0"/>
              <a:t>Первозванного</a:t>
            </a:r>
            <a:r>
              <a:rPr lang="uk-UA" sz="2400" b="1" dirty="0" smtClean="0"/>
              <a:t>) – пам’ятка ренесансу, маньєризму і бароко 1600-1630 років – цілісний середньовічний монастирський комплекс з фортифікаційними укріпленнями.</a:t>
            </a:r>
            <a:endParaRPr lang="uk-UA" sz="2400" dirty="0"/>
          </a:p>
        </p:txBody>
      </p:sp>
      <p:pic>
        <p:nvPicPr>
          <p:cNvPr id="1026" name="Picture 2" descr="http://pilgrimage.org.ua/img/097/09703.jpg"/>
          <p:cNvPicPr>
            <a:picLocks noChangeAspect="1" noChangeArrowheads="1"/>
          </p:cNvPicPr>
          <p:nvPr/>
        </p:nvPicPr>
        <p:blipFill>
          <a:blip r:embed="rId2" cstate="print"/>
          <a:srcRect/>
          <a:stretch>
            <a:fillRect/>
          </a:stretch>
        </p:blipFill>
        <p:spPr bwMode="auto">
          <a:xfrm>
            <a:off x="107504" y="404664"/>
            <a:ext cx="4248472" cy="6120680"/>
          </a:xfrm>
          <a:prstGeom prst="rect">
            <a:avLst/>
          </a:prstGeom>
          <a:noFill/>
        </p:spPr>
      </p:pic>
      <p:pic>
        <p:nvPicPr>
          <p:cNvPr id="1028" name="Picture 4" descr="http://mw2.google.com/mw-panoramio/photos/medium/43474991.jpg"/>
          <p:cNvPicPr>
            <a:picLocks noChangeAspect="1" noChangeArrowheads="1"/>
          </p:cNvPicPr>
          <p:nvPr/>
        </p:nvPicPr>
        <p:blipFill>
          <a:blip r:embed="rId3" cstate="print"/>
          <a:srcRect/>
          <a:stretch>
            <a:fillRect/>
          </a:stretch>
        </p:blipFill>
        <p:spPr bwMode="auto">
          <a:xfrm>
            <a:off x="4355976" y="3212976"/>
            <a:ext cx="4608512" cy="3312368"/>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349746" y="332656"/>
            <a:ext cx="43295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5400" b="1" dirty="0" smtClean="0">
                <a:ln/>
                <a:solidFill>
                  <a:schemeClr val="accent3"/>
                </a:solidFill>
                <a:effectLst>
                  <a:outerShdw blurRad="50800" dist="38100" dir="10800000" algn="r" rotWithShape="0">
                    <a:prstClr val="black">
                      <a:alpha val="40000"/>
                    </a:prstClr>
                  </a:outerShdw>
                </a:effectLst>
              </a:rPr>
              <a:t>Площа Ринок</a:t>
            </a:r>
            <a:endParaRPr lang="uk-UA" sz="5400" b="1" cap="none" spc="0" dirty="0">
              <a:ln/>
              <a:solidFill>
                <a:schemeClr val="accent3"/>
              </a:solidFill>
              <a:effectLst>
                <a:outerShdw blurRad="50800" dist="38100" dir="10800000" algn="r" rotWithShape="0">
                  <a:prstClr val="black">
                    <a:alpha val="40000"/>
                  </a:prstClr>
                </a:outerShdw>
              </a:effectLst>
            </a:endParaRPr>
          </a:p>
        </p:txBody>
      </p:sp>
      <p:pic>
        <p:nvPicPr>
          <p:cNvPr id="2050" name="Picture 2" descr="http://map.lviv.ua/images/rynok.jpg"/>
          <p:cNvPicPr>
            <a:picLocks noChangeAspect="1" noChangeArrowheads="1"/>
          </p:cNvPicPr>
          <p:nvPr/>
        </p:nvPicPr>
        <p:blipFill>
          <a:blip r:embed="rId2" cstate="print"/>
          <a:srcRect/>
          <a:stretch>
            <a:fillRect/>
          </a:stretch>
        </p:blipFill>
        <p:spPr bwMode="auto">
          <a:xfrm>
            <a:off x="1403647" y="1844824"/>
            <a:ext cx="6146819" cy="4032448"/>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3995936" y="476672"/>
            <a:ext cx="4968552" cy="6381328"/>
          </a:xfrm>
        </p:spPr>
        <p:txBody>
          <a:bodyPr>
            <a:noAutofit/>
          </a:bodyPr>
          <a:lstStyle/>
          <a:p>
            <a:r>
              <a:rPr lang="uk-UA" sz="1600" dirty="0" smtClean="0"/>
              <a:t>Монастир бернардинів збудовано за міськими мурами, тому ви побачите тут міцні і високі фортечні укріплення, які добре збереглися з північного і східного боку. Історія монастиря сягає середині </a:t>
            </a:r>
            <a:r>
              <a:rPr lang="en-US" sz="1600" dirty="0" smtClean="0"/>
              <a:t>XV </a:t>
            </a:r>
            <a:r>
              <a:rPr lang="uk-UA" sz="1600" dirty="0" smtClean="0"/>
              <a:t>століття, утім власне цю пам’ятку збудували на початку </a:t>
            </a:r>
            <a:r>
              <a:rPr lang="en-US" sz="1600" dirty="0" smtClean="0"/>
              <a:t>XVII </a:t>
            </a:r>
            <a:r>
              <a:rPr lang="uk-UA" sz="1600" dirty="0" smtClean="0"/>
              <a:t>століття. Італієць Павло Римлянин 1600 року розпочав будівництво костелу у стилі звичного для нього ренесансу, але майстер, не завершивши справи, помер 1618 року. Польському королеві Сигізмунду, який прибув на оглядини будівництва, первісний задум здався надто скромним. Тож вже учень і наступник Римлянина, швейцарець Амброзій Прихильний, будував споруду так, що захоплювало дух. Розкішний </a:t>
            </a:r>
            <a:r>
              <a:rPr lang="uk-UA" sz="1600" dirty="0" err="1" smtClean="0"/>
              <a:t>маньєристичний</a:t>
            </a:r>
            <a:r>
              <a:rPr lang="uk-UA" sz="1600" dirty="0" smtClean="0"/>
              <a:t> скульптурний декор, який проте не порушує мистецького почуття міри, є найціннішим спадком цієї пам’ятки: більше двадцятьох довершених скульптур становлять живу галерею колоритних постатей </a:t>
            </a:r>
            <a:r>
              <a:rPr lang="en-US" sz="1600" dirty="0" smtClean="0"/>
              <a:t>XVII </a:t>
            </a:r>
            <a:r>
              <a:rPr lang="uk-UA" sz="1600" dirty="0" smtClean="0"/>
              <a:t>століття. Вроцлавський архітектор Андрій </a:t>
            </a:r>
            <a:r>
              <a:rPr lang="uk-UA" sz="1600" dirty="0" err="1" smtClean="0"/>
              <a:t>Бемер</a:t>
            </a:r>
            <a:r>
              <a:rPr lang="uk-UA" sz="1600" dirty="0" smtClean="0"/>
              <a:t> завершив ансамбль монастиря бароковою вежею і оздобленням фасаду. Інтер’єр храму прикрашають численні різьблені вівтарі </a:t>
            </a:r>
            <a:r>
              <a:rPr lang="en-US" sz="1600" dirty="0" smtClean="0"/>
              <a:t>XVIII </a:t>
            </a:r>
            <a:r>
              <a:rPr lang="uk-UA" sz="1600" dirty="0" smtClean="0"/>
              <a:t>століття, стіни вкриті оригінальним фресковим розписом того ж періоду.</a:t>
            </a:r>
            <a:endParaRPr lang="uk-UA" sz="1600" dirty="0"/>
          </a:p>
        </p:txBody>
      </p:sp>
      <p:pic>
        <p:nvPicPr>
          <p:cNvPr id="32770" name="Picture 2" descr="http://g.io.ua/img_aa/large/0846/43/08464338.jpg"/>
          <p:cNvPicPr>
            <a:picLocks noChangeAspect="1" noChangeArrowheads="1"/>
          </p:cNvPicPr>
          <p:nvPr/>
        </p:nvPicPr>
        <p:blipFill>
          <a:blip r:embed="rId2" cstate="print"/>
          <a:srcRect/>
          <a:stretch>
            <a:fillRect/>
          </a:stretch>
        </p:blipFill>
        <p:spPr bwMode="auto">
          <a:xfrm>
            <a:off x="179512" y="620688"/>
            <a:ext cx="3648075" cy="540060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395536" y="0"/>
            <a:ext cx="8424936" cy="4005064"/>
          </a:xfrm>
        </p:spPr>
        <p:txBody>
          <a:bodyPr>
            <a:noAutofit/>
          </a:bodyPr>
          <a:lstStyle/>
          <a:p>
            <a:r>
              <a:rPr lang="uk-UA" sz="2400" dirty="0" smtClean="0"/>
              <a:t>Історія, яка творилася між цими похмурими і величними мурами є надзвичайно захопливою. Тут настільки злилися воєдино реальні факти міських </a:t>
            </a:r>
            <a:r>
              <a:rPr lang="uk-UA" sz="2400" dirty="0" err="1" smtClean="0"/>
              <a:t>хронік</a:t>
            </a:r>
            <a:r>
              <a:rPr lang="uk-UA" sz="2400" dirty="0" smtClean="0"/>
              <a:t> з легендами, що розділити їх тепер неможливо. Цілюще джерело, барокова ротонда над криницею, куди скидали тіла вбитих українців, які 1648 року хотіли відчинити браму міста гетьманові Богдану Хмельницькому… Нарешті годинник на вежі костелу, який завжди випереджав час на п’ять хвилин на згадку про те, що монах-бернардинець перевів стрілку годинника вперед: міська брама зачинилися перед самим носом загарбників і таким чином було врятовано Львів від знищення… Багато легенд та реальних історичних подій бережуть і підземелля монастиря бернардинів.</a:t>
            </a:r>
            <a:endParaRPr lang="uk-UA" sz="2400" dirty="0"/>
          </a:p>
        </p:txBody>
      </p:sp>
      <p:pic>
        <p:nvPicPr>
          <p:cNvPr id="35842" name="Picture 2" descr="&amp;Bcy;&amp;iecy;&amp;rcy;&amp;ncy;&amp;acy;&amp;rcy;&amp;dcy;&amp;icy;&amp;ncy;&amp;scy;&amp;softcy;&amp;kcy;&amp;icy;&amp;jcy; &amp;mcy;&amp;ocy;&amp;ncy;&amp;acy;&amp;scy;&amp;tcy;&amp;icy;&amp;rcy;"/>
          <p:cNvPicPr>
            <a:picLocks noChangeAspect="1" noChangeArrowheads="1"/>
          </p:cNvPicPr>
          <p:nvPr/>
        </p:nvPicPr>
        <p:blipFill>
          <a:blip r:embed="rId2" cstate="print"/>
          <a:srcRect/>
          <a:stretch>
            <a:fillRect/>
          </a:stretch>
        </p:blipFill>
        <p:spPr bwMode="auto">
          <a:xfrm>
            <a:off x="2051720" y="4026102"/>
            <a:ext cx="4968552" cy="2828925"/>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75656" y="476672"/>
            <a:ext cx="6269152" cy="923330"/>
          </a:xfrm>
          <a:prstGeom prst="rect">
            <a:avLst/>
          </a:prstGeom>
          <a:noFill/>
        </p:spPr>
        <p:txBody>
          <a:bodyPr wrap="none" lIns="91440" tIns="45720" rIns="91440" bIns="45720">
            <a:spAutoFit/>
          </a:bodyPr>
          <a:lstStyle/>
          <a:p>
            <a:pPr algn="ctr"/>
            <a:r>
              <a:rPr lang="uk-UA"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Італійський дворик </a:t>
            </a:r>
            <a:endParaRPr lang="uk-U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4818" name="Picture 2" descr="http://static.iloveukraine.com.ua/p/0/56/56475/e7ec0549f714fdecf5ad923a82b62fd0_600x1000.jpg"/>
          <p:cNvPicPr>
            <a:picLocks noChangeAspect="1" noChangeArrowheads="1"/>
          </p:cNvPicPr>
          <p:nvPr/>
        </p:nvPicPr>
        <p:blipFill>
          <a:blip r:embed="rId2" cstate="print"/>
          <a:srcRect/>
          <a:stretch>
            <a:fillRect/>
          </a:stretch>
        </p:blipFill>
        <p:spPr bwMode="auto">
          <a:xfrm>
            <a:off x="971600" y="1772816"/>
            <a:ext cx="7128792" cy="4824536"/>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395536" y="260648"/>
            <a:ext cx="8367632" cy="1800200"/>
          </a:xfrm>
        </p:spPr>
        <p:txBody>
          <a:bodyPr>
            <a:noAutofit/>
          </a:bodyPr>
          <a:lstStyle/>
          <a:p>
            <a:r>
              <a:rPr lang="ru-RU" sz="2800" dirty="0" smtClean="0"/>
              <a:t/>
            </a:r>
            <a:br>
              <a:rPr lang="ru-RU" sz="2800" dirty="0" smtClean="0"/>
            </a:br>
            <a:r>
              <a:rPr lang="ru-RU" sz="2800" dirty="0" err="1" smtClean="0"/>
              <a:t>Італійський</a:t>
            </a:r>
            <a:r>
              <a:rPr lang="ru-RU" sz="2800" dirty="0" smtClean="0"/>
              <a:t> дворик — </a:t>
            </a:r>
            <a:r>
              <a:rPr lang="ru-RU" sz="2800" dirty="0" err="1" smtClean="0"/>
              <a:t>дивовижний</a:t>
            </a:r>
            <a:r>
              <a:rPr lang="ru-RU" sz="2800" dirty="0" smtClean="0"/>
              <a:t> </a:t>
            </a:r>
            <a:r>
              <a:rPr lang="ru-RU" sz="2800" dirty="0" err="1" smtClean="0"/>
              <a:t>пам'ятник</a:t>
            </a:r>
            <a:r>
              <a:rPr lang="ru-RU" sz="2800" dirty="0" smtClean="0"/>
              <a:t> </a:t>
            </a:r>
            <a:r>
              <a:rPr lang="ru-RU" sz="2800" dirty="0" err="1" smtClean="0"/>
              <a:t>архітектури</a:t>
            </a:r>
            <a:r>
              <a:rPr lang="ru-RU" sz="2800" dirty="0" smtClean="0"/>
              <a:t> </a:t>
            </a:r>
            <a:r>
              <a:rPr lang="ru-RU" sz="2800" dirty="0" err="1" smtClean="0"/>
              <a:t>епохи</a:t>
            </a:r>
            <a:r>
              <a:rPr lang="ru-RU" sz="2800" dirty="0" smtClean="0"/>
              <a:t> </a:t>
            </a:r>
            <a:r>
              <a:rPr lang="ru-RU" sz="2800" dirty="0" err="1" smtClean="0"/>
              <a:t>Відродження</a:t>
            </a:r>
            <a:r>
              <a:rPr lang="ru-RU" sz="2800" dirty="0" smtClean="0"/>
              <a:t>, </a:t>
            </a:r>
            <a:r>
              <a:rPr lang="ru-RU" sz="2800" dirty="0" err="1" smtClean="0"/>
              <a:t>який</a:t>
            </a:r>
            <a:r>
              <a:rPr lang="ru-RU" sz="2800" dirty="0" smtClean="0"/>
              <a:t> по праву </a:t>
            </a:r>
            <a:r>
              <a:rPr lang="ru-RU" sz="2800" dirty="0" err="1" smtClean="0"/>
              <a:t>вважається</a:t>
            </a:r>
            <a:r>
              <a:rPr lang="ru-RU" sz="2800" dirty="0" smtClean="0"/>
              <a:t> одним </a:t>
            </a:r>
            <a:r>
              <a:rPr lang="ru-RU" sz="2800" dirty="0" err="1" smtClean="0"/>
              <a:t>із</a:t>
            </a:r>
            <a:r>
              <a:rPr lang="ru-RU" sz="2800" dirty="0" smtClean="0"/>
              <a:t> </a:t>
            </a:r>
            <a:r>
              <a:rPr lang="ru-RU" sz="2800" dirty="0" err="1" smtClean="0"/>
              <a:t>найпрекрасніших</a:t>
            </a:r>
            <a:r>
              <a:rPr lang="ru-RU" sz="2800" dirty="0" smtClean="0"/>
              <a:t> та </a:t>
            </a:r>
            <a:r>
              <a:rPr lang="ru-RU" sz="2800" dirty="0" err="1" smtClean="0"/>
              <a:t>найромантичніших</a:t>
            </a:r>
            <a:r>
              <a:rPr lang="ru-RU" sz="2800" dirty="0" smtClean="0"/>
              <a:t> прикрас </a:t>
            </a:r>
            <a:r>
              <a:rPr lang="ru-RU" sz="2800" dirty="0" err="1" smtClean="0"/>
              <a:t>центральної</a:t>
            </a:r>
            <a:r>
              <a:rPr lang="ru-RU" sz="2800" dirty="0" smtClean="0"/>
              <a:t> </a:t>
            </a:r>
            <a:r>
              <a:rPr lang="ru-RU" sz="2800" dirty="0" err="1" smtClean="0"/>
              <a:t>частини</a:t>
            </a:r>
            <a:r>
              <a:rPr lang="ru-RU" sz="2800" dirty="0" smtClean="0"/>
              <a:t> Львова.</a:t>
            </a:r>
            <a:br>
              <a:rPr lang="ru-RU" sz="2800" dirty="0" smtClean="0"/>
            </a:br>
            <a:endParaRPr lang="uk-UA" sz="2800" dirty="0"/>
          </a:p>
        </p:txBody>
      </p:sp>
      <p:pic>
        <p:nvPicPr>
          <p:cNvPr id="33794" name="Picture 2" descr="http://www.lvivhotel.com/UserFiles/news/13144468964e58de3041390.jpg"/>
          <p:cNvPicPr>
            <a:picLocks noChangeAspect="1" noChangeArrowheads="1"/>
          </p:cNvPicPr>
          <p:nvPr/>
        </p:nvPicPr>
        <p:blipFill>
          <a:blip r:embed="rId2" cstate="print"/>
          <a:srcRect/>
          <a:stretch>
            <a:fillRect/>
          </a:stretch>
        </p:blipFill>
        <p:spPr bwMode="auto">
          <a:xfrm>
            <a:off x="539552" y="2492896"/>
            <a:ext cx="4464496" cy="4032448"/>
          </a:xfrm>
          <a:prstGeom prst="rect">
            <a:avLst/>
          </a:prstGeom>
          <a:noFill/>
        </p:spPr>
      </p:pic>
      <p:pic>
        <p:nvPicPr>
          <p:cNvPr id="33796" name="Picture 4" descr="http://www.tours.lviv.ua/upload/italic-yard.jpg"/>
          <p:cNvPicPr>
            <a:picLocks noChangeAspect="1" noChangeArrowheads="1"/>
          </p:cNvPicPr>
          <p:nvPr/>
        </p:nvPicPr>
        <p:blipFill>
          <a:blip r:embed="rId3" cstate="print"/>
          <a:srcRect/>
          <a:stretch>
            <a:fillRect/>
          </a:stretch>
        </p:blipFill>
        <p:spPr bwMode="auto">
          <a:xfrm>
            <a:off x="5004048" y="2492896"/>
            <a:ext cx="3248025" cy="4032448"/>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611560" y="404664"/>
            <a:ext cx="4536504" cy="6264696"/>
          </a:xfrm>
        </p:spPr>
        <p:txBody>
          <a:bodyPr>
            <a:noAutofit/>
          </a:bodyPr>
          <a:lstStyle/>
          <a:p>
            <a:r>
              <a:rPr lang="uk-UA" sz="2400" dirty="0" smtClean="0"/>
              <a:t>Палац був зведений у 1580 році, а його авторами стали італійські архітектори Петро з Барбони та Павло Римлянин. До речі, єдиний будинок з подібним двориком був побудований лише через 300 років — це царський маєток, </a:t>
            </a:r>
            <a:r>
              <a:rPr lang="uk-UA" sz="2400" dirty="0" err="1" smtClean="0"/>
              <a:t>Лівадійський</a:t>
            </a:r>
            <a:r>
              <a:rPr lang="uk-UA" sz="2400" dirty="0" smtClean="0"/>
              <a:t> палац у Криму.</a:t>
            </a:r>
            <a:br>
              <a:rPr lang="uk-UA" sz="2400" dirty="0" smtClean="0"/>
            </a:br>
            <a:r>
              <a:rPr lang="uk-UA" sz="2400" dirty="0" smtClean="0"/>
              <a:t>Італійський дворик був тихим та затишним місцем відпочинку всередині палацу, адже був побудований таким чином, що шум із площі туди не доносився. </a:t>
            </a:r>
            <a:br>
              <a:rPr lang="uk-UA" sz="2400" dirty="0" smtClean="0"/>
            </a:br>
            <a:r>
              <a:rPr lang="uk-UA" sz="2400" dirty="0" smtClean="0"/>
              <a:t>В середині </a:t>
            </a:r>
            <a:r>
              <a:rPr lang="en-US" sz="2400" dirty="0" smtClean="0"/>
              <a:t>XVII </a:t>
            </a:r>
            <a:r>
              <a:rPr lang="uk-UA" sz="2400" dirty="0" smtClean="0"/>
              <a:t>сторіччя палац </a:t>
            </a:r>
            <a:r>
              <a:rPr lang="uk-UA" sz="2400" dirty="0" err="1" smtClean="0"/>
              <a:t>Корнякта</a:t>
            </a:r>
            <a:r>
              <a:rPr lang="uk-UA" sz="2400" dirty="0" smtClean="0"/>
              <a:t> почав називатись Королівською кам'яницею, оскільки перейшов до власності родини польського короля Яна ІІІ </a:t>
            </a:r>
            <a:r>
              <a:rPr lang="uk-UA" sz="2400" dirty="0" err="1" smtClean="0"/>
              <a:t>Собеського</a:t>
            </a:r>
            <a:r>
              <a:rPr lang="uk-UA" sz="2400" dirty="0" smtClean="0"/>
              <a:t>.</a:t>
            </a:r>
            <a:endParaRPr lang="uk-UA" sz="2400" dirty="0"/>
          </a:p>
        </p:txBody>
      </p:sp>
      <p:pic>
        <p:nvPicPr>
          <p:cNvPr id="39938" name="Picture 2" descr="&amp;Fcy;&amp;acy;&amp;jcy;&amp;lcy;:Jan Sobieski.jpg"/>
          <p:cNvPicPr>
            <a:picLocks noChangeAspect="1" noChangeArrowheads="1"/>
          </p:cNvPicPr>
          <p:nvPr/>
        </p:nvPicPr>
        <p:blipFill>
          <a:blip r:embed="rId2" cstate="print"/>
          <a:srcRect/>
          <a:stretch>
            <a:fillRect/>
          </a:stretch>
        </p:blipFill>
        <p:spPr bwMode="auto">
          <a:xfrm>
            <a:off x="5148064" y="980728"/>
            <a:ext cx="3536082" cy="432048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611560" y="620688"/>
            <a:ext cx="4153848" cy="5832648"/>
          </a:xfrm>
        </p:spPr>
        <p:txBody>
          <a:bodyPr>
            <a:noAutofit/>
          </a:bodyPr>
          <a:lstStyle/>
          <a:p>
            <a:r>
              <a:rPr lang="uk-UA" sz="2800" dirty="0" smtClean="0"/>
              <a:t>З 1908 року Палац викупило місто. Вже більше ніж 100 років тут діє Львівський історичний музей, інша назва якого </a:t>
            </a:r>
            <a:r>
              <a:rPr lang="uk-UA" sz="2800" dirty="0" err="1" smtClean="0"/>
              <a:t>“Національний</a:t>
            </a:r>
            <a:r>
              <a:rPr lang="uk-UA" sz="2800" dirty="0" smtClean="0"/>
              <a:t> музей імені короля Яна </a:t>
            </a:r>
            <a:r>
              <a:rPr lang="en-US" sz="2800" dirty="0" smtClean="0"/>
              <a:t>III”. </a:t>
            </a:r>
            <a:r>
              <a:rPr lang="uk-UA" sz="2800" dirty="0" smtClean="0"/>
              <a:t>Таку назву музей отримав на честь 225-ї річниці перемоги Яна ІІІ </a:t>
            </a:r>
            <a:r>
              <a:rPr lang="uk-UA" sz="2800" dirty="0" err="1" smtClean="0"/>
              <a:t>Собеського</a:t>
            </a:r>
            <a:r>
              <a:rPr lang="uk-UA" sz="2800" dirty="0" smtClean="0"/>
              <a:t> над турками під Віднем.</a:t>
            </a:r>
            <a:br>
              <a:rPr lang="uk-UA" sz="2800" dirty="0" smtClean="0"/>
            </a:br>
            <a:r>
              <a:rPr lang="uk-UA" sz="2800" dirty="0" smtClean="0"/>
              <a:t>Італійський (Венеціанський) дворик напрочуд схожий із типовими двориками Риму та Флоренції. Недарма, вже у </a:t>
            </a:r>
            <a:r>
              <a:rPr lang="en-US" sz="2800" dirty="0" smtClean="0"/>
              <a:t>XVII </a:t>
            </a:r>
            <a:r>
              <a:rPr lang="uk-UA" sz="2800" dirty="0" smtClean="0"/>
              <a:t>сторіччі саме тут ставили п'єси Шекспіра.</a:t>
            </a:r>
            <a:endParaRPr lang="uk-UA" sz="2800" dirty="0"/>
          </a:p>
        </p:txBody>
      </p:sp>
      <p:pic>
        <p:nvPicPr>
          <p:cNvPr id="38914" name="Picture 2" descr="http://slonyk.com/uploads/images/7/e/a/1/1425/9a2a1d79c1.jpg"/>
          <p:cNvPicPr>
            <a:picLocks noChangeAspect="1" noChangeArrowheads="1"/>
          </p:cNvPicPr>
          <p:nvPr/>
        </p:nvPicPr>
        <p:blipFill>
          <a:blip r:embed="rId2" cstate="print"/>
          <a:srcRect/>
          <a:stretch>
            <a:fillRect/>
          </a:stretch>
        </p:blipFill>
        <p:spPr bwMode="auto">
          <a:xfrm>
            <a:off x="4932040" y="980728"/>
            <a:ext cx="3429000" cy="4562476"/>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276872"/>
            <a:ext cx="7498080" cy="1143000"/>
          </a:xfrm>
        </p:spPr>
        <p:txBody>
          <a:bodyPr>
            <a:normAutofit/>
          </a:bodyPr>
          <a:lstStyle/>
          <a:p>
            <a:pPr algn="ctr"/>
            <a:r>
              <a:rPr lang="ru-RU" sz="6600" i="1" dirty="0" err="1" smtClean="0"/>
              <a:t>Дякую</a:t>
            </a:r>
            <a:r>
              <a:rPr lang="ru-RU" sz="6600" i="1" dirty="0" smtClean="0"/>
              <a:t> за </a:t>
            </a:r>
            <a:r>
              <a:rPr lang="ru-RU" sz="6600" i="1" dirty="0" err="1" smtClean="0"/>
              <a:t>увагу</a:t>
            </a:r>
            <a:r>
              <a:rPr lang="ru-RU" sz="6600" i="1" dirty="0" smtClean="0"/>
              <a:t>!</a:t>
            </a:r>
            <a:endParaRPr lang="uk-UA" sz="6600" i="1" dirty="0"/>
          </a:p>
        </p:txBody>
      </p:sp>
    </p:spTree>
    <p:extLst>
      <p:ext uri="{BB962C8B-B14F-4D97-AF65-F5344CB8AC3E}">
        <p14:creationId xmlns:p14="http://schemas.microsoft.com/office/powerpoint/2010/main" val="1826350600"/>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611560" y="332656"/>
            <a:ext cx="8136904" cy="1509712"/>
          </a:xfrm>
        </p:spPr>
        <p:txBody>
          <a:bodyPr/>
          <a:lstStyle/>
          <a:p>
            <a:r>
              <a:rPr lang="uk-UA" sz="2400" dirty="0" smtClean="0"/>
              <a:t>·  </a:t>
            </a:r>
            <a:r>
              <a:rPr lang="uk-UA" sz="2400" b="1" dirty="0" smtClean="0"/>
              <a:t>Площа Ринок – центр політичного, громадського, культурного і торгового життя міста протягом 500 років, серце Львова, історичний початок європеїзації України.</a:t>
            </a:r>
            <a:endParaRPr lang="uk-UA" sz="2400" dirty="0" smtClean="0"/>
          </a:p>
          <a:p>
            <a:endParaRPr lang="uk-UA" dirty="0"/>
          </a:p>
        </p:txBody>
      </p:sp>
      <p:pic>
        <p:nvPicPr>
          <p:cNvPr id="1026" name="Picture 2" descr="C:\Users\Умная\Desktop\площа ринок.базар.jpg"/>
          <p:cNvPicPr>
            <a:picLocks noChangeAspect="1" noChangeArrowheads="1"/>
          </p:cNvPicPr>
          <p:nvPr/>
        </p:nvPicPr>
        <p:blipFill>
          <a:blip r:embed="rId2" cstate="print"/>
          <a:srcRect/>
          <a:stretch>
            <a:fillRect/>
          </a:stretch>
        </p:blipFill>
        <p:spPr bwMode="auto">
          <a:xfrm>
            <a:off x="323528" y="1916832"/>
            <a:ext cx="3563888" cy="2672916"/>
          </a:xfrm>
          <a:prstGeom prst="rect">
            <a:avLst/>
          </a:prstGeom>
          <a:noFill/>
        </p:spPr>
      </p:pic>
      <p:pic>
        <p:nvPicPr>
          <p:cNvPr id="1027" name="Picture 3" descr="C:\Users\Умная\Desktop\1_122.jpg"/>
          <p:cNvPicPr>
            <a:picLocks noChangeAspect="1" noChangeArrowheads="1"/>
          </p:cNvPicPr>
          <p:nvPr/>
        </p:nvPicPr>
        <p:blipFill>
          <a:blip r:embed="rId3" cstate="print"/>
          <a:srcRect/>
          <a:stretch>
            <a:fillRect/>
          </a:stretch>
        </p:blipFill>
        <p:spPr bwMode="auto">
          <a:xfrm>
            <a:off x="3563888" y="1916832"/>
            <a:ext cx="5334598" cy="4320480"/>
          </a:xfrm>
          <a:prstGeom prst="rect">
            <a:avLst/>
          </a:prstGeom>
          <a:noFill/>
        </p:spPr>
      </p:pic>
      <p:pic>
        <p:nvPicPr>
          <p:cNvPr id="1028" name="Picture 4" descr="C:\Users\Умная\Desktop\ead25aed08430b4c8c69ef82f413b91a_600x1000.jpg"/>
          <p:cNvPicPr>
            <a:picLocks noChangeAspect="1" noChangeArrowheads="1"/>
          </p:cNvPicPr>
          <p:nvPr/>
        </p:nvPicPr>
        <p:blipFill>
          <a:blip r:embed="rId4" cstate="print"/>
          <a:srcRect/>
          <a:stretch>
            <a:fillRect/>
          </a:stretch>
        </p:blipFill>
        <p:spPr bwMode="auto">
          <a:xfrm>
            <a:off x="323528" y="4437112"/>
            <a:ext cx="3240360" cy="1809373"/>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539552" y="4437112"/>
            <a:ext cx="7992888" cy="2246769"/>
          </a:xfrm>
          <a:prstGeom prst="rect">
            <a:avLst/>
          </a:prstGeom>
        </p:spPr>
        <p:txBody>
          <a:bodyPr wrap="square">
            <a:spAutoFit/>
          </a:bodyPr>
          <a:lstStyle/>
          <a:p>
            <a:r>
              <a:rPr lang="uk-UA" sz="2000" dirty="0" smtClean="0"/>
              <a:t>Саме тут, у долині ріки </a:t>
            </a:r>
            <a:r>
              <a:rPr lang="uk-UA" sz="2000" dirty="0" err="1" smtClean="0"/>
              <a:t>Полтви</a:t>
            </a:r>
            <a:r>
              <a:rPr lang="uk-UA" sz="2000" dirty="0" smtClean="0"/>
              <a:t> в середині ХІV століття німецькі колоністи за дорученням короля Казимира ІІІ започаткували класичне європейське місто з класичною ринковою площею. Польський король зводив місто за найдосконалішими тогочасними будівельними технологіями, він запросив для цієї мети ремісників та будівельників з Німеччини. У наступні століття архітектурну досконалість Ринку доповнювали італійські та австрійські архітектори.</a:t>
            </a:r>
            <a:endParaRPr lang="uk-UA" sz="2000" dirty="0"/>
          </a:p>
        </p:txBody>
      </p:sp>
      <p:pic>
        <p:nvPicPr>
          <p:cNvPr id="2050" name="Picture 2" descr="http://inspired.com.ua/wp-content/uploads/2011/05/72.jpg"/>
          <p:cNvPicPr>
            <a:picLocks noChangeAspect="1" noChangeArrowheads="1"/>
          </p:cNvPicPr>
          <p:nvPr/>
        </p:nvPicPr>
        <p:blipFill>
          <a:blip r:embed="rId2" cstate="print"/>
          <a:srcRect/>
          <a:stretch>
            <a:fillRect/>
          </a:stretch>
        </p:blipFill>
        <p:spPr bwMode="auto">
          <a:xfrm>
            <a:off x="1115616" y="548680"/>
            <a:ext cx="6552728" cy="3528392"/>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483768" y="332656"/>
            <a:ext cx="5688632" cy="181588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2800" b="1" cap="none" spc="0" dirty="0" smtClean="0">
                <a:ln/>
                <a:solidFill>
                  <a:schemeClr val="accent3"/>
                </a:solidFill>
                <a:effectLst/>
              </a:rPr>
              <a:t>Майже всі будинки площі і до сьогодні використовуються за своїм основним призначенням – у них мешкають львів’яни.</a:t>
            </a:r>
            <a:endParaRPr lang="uk-UA" sz="2800" b="1" cap="none" spc="0" dirty="0">
              <a:ln/>
              <a:solidFill>
                <a:schemeClr val="accent3"/>
              </a:solidFill>
              <a:effectLst/>
            </a:endParaRPr>
          </a:p>
        </p:txBody>
      </p:sp>
      <p:pic>
        <p:nvPicPr>
          <p:cNvPr id="17410" name="Picture 2" descr="http://upload.wikimedia.org/wikipedia/uk/thumb/2/2d/Lviv_rynok.jpg/250px-Lviv_rynok.jpg"/>
          <p:cNvPicPr>
            <a:picLocks noChangeAspect="1" noChangeArrowheads="1"/>
          </p:cNvPicPr>
          <p:nvPr/>
        </p:nvPicPr>
        <p:blipFill>
          <a:blip r:embed="rId2" cstate="print"/>
          <a:srcRect/>
          <a:stretch>
            <a:fillRect/>
          </a:stretch>
        </p:blipFill>
        <p:spPr bwMode="auto">
          <a:xfrm>
            <a:off x="2483768" y="2420888"/>
            <a:ext cx="6048672" cy="4104456"/>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2555776" y="332656"/>
            <a:ext cx="4792659" cy="923330"/>
          </a:xfrm>
          <a:prstGeom prst="rect">
            <a:avLst/>
          </a:prstGeom>
          <a:noFill/>
        </p:spPr>
        <p:txBody>
          <a:bodyPr wrap="none" lIns="91440" tIns="45720" rIns="91440" bIns="45720">
            <a:spAutoFit/>
          </a:bodyPr>
          <a:lstStyle/>
          <a:p>
            <a:pPr algn="ctr"/>
            <a:r>
              <a:rPr lang="uk-UA"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Оперний театр</a:t>
            </a:r>
            <a:endParaRPr lang="uk-U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8434" name="Picture 2" descr="http://pics.livejournal.com/pocinovyvach/pic/0001eryw"/>
          <p:cNvPicPr>
            <a:picLocks noChangeAspect="1" noChangeArrowheads="1"/>
          </p:cNvPicPr>
          <p:nvPr/>
        </p:nvPicPr>
        <p:blipFill>
          <a:blip r:embed="rId2" cstate="print"/>
          <a:srcRect/>
          <a:stretch>
            <a:fillRect/>
          </a:stretch>
        </p:blipFill>
        <p:spPr bwMode="auto">
          <a:xfrm>
            <a:off x="1043608" y="1412776"/>
            <a:ext cx="7334250" cy="486727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467544" y="332656"/>
            <a:ext cx="8345016" cy="1509712"/>
          </a:xfrm>
        </p:spPr>
        <p:txBody>
          <a:bodyPr>
            <a:normAutofit/>
          </a:bodyPr>
          <a:lstStyle/>
          <a:p>
            <a:pPr algn="ctr"/>
            <a:r>
              <a:rPr lang="ru-RU" sz="2800" b="1" dirty="0" err="1" smtClean="0"/>
              <a:t>Львівський</a:t>
            </a:r>
            <a:r>
              <a:rPr lang="ru-RU" sz="2800" b="1" dirty="0" smtClean="0"/>
              <a:t> </a:t>
            </a:r>
            <a:r>
              <a:rPr lang="ru-RU" sz="2800" b="1" dirty="0" err="1" smtClean="0"/>
              <a:t>Оперний</a:t>
            </a:r>
            <a:r>
              <a:rPr lang="ru-RU" sz="2800" b="1" dirty="0" smtClean="0"/>
              <a:t> театр – </a:t>
            </a:r>
            <a:r>
              <a:rPr lang="ru-RU" sz="2800" b="1" dirty="0" err="1" smtClean="0"/>
              <a:t>архітектурна</a:t>
            </a:r>
            <a:r>
              <a:rPr lang="ru-RU" sz="2800" b="1" dirty="0" smtClean="0"/>
              <a:t> </a:t>
            </a:r>
            <a:r>
              <a:rPr lang="ru-RU" sz="2800" b="1" dirty="0" err="1" smtClean="0"/>
              <a:t>перлина</a:t>
            </a:r>
            <a:r>
              <a:rPr lang="ru-RU" sz="2800" b="1" dirty="0" smtClean="0"/>
              <a:t> Львова у </a:t>
            </a:r>
            <a:r>
              <a:rPr lang="ru-RU" sz="2800" b="1" dirty="0" err="1" smtClean="0"/>
              <a:t>стилі</a:t>
            </a:r>
            <a:r>
              <a:rPr lang="ru-RU" sz="2800" b="1" dirty="0" smtClean="0"/>
              <a:t> </a:t>
            </a:r>
            <a:r>
              <a:rPr lang="ru-RU" sz="2800" b="1" dirty="0" err="1" smtClean="0"/>
              <a:t>неоренесансу</a:t>
            </a:r>
            <a:r>
              <a:rPr lang="ru-RU" sz="2800" b="1" dirty="0" smtClean="0"/>
              <a:t> (1901 </a:t>
            </a:r>
            <a:r>
              <a:rPr lang="ru-RU" sz="2800" b="1" dirty="0" err="1" smtClean="0"/>
              <a:t>рік</a:t>
            </a:r>
            <a:r>
              <a:rPr lang="ru-RU" sz="2800" b="1" dirty="0" smtClean="0"/>
              <a:t>), один </a:t>
            </a:r>
            <a:r>
              <a:rPr lang="ru-RU" sz="2800" b="1" dirty="0" err="1" smtClean="0"/>
              <a:t>з</a:t>
            </a:r>
            <a:r>
              <a:rPr lang="ru-RU" sz="2800" b="1" dirty="0" smtClean="0"/>
              <a:t> </a:t>
            </a:r>
            <a:r>
              <a:rPr lang="ru-RU" sz="2800" b="1" dirty="0" err="1" smtClean="0"/>
              <a:t>найгарніших</a:t>
            </a:r>
            <a:r>
              <a:rPr lang="ru-RU" sz="2800" b="1" dirty="0" smtClean="0"/>
              <a:t> </a:t>
            </a:r>
            <a:r>
              <a:rPr lang="ru-RU" sz="2800" b="1" dirty="0" err="1" smtClean="0"/>
              <a:t>театрів</a:t>
            </a:r>
            <a:r>
              <a:rPr lang="ru-RU" sz="2800" b="1" dirty="0" smtClean="0"/>
              <a:t> </a:t>
            </a:r>
            <a:r>
              <a:rPr lang="ru-RU" sz="2800" b="1" dirty="0" err="1" smtClean="0"/>
              <a:t>Європи</a:t>
            </a:r>
            <a:r>
              <a:rPr lang="ru-RU" sz="2800" b="1" dirty="0" smtClean="0"/>
              <a:t>.</a:t>
            </a:r>
            <a:endParaRPr lang="uk-UA" sz="2800" dirty="0"/>
          </a:p>
        </p:txBody>
      </p:sp>
      <p:pic>
        <p:nvPicPr>
          <p:cNvPr id="19458" name="Picture 2" descr="http://tourdelviv.lviv.ua/image/data/opera.jpg"/>
          <p:cNvPicPr>
            <a:picLocks noChangeAspect="1" noChangeArrowheads="1"/>
          </p:cNvPicPr>
          <p:nvPr/>
        </p:nvPicPr>
        <p:blipFill>
          <a:blip r:embed="rId2" cstate="print"/>
          <a:srcRect/>
          <a:stretch>
            <a:fillRect/>
          </a:stretch>
        </p:blipFill>
        <p:spPr bwMode="auto">
          <a:xfrm>
            <a:off x="3419872" y="2276872"/>
            <a:ext cx="5019278" cy="3744416"/>
          </a:xfrm>
          <a:prstGeom prst="rect">
            <a:avLst/>
          </a:prstGeom>
          <a:noFill/>
        </p:spPr>
      </p:pic>
      <p:pic>
        <p:nvPicPr>
          <p:cNvPr id="19460" name="Picture 4" descr="http://s.citysites.com.ua/upload/pers/40/usr/imgcatalog/f_7474/b5621dd8b23f009a58991fb59b6d0812.JPG"/>
          <p:cNvPicPr>
            <a:picLocks noChangeAspect="1" noChangeArrowheads="1"/>
          </p:cNvPicPr>
          <p:nvPr/>
        </p:nvPicPr>
        <p:blipFill>
          <a:blip r:embed="rId3" cstate="print"/>
          <a:srcRect/>
          <a:stretch>
            <a:fillRect/>
          </a:stretch>
        </p:blipFill>
        <p:spPr bwMode="auto">
          <a:xfrm>
            <a:off x="395536" y="2276872"/>
            <a:ext cx="3030142" cy="2304256"/>
          </a:xfrm>
          <a:prstGeom prst="rect">
            <a:avLst/>
          </a:prstGeom>
          <a:noFill/>
        </p:spPr>
      </p:pic>
      <p:pic>
        <p:nvPicPr>
          <p:cNvPr id="19462" name="Picture 6" descr="http://lvivopera.mow.fm/files/user/profile_bg/4bd00661e568a2492e069d437e13a21d.jpg"/>
          <p:cNvPicPr>
            <a:picLocks noChangeAspect="1" noChangeArrowheads="1"/>
          </p:cNvPicPr>
          <p:nvPr/>
        </p:nvPicPr>
        <p:blipFill>
          <a:blip r:embed="rId4" cstate="print"/>
          <a:srcRect/>
          <a:stretch>
            <a:fillRect/>
          </a:stretch>
        </p:blipFill>
        <p:spPr bwMode="auto">
          <a:xfrm>
            <a:off x="395536" y="4581128"/>
            <a:ext cx="3030141" cy="1440160"/>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79512" y="2708920"/>
            <a:ext cx="8964488" cy="4154984"/>
          </a:xfrm>
          <a:prstGeom prst="rect">
            <a:avLst/>
          </a:prstGeom>
        </p:spPr>
        <p:txBody>
          <a:bodyPr wrap="square">
            <a:spAutoFit/>
          </a:bodyPr>
          <a:lstStyle/>
          <a:p>
            <a:r>
              <a:rPr lang="ru-RU" sz="2400" dirty="0" err="1" smtClean="0"/>
              <a:t>Збудований</a:t>
            </a:r>
            <a:r>
              <a:rPr lang="ru-RU" sz="2400" dirty="0" smtClean="0"/>
              <a:t> на початку </a:t>
            </a:r>
            <a:r>
              <a:rPr lang="ru-RU" sz="2400" dirty="0" err="1" smtClean="0"/>
              <a:t>минулого</a:t>
            </a:r>
            <a:r>
              <a:rPr lang="ru-RU" sz="2400" dirty="0" smtClean="0"/>
              <a:t> </a:t>
            </a:r>
            <a:r>
              <a:rPr lang="ru-RU" sz="2400" dirty="0" err="1" smtClean="0"/>
              <a:t>століття</a:t>
            </a:r>
            <a:r>
              <a:rPr lang="ru-RU" sz="2400" dirty="0" smtClean="0"/>
              <a:t> за проектом </a:t>
            </a:r>
            <a:r>
              <a:rPr lang="ru-RU" sz="2400" dirty="0" err="1" smtClean="0"/>
              <a:t>архітектора</a:t>
            </a:r>
            <a:r>
              <a:rPr lang="ru-RU" sz="2400" dirty="0" smtClean="0"/>
              <a:t> </a:t>
            </a:r>
            <a:r>
              <a:rPr lang="ru-RU" sz="2400" dirty="0" err="1" smtClean="0"/>
              <a:t>Зиґмунта</a:t>
            </a:r>
            <a:r>
              <a:rPr lang="ru-RU" sz="2400" dirty="0" smtClean="0"/>
              <a:t> </a:t>
            </a:r>
            <a:r>
              <a:rPr lang="ru-RU" sz="2400" dirty="0" err="1" smtClean="0"/>
              <a:t>Ґорґолевського</a:t>
            </a:r>
            <a:r>
              <a:rPr lang="ru-RU" sz="2400" dirty="0" smtClean="0"/>
              <a:t> Великий театр у </a:t>
            </a:r>
            <a:r>
              <a:rPr lang="ru-RU" sz="2400" dirty="0" err="1" smtClean="0"/>
              <a:t>Львові</a:t>
            </a:r>
            <a:r>
              <a:rPr lang="ru-RU" sz="2400" dirty="0" smtClean="0"/>
              <a:t> </a:t>
            </a:r>
            <a:r>
              <a:rPr lang="ru-RU" sz="2400" dirty="0" err="1" smtClean="0"/>
              <a:t>порівнювали</a:t>
            </a:r>
            <a:r>
              <a:rPr lang="ru-RU" sz="2400" dirty="0" smtClean="0"/>
              <a:t> </a:t>
            </a:r>
            <a:r>
              <a:rPr lang="ru-RU" sz="2400" dirty="0" err="1" smtClean="0"/>
              <a:t>з</a:t>
            </a:r>
            <a:r>
              <a:rPr lang="ru-RU" sz="2400" dirty="0" smtClean="0"/>
              <a:t> </a:t>
            </a:r>
            <a:r>
              <a:rPr lang="ru-RU" sz="2400" dirty="0" err="1" smtClean="0"/>
              <a:t>Паризькою</a:t>
            </a:r>
            <a:r>
              <a:rPr lang="ru-RU" sz="2400" dirty="0" smtClean="0"/>
              <a:t> та </a:t>
            </a:r>
            <a:r>
              <a:rPr lang="ru-RU" sz="2400" dirty="0" err="1" smtClean="0"/>
              <a:t>Віденською</a:t>
            </a:r>
            <a:r>
              <a:rPr lang="ru-RU" sz="2400" dirty="0" smtClean="0"/>
              <a:t> оперою. </a:t>
            </a:r>
            <a:r>
              <a:rPr lang="uk-UA" sz="2400" dirty="0" smtClean="0"/>
              <a:t>Форми фасаду дуже складні і різноманітні: це колони, балюстради, ніші, насичені алегоричними скульптурними постатями. Над головним карнизом фасаду </a:t>
            </a:r>
            <a:r>
              <a:rPr lang="uk-UA" sz="2400" dirty="0" err="1" smtClean="0"/>
              <a:t>височать</a:t>
            </a:r>
            <a:r>
              <a:rPr lang="uk-UA" sz="2400" dirty="0" smtClean="0"/>
              <a:t> статуї восьми муз, над ними горельєфна </a:t>
            </a:r>
            <a:r>
              <a:rPr lang="uk-UA" sz="2400" dirty="0" err="1" smtClean="0"/>
              <a:t>десятифігурна</a:t>
            </a:r>
            <a:r>
              <a:rPr lang="uk-UA" sz="2400" dirty="0" smtClean="0"/>
              <a:t> композиція «Радощі і страждання життя». Фронтон угорі завершується скульптурною тріадою крилатих бронзових постатей Генія драми і комедії, трагедії і у центрі – Слави, яка тримає золоту пальмову гілку. Ці скульптури творили видатні львівські митці </a:t>
            </a:r>
            <a:r>
              <a:rPr lang="uk-UA" sz="2400" dirty="0" err="1" smtClean="0"/>
              <a:t>Попель</a:t>
            </a:r>
            <a:r>
              <a:rPr lang="uk-UA" sz="2400" dirty="0" smtClean="0"/>
              <a:t>, </a:t>
            </a:r>
            <a:r>
              <a:rPr lang="uk-UA" sz="2400" dirty="0" err="1" smtClean="0"/>
              <a:t>Баронч</a:t>
            </a:r>
            <a:r>
              <a:rPr lang="uk-UA" sz="2400" dirty="0" smtClean="0"/>
              <a:t>, </a:t>
            </a:r>
            <a:r>
              <a:rPr lang="uk-UA" sz="2400" dirty="0" err="1" smtClean="0"/>
              <a:t>Війтович</a:t>
            </a:r>
            <a:r>
              <a:rPr lang="uk-UA" sz="2400" dirty="0" smtClean="0"/>
              <a:t>.</a:t>
            </a:r>
            <a:endParaRPr lang="uk-UA" sz="2400" dirty="0"/>
          </a:p>
        </p:txBody>
      </p:sp>
      <p:pic>
        <p:nvPicPr>
          <p:cNvPr id="22530" name="Picture 2" descr="http://embed.virtual.ua/panorams/culture/theaters/lviv/opernyj/opernyj_03/opernyj_03_1200.jpg"/>
          <p:cNvPicPr>
            <a:picLocks noChangeAspect="1" noChangeArrowheads="1"/>
          </p:cNvPicPr>
          <p:nvPr/>
        </p:nvPicPr>
        <p:blipFill>
          <a:blip r:embed="rId2" cstate="print"/>
          <a:srcRect/>
          <a:stretch>
            <a:fillRect/>
          </a:stretch>
        </p:blipFill>
        <p:spPr bwMode="auto">
          <a:xfrm>
            <a:off x="366440" y="476672"/>
            <a:ext cx="8153400" cy="2232248"/>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755576" y="404664"/>
            <a:ext cx="7696944" cy="1584176"/>
          </a:xfrm>
        </p:spPr>
        <p:txBody>
          <a:bodyPr>
            <a:noAutofit/>
          </a:bodyPr>
          <a:lstStyle/>
          <a:p>
            <a:r>
              <a:rPr lang="uk-UA" sz="2400" dirty="0" smtClean="0"/>
              <a:t>Зал львівського оперного театру відзначається чудовою акустикою. Тут можна побачити виступи славетних оперних і балетних колективів України та гастролерів з інших країн. У львівській опері проводять нещодавно відроджені Віденські бали.</a:t>
            </a:r>
            <a:endParaRPr lang="uk-UA" sz="2400" dirty="0"/>
          </a:p>
        </p:txBody>
      </p:sp>
      <p:pic>
        <p:nvPicPr>
          <p:cNvPr id="21506" name="Picture 2" descr="http://opera.lviv.ua/fotos/galereya/21/534.jpg"/>
          <p:cNvPicPr>
            <a:picLocks noChangeAspect="1" noChangeArrowheads="1"/>
          </p:cNvPicPr>
          <p:nvPr/>
        </p:nvPicPr>
        <p:blipFill>
          <a:blip r:embed="rId2" cstate="print"/>
          <a:srcRect/>
          <a:stretch>
            <a:fillRect/>
          </a:stretch>
        </p:blipFill>
        <p:spPr bwMode="auto">
          <a:xfrm>
            <a:off x="899592" y="2348880"/>
            <a:ext cx="7296150" cy="4147196"/>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нцестояння">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онцестояння">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нцестояння">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129</TotalTime>
  <Words>868</Words>
  <Application>Microsoft Office PowerPoint</Application>
  <PresentationFormat>Экран (4:3)</PresentationFormat>
  <Paragraphs>26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Сонцестояння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Умная</dc:creator>
  <cp:lastModifiedBy>Tanya</cp:lastModifiedBy>
  <cp:revision>19</cp:revision>
  <dcterms:created xsi:type="dcterms:W3CDTF">2013-05-14T17:50:05Z</dcterms:created>
  <dcterms:modified xsi:type="dcterms:W3CDTF">2015-01-28T09:55:49Z</dcterms:modified>
</cp:coreProperties>
</file>