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2362" autoAdjust="0"/>
  </p:normalViewPr>
  <p:slideViewPr>
    <p:cSldViewPr>
      <p:cViewPr varScale="1">
        <p:scale>
          <a:sx n="68" d="100"/>
          <a:sy n="6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BB01912-B626-4085-B071-2A24F2C7E358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F0A-2276-49A9-BD92-E37A286738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01912-B626-4085-B071-2A24F2C7E358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F0A-2276-49A9-BD92-E37A286738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01912-B626-4085-B071-2A24F2C7E358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F0A-2276-49A9-BD92-E37A286738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01912-B626-4085-B071-2A24F2C7E358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F0A-2276-49A9-BD92-E37A286738CE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01912-B626-4085-B071-2A24F2C7E358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F0A-2276-49A9-BD92-E37A286738CE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01912-B626-4085-B071-2A24F2C7E358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F0A-2276-49A9-BD92-E37A286738C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01912-B626-4085-B071-2A24F2C7E358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F0A-2276-49A9-BD92-E37A286738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01912-B626-4085-B071-2A24F2C7E358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F0A-2276-49A9-BD92-E37A286738CE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01912-B626-4085-B071-2A24F2C7E358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F0A-2276-49A9-BD92-E37A286738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01912-B626-4085-B071-2A24F2C7E358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F0A-2276-49A9-BD92-E37A286738C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01912-B626-4085-B071-2A24F2C7E358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F0A-2276-49A9-BD92-E37A286738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BB01912-B626-4085-B071-2A24F2C7E358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46C5F0A-2276-49A9-BD92-E37A286738C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hyperlink" Target="http://uk.wikipedia.org/wiki/2_%D1%82%D1%80%D0%B0%D0%B2%D0%BD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ксана\Desktop\кцуе\180px-Vittore_Carpaccio_0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45343"/>
            <a:ext cx="1835696" cy="241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Оксана\Desktop\кцуе\200px-Hans_Baldung,_Self-Portra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2710"/>
            <a:ext cx="1887053" cy="23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Оксана\Desktop\кцуе\220px-Andredelsartoselfportrait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844" y="86070"/>
            <a:ext cx="1756865" cy="233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Оксана\Desktop\кцуе\220px-Paolo_Veronese,_avtoportre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262" y="28195"/>
            <a:ext cx="1904255" cy="24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Оксана\Desktop\кцуе\225px-Altobello_Melone_00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789" y="2498045"/>
            <a:ext cx="1819068" cy="245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Оксана\Desktop\кцуе\225px-Lorenzo_di_Credi_by_Perugin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389" y="3900996"/>
            <a:ext cx="205740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Оксана\Desktop\кцуе\225px-Pietro_Perugino_03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257" y="3900996"/>
            <a:ext cx="2143125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89856" y="2421616"/>
            <a:ext cx="6400800" cy="1569253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B prst="relaxedInset"/>
          </a:sp3d>
        </p:spPr>
        <p:txBody>
          <a:bodyPr/>
          <a:lstStyle/>
          <a:p>
            <a:r>
              <a:rPr lang="ru-RU" dirty="0" smtClean="0"/>
              <a:t>Художники </a:t>
            </a:r>
            <a:r>
              <a:rPr lang="ru-RU" dirty="0" err="1" smtClean="0"/>
              <a:t>епохи</a:t>
            </a:r>
            <a:r>
              <a:rPr lang="ru-RU" dirty="0" smtClean="0"/>
              <a:t> </a:t>
            </a:r>
            <a:r>
              <a:rPr lang="ru-RU" dirty="0" err="1" smtClean="0"/>
              <a:t>відродження</a:t>
            </a:r>
            <a:endParaRPr lang="ru-RU" dirty="0"/>
          </a:p>
        </p:txBody>
      </p:sp>
      <p:pic>
        <p:nvPicPr>
          <p:cNvPr id="1036" name="Picture 12" descr="C:\Users\Оксана\Desktop\кцуе\Mona_Lisa,_by_Leonardo_da_Vinci,_from_C2RMF_retouched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2" y="3540992"/>
            <a:ext cx="2184053" cy="325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59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1916832"/>
            <a:ext cx="6400800" cy="3048001"/>
          </a:xfrm>
        </p:spPr>
        <p:txBody>
          <a:bodyPr>
            <a:normAutofit/>
          </a:bodyPr>
          <a:lstStyle/>
          <a:p>
            <a:r>
              <a:rPr lang="uk-UA" sz="2400" dirty="0" smtClean="0"/>
              <a:t>Виконала учениця 8-Б класу</a:t>
            </a:r>
            <a:br>
              <a:rPr lang="uk-UA" sz="2400" dirty="0" smtClean="0"/>
            </a:br>
            <a:r>
              <a:rPr lang="uk-UA" sz="2400" dirty="0" err="1" smtClean="0"/>
              <a:t>Константій</a:t>
            </a:r>
            <a:r>
              <a:rPr lang="uk-UA" sz="2400" dirty="0" smtClean="0"/>
              <a:t> Тетяна.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8167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052736"/>
            <a:ext cx="6400800" cy="4577681"/>
          </a:xfrm>
        </p:spPr>
        <p:txBody>
          <a:bodyPr/>
          <a:lstStyle/>
          <a:p>
            <a:r>
              <a:rPr lang="ru-RU" dirty="0" err="1"/>
              <a:t>Найповніше</a:t>
            </a:r>
            <a:r>
              <a:rPr lang="ru-RU" dirty="0"/>
              <a:t> і </a:t>
            </a:r>
            <a:r>
              <a:rPr lang="ru-RU" dirty="0" err="1"/>
              <a:t>найпослідовніше</a:t>
            </a:r>
            <a:r>
              <a:rPr lang="ru-RU" dirty="0"/>
              <a:t> </a:t>
            </a:r>
            <a:r>
              <a:rPr lang="ru-RU" dirty="0" err="1"/>
              <a:t>еволюція</a:t>
            </a:r>
            <a:r>
              <a:rPr lang="ru-RU" dirty="0"/>
              <a:t> </a:t>
            </a:r>
            <a:r>
              <a:rPr lang="ru-RU" dirty="0" err="1"/>
              <a:t>Відродження</a:t>
            </a:r>
            <a:r>
              <a:rPr lang="ru-RU" dirty="0"/>
              <a:t> проходила в </a:t>
            </a:r>
            <a:r>
              <a:rPr lang="ru-RU" dirty="0" err="1"/>
              <a:t>Італії</a:t>
            </a:r>
            <a:r>
              <a:rPr lang="ru-RU" dirty="0"/>
              <a:t>. </a:t>
            </a:r>
            <a:r>
              <a:rPr lang="ru-RU" dirty="0" err="1"/>
              <a:t>Відродження</a:t>
            </a:r>
            <a:r>
              <a:rPr lang="ru-RU" dirty="0"/>
              <a:t> 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могутній</a:t>
            </a:r>
            <a:r>
              <a:rPr lang="ru-RU" dirty="0"/>
              <a:t> </a:t>
            </a:r>
            <a:r>
              <a:rPr lang="ru-RU" dirty="0" err="1"/>
              <a:t>культурний</a:t>
            </a:r>
            <a:r>
              <a:rPr lang="ru-RU" dirty="0"/>
              <a:t> </a:t>
            </a:r>
            <a:r>
              <a:rPr lang="ru-RU" dirty="0" err="1"/>
              <a:t>рух</a:t>
            </a:r>
            <a:r>
              <a:rPr lang="ru-RU" dirty="0"/>
              <a:t> у межах </a:t>
            </a:r>
            <a:r>
              <a:rPr lang="en-US" dirty="0"/>
              <a:t>XIV — </a:t>
            </a:r>
            <a:r>
              <a:rPr lang="ru-RU" dirty="0"/>
              <a:t>початку </a:t>
            </a:r>
            <a:r>
              <a:rPr lang="en-US" dirty="0"/>
              <a:t>XVII </a:t>
            </a:r>
            <a:r>
              <a:rPr lang="ru-RU" dirty="0"/>
              <a:t>ст., в </a:t>
            </a:r>
            <a:r>
              <a:rPr lang="ru-RU" dirty="0" err="1"/>
              <a:t>ході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відбулося</a:t>
            </a:r>
            <a:r>
              <a:rPr lang="ru-RU" dirty="0"/>
              <a:t> </a:t>
            </a:r>
            <a:r>
              <a:rPr lang="ru-RU" dirty="0" err="1"/>
              <a:t>подолання</a:t>
            </a:r>
            <a:r>
              <a:rPr lang="ru-RU" dirty="0"/>
              <a:t> </a:t>
            </a:r>
            <a:r>
              <a:rPr lang="ru-RU" dirty="0" err="1"/>
              <a:t>духовної</a:t>
            </a:r>
            <a:r>
              <a:rPr lang="ru-RU" dirty="0"/>
              <a:t> </a:t>
            </a:r>
            <a:r>
              <a:rPr lang="ru-RU" dirty="0" err="1"/>
              <a:t>диктатури</a:t>
            </a:r>
            <a:r>
              <a:rPr lang="ru-RU" dirty="0"/>
              <a:t> і </a:t>
            </a:r>
            <a:r>
              <a:rPr lang="ru-RU" dirty="0" err="1"/>
              <a:t>деспотії</a:t>
            </a:r>
            <a:r>
              <a:rPr lang="ru-RU" dirty="0"/>
              <a:t> церкви, </a:t>
            </a:r>
            <a:r>
              <a:rPr lang="ru-RU" dirty="0" err="1"/>
              <a:t>виникла</a:t>
            </a:r>
            <a:r>
              <a:rPr lang="ru-RU" dirty="0"/>
              <a:t> нова культура, </a:t>
            </a:r>
            <a:r>
              <a:rPr lang="ru-RU" dirty="0" err="1"/>
              <a:t>звернена</a:t>
            </a:r>
            <a:r>
              <a:rPr lang="ru-RU" dirty="0"/>
              <a:t> до </a:t>
            </a:r>
            <a:r>
              <a:rPr lang="ru-RU" dirty="0" err="1"/>
              <a:t>земних</a:t>
            </a:r>
            <a:r>
              <a:rPr lang="ru-RU" dirty="0"/>
              <a:t> справ, </a:t>
            </a:r>
            <a:r>
              <a:rPr lang="ru-RU" dirty="0" err="1"/>
              <a:t>прагнення</a:t>
            </a:r>
            <a:r>
              <a:rPr lang="ru-RU" dirty="0"/>
              <a:t> людей до </a:t>
            </a:r>
            <a:r>
              <a:rPr lang="ru-RU" dirty="0" err="1"/>
              <a:t>щасливого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нова система </a:t>
            </a:r>
            <a:r>
              <a:rPr lang="ru-RU" dirty="0" err="1"/>
              <a:t>національних</a:t>
            </a:r>
            <a:r>
              <a:rPr lang="ru-RU" dirty="0"/>
              <a:t> </a:t>
            </a:r>
            <a:r>
              <a:rPr lang="ru-RU" dirty="0" err="1"/>
              <a:t>літератур</a:t>
            </a:r>
            <a:r>
              <a:rPr lang="ru-RU" dirty="0"/>
              <a:t>, нова </a:t>
            </a:r>
            <a:r>
              <a:rPr lang="ru-RU" dirty="0" err="1" smtClean="0"/>
              <a:t>філософія</a:t>
            </a:r>
            <a:r>
              <a:rPr lang="ru-RU" dirty="0" smtClean="0"/>
              <a:t> і</a:t>
            </a:r>
            <a:r>
              <a:rPr lang="ru-RU" dirty="0"/>
              <a:t> </a:t>
            </a:r>
            <a:r>
              <a:rPr lang="ru-RU" dirty="0" smtClean="0"/>
              <a:t>наука; </a:t>
            </a:r>
            <a:r>
              <a:rPr lang="ru-RU" dirty="0" err="1" smtClean="0"/>
              <a:t>небувалого</a:t>
            </a:r>
            <a:r>
              <a:rPr lang="ru-RU" dirty="0" smtClean="0"/>
              <a:t> </a:t>
            </a:r>
            <a:r>
              <a:rPr lang="ru-RU" dirty="0" err="1"/>
              <a:t>розквіту</a:t>
            </a:r>
            <a:r>
              <a:rPr lang="ru-RU" dirty="0"/>
              <a:t> </a:t>
            </a:r>
            <a:r>
              <a:rPr lang="ru-RU" dirty="0" err="1"/>
              <a:t>досягло</a:t>
            </a:r>
            <a:r>
              <a:rPr lang="ru-RU" dirty="0"/>
              <a:t> у ту пору </a:t>
            </a:r>
            <a:r>
              <a:rPr lang="ru-RU" dirty="0" err="1"/>
              <a:t>образотворче</a:t>
            </a:r>
            <a:r>
              <a:rPr lang="ru-RU" dirty="0"/>
              <a:t> </a:t>
            </a:r>
            <a:r>
              <a:rPr lang="ru-RU" dirty="0" smtClean="0"/>
              <a:t> </a:t>
            </a:r>
            <a:r>
              <a:rPr lang="ru-RU" dirty="0" err="1" smtClean="0"/>
              <a:t>мистецтво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5308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124744"/>
            <a:ext cx="6400800" cy="4361657"/>
          </a:xfrm>
        </p:spPr>
        <p:txBody>
          <a:bodyPr>
            <a:normAutofit lnSpcReduction="10000"/>
          </a:bodyPr>
          <a:lstStyle/>
          <a:p>
            <a:r>
              <a:rPr lang="vi-VN" b="1" dirty="0"/>
              <a:t>Відродження</a:t>
            </a:r>
            <a:r>
              <a:rPr lang="vi-VN" dirty="0"/>
              <a:t>, або </a:t>
            </a:r>
            <a:r>
              <a:rPr lang="vi-VN" b="1" dirty="0"/>
              <a:t>Ренеса́нс</a:t>
            </a:r>
            <a:r>
              <a:rPr lang="vi-VN" dirty="0"/>
              <a:t> </a:t>
            </a:r>
            <a:r>
              <a:rPr lang="vi-VN" dirty="0" smtClean="0"/>
              <a:t>(культурно-філософський </a:t>
            </a:r>
            <a:r>
              <a:rPr lang="vi-VN" dirty="0"/>
              <a:t>рух кінця </a:t>
            </a:r>
            <a:r>
              <a:rPr lang="uk-UA" dirty="0" smtClean="0"/>
              <a:t>Середньовіччя</a:t>
            </a:r>
            <a:r>
              <a:rPr lang="vi-VN" dirty="0" smtClean="0"/>
              <a:t>— початку</a:t>
            </a:r>
            <a:r>
              <a:rPr lang="uk-UA" dirty="0" smtClean="0"/>
              <a:t> Нового часу, </a:t>
            </a:r>
            <a:r>
              <a:rPr lang="vi-VN" dirty="0" smtClean="0"/>
              <a:t>що </a:t>
            </a:r>
            <a:r>
              <a:rPr lang="vi-VN" dirty="0"/>
              <a:t>ґрунтувався на ідеалах </a:t>
            </a:r>
            <a:r>
              <a:rPr lang="uk-UA" dirty="0"/>
              <a:t>г</a:t>
            </a:r>
            <a:r>
              <a:rPr lang="uk-UA" dirty="0" smtClean="0"/>
              <a:t>уманізму</a:t>
            </a:r>
            <a:r>
              <a:rPr lang="vi-VN" dirty="0"/>
              <a:t> та орієнтувався </a:t>
            </a:r>
            <a:r>
              <a:rPr lang="vi-VN" dirty="0" smtClean="0"/>
              <a:t>на</a:t>
            </a:r>
            <a:r>
              <a:rPr lang="uk-UA" dirty="0" smtClean="0"/>
              <a:t> </a:t>
            </a:r>
            <a:r>
              <a:rPr lang="vi-VN" dirty="0" smtClean="0"/>
              <a:t>спадщину</a:t>
            </a:r>
            <a:r>
              <a:rPr lang="vi-VN" dirty="0"/>
              <a:t> </a:t>
            </a:r>
            <a:r>
              <a:rPr lang="uk-UA" dirty="0" smtClean="0"/>
              <a:t>античності. </a:t>
            </a:r>
            <a:r>
              <a:rPr lang="ru-RU" dirty="0" smtClean="0"/>
              <a:t>За </a:t>
            </a:r>
            <a:r>
              <a:rPr lang="ru-RU" dirty="0" err="1"/>
              <a:t>своєю</a:t>
            </a:r>
            <a:r>
              <a:rPr lang="ru-RU" dirty="0"/>
              <a:t> основою </a:t>
            </a:r>
            <a:r>
              <a:rPr lang="ru-RU" dirty="0" err="1"/>
              <a:t>Ренесанс</a:t>
            </a:r>
            <a:r>
              <a:rPr lang="ru-RU" dirty="0"/>
              <a:t> - </a:t>
            </a:r>
            <a:r>
              <a:rPr lang="ru-RU" dirty="0" err="1"/>
              <a:t>антифеодальний</a:t>
            </a:r>
            <a:r>
              <a:rPr lang="ru-RU" dirty="0"/>
              <a:t> за </a:t>
            </a:r>
            <a:r>
              <a:rPr lang="ru-RU" dirty="0" err="1" smtClean="0"/>
              <a:t>спрямуванням</a:t>
            </a:r>
            <a:r>
              <a:rPr lang="ru-RU" dirty="0" smtClean="0"/>
              <a:t>,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властивий</a:t>
            </a:r>
            <a:r>
              <a:rPr lang="ru-RU" dirty="0"/>
              <a:t> </a:t>
            </a:r>
            <a:r>
              <a:rPr lang="ru-RU" dirty="0" err="1" smtClean="0"/>
              <a:t>гуманістичний</a:t>
            </a:r>
            <a:r>
              <a:rPr lang="ru-RU" dirty="0" smtClean="0"/>
              <a:t> </a:t>
            </a:r>
            <a:r>
              <a:rPr lang="ru-RU" dirty="0" err="1" smtClean="0"/>
              <a:t>світогляд</a:t>
            </a:r>
            <a:r>
              <a:rPr lang="ru-RU" dirty="0" smtClean="0"/>
              <a:t>, </a:t>
            </a:r>
            <a:r>
              <a:rPr lang="ru-RU" dirty="0" err="1" smtClean="0"/>
              <a:t>звернення</a:t>
            </a:r>
            <a:r>
              <a:rPr lang="ru-RU" dirty="0" smtClean="0"/>
              <a:t> </a:t>
            </a:r>
            <a:r>
              <a:rPr lang="ru-RU" dirty="0"/>
              <a:t>до </a:t>
            </a:r>
            <a:r>
              <a:rPr lang="ru-RU" dirty="0" err="1"/>
              <a:t>культурної</a:t>
            </a:r>
            <a:r>
              <a:rPr lang="ru-RU" dirty="0"/>
              <a:t> </a:t>
            </a:r>
            <a:r>
              <a:rPr lang="ru-RU" dirty="0" err="1" smtClean="0"/>
              <a:t>спадщини</a:t>
            </a:r>
            <a:r>
              <a:rPr lang="ru-RU" dirty="0" smtClean="0"/>
              <a:t> </a:t>
            </a:r>
            <a:r>
              <a:rPr lang="ru-RU" dirty="0" err="1"/>
              <a:t>а</a:t>
            </a:r>
            <a:r>
              <a:rPr lang="ru-RU" dirty="0" err="1" smtClean="0"/>
              <a:t>нтичності</a:t>
            </a:r>
            <a:r>
              <a:rPr lang="ru-RU" dirty="0" smtClean="0"/>
              <a:t>, </a:t>
            </a:r>
            <a:r>
              <a:rPr lang="ru-RU" dirty="0" err="1"/>
              <a:t>її</a:t>
            </a:r>
            <a:r>
              <a:rPr lang="ru-RU" dirty="0"/>
              <a:t> «</a:t>
            </a:r>
            <a:r>
              <a:rPr lang="ru-RU" dirty="0" err="1"/>
              <a:t>відродження</a:t>
            </a:r>
            <a:r>
              <a:rPr lang="ru-RU" dirty="0"/>
              <a:t>» (</a:t>
            </a:r>
            <a:r>
              <a:rPr lang="ru-RU" dirty="0" err="1"/>
              <a:t>звідси</a:t>
            </a:r>
            <a:r>
              <a:rPr lang="ru-RU" dirty="0"/>
              <a:t> і </a:t>
            </a:r>
            <a:r>
              <a:rPr lang="ru-RU" dirty="0" err="1"/>
              <a:t>походження</a:t>
            </a:r>
            <a:r>
              <a:rPr lang="ru-RU" dirty="0"/>
              <a:t> </a:t>
            </a:r>
            <a:r>
              <a:rPr lang="ru-RU" dirty="0" err="1"/>
              <a:t>терміну</a:t>
            </a:r>
            <a:r>
              <a:rPr lang="ru-RU" dirty="0" smtClean="0"/>
              <a:t>)</a:t>
            </a:r>
            <a:r>
              <a:rPr lang="vi-VN" dirty="0" smtClean="0"/>
              <a:t>.</a:t>
            </a:r>
            <a:r>
              <a:rPr lang="ru-RU" dirty="0"/>
              <a:t>  В </a:t>
            </a:r>
            <a:r>
              <a:rPr lang="ru-RU" dirty="0" err="1"/>
              <a:t>малярстві</a:t>
            </a:r>
            <a:r>
              <a:rPr lang="ru-RU" dirty="0"/>
              <a:t> </a:t>
            </a:r>
            <a:r>
              <a:rPr lang="ru-RU" dirty="0" err="1"/>
              <a:t>піонером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 </a:t>
            </a:r>
            <a:r>
              <a:rPr lang="ru-RU" dirty="0" err="1" smtClean="0"/>
              <a:t>Флорентійська</a:t>
            </a:r>
            <a:r>
              <a:rPr lang="ru-RU" dirty="0" smtClean="0"/>
              <a:t> школа  на </a:t>
            </a:r>
            <a:r>
              <a:rPr lang="ru-RU" dirty="0" err="1"/>
              <a:t>чолі</a:t>
            </a:r>
            <a:r>
              <a:rPr lang="ru-RU" dirty="0"/>
              <a:t> з </a:t>
            </a:r>
            <a:r>
              <a:rPr lang="ru-RU" dirty="0" err="1" smtClean="0"/>
              <a:t>Філліппо</a:t>
            </a:r>
            <a:r>
              <a:rPr lang="ru-RU" dirty="0" smtClean="0"/>
              <a:t>  </a:t>
            </a:r>
            <a:r>
              <a:rPr lang="ru-RU" dirty="0" err="1" smtClean="0"/>
              <a:t>Брунеллескі</a:t>
            </a:r>
            <a:r>
              <a:rPr lang="ru-RU" dirty="0" smtClean="0"/>
              <a:t> (1377—1446</a:t>
            </a:r>
            <a:r>
              <a:rPr lang="ru-RU" dirty="0"/>
              <a:t>), </a:t>
            </a:r>
            <a:r>
              <a:rPr lang="ru-RU" dirty="0" smtClean="0"/>
              <a:t>Донателло (</a:t>
            </a:r>
            <a:r>
              <a:rPr lang="ru-RU" dirty="0"/>
              <a:t>1386—1466), </a:t>
            </a:r>
            <a:r>
              <a:rPr lang="ru-RU" dirty="0" smtClean="0"/>
              <a:t>Мазаччо</a:t>
            </a:r>
            <a:r>
              <a:rPr lang="ru-RU" dirty="0"/>
              <a:t> (1401—бл.1428).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так званого </a:t>
            </a:r>
            <a:r>
              <a:rPr lang="ru-RU" i="1" dirty="0"/>
              <a:t>«</a:t>
            </a:r>
            <a:r>
              <a:rPr lang="ru-RU" i="1" dirty="0" err="1"/>
              <a:t>Раннього</a:t>
            </a:r>
            <a:r>
              <a:rPr lang="ru-RU" i="1" dirty="0"/>
              <a:t> </a:t>
            </a:r>
            <a:r>
              <a:rPr lang="ru-RU" i="1" dirty="0" err="1"/>
              <a:t>Відродження</a:t>
            </a:r>
            <a:r>
              <a:rPr lang="ru-RU" i="1" dirty="0"/>
              <a:t>»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3074" name="Picture 2" descr="C:\Users\Оксана\Desktop\кцуе\150px-Masaccio_Self_Portra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768" y="1916832"/>
            <a:ext cx="2008913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241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132856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Живопис</a:t>
            </a:r>
            <a:r>
              <a:rPr lang="ru-RU" b="1" dirty="0"/>
              <a:t> в </a:t>
            </a:r>
            <a:r>
              <a:rPr lang="ru-RU" b="1" dirty="0" err="1"/>
              <a:t>період</a:t>
            </a:r>
            <a:r>
              <a:rPr lang="ru-RU" b="1" dirty="0"/>
              <a:t> 1490—1520 </a:t>
            </a:r>
            <a:r>
              <a:rPr lang="ru-RU" b="1" dirty="0" err="1"/>
              <a:t>рр</a:t>
            </a:r>
            <a:r>
              <a:rPr lang="ru-RU" b="1" dirty="0"/>
              <a:t>.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348880"/>
            <a:ext cx="7344816" cy="3384376"/>
          </a:xfrm>
        </p:spPr>
        <p:txBody>
          <a:bodyPr>
            <a:normAutofit fontScale="92500"/>
          </a:bodyPr>
          <a:lstStyle/>
          <a:p>
            <a:r>
              <a:rPr lang="ru-RU" dirty="0"/>
              <a:t>В </a:t>
            </a:r>
            <a:r>
              <a:rPr lang="ru-RU" dirty="0" err="1"/>
              <a:t>період</a:t>
            </a:r>
            <a:r>
              <a:rPr lang="ru-RU" dirty="0"/>
              <a:t> 1490—1520 </a:t>
            </a:r>
            <a:r>
              <a:rPr lang="ru-RU" dirty="0" err="1"/>
              <a:t>рр</a:t>
            </a:r>
            <a:r>
              <a:rPr lang="ru-RU" dirty="0"/>
              <a:t>. </a:t>
            </a:r>
            <a:r>
              <a:rPr lang="ru-RU" dirty="0" err="1"/>
              <a:t>живопис</a:t>
            </a:r>
            <a:r>
              <a:rPr lang="ru-RU" dirty="0"/>
              <a:t> </a:t>
            </a:r>
            <a:r>
              <a:rPr lang="ru-RU" dirty="0" err="1"/>
              <a:t>Італії</a:t>
            </a:r>
            <a:r>
              <a:rPr lang="ru-RU" dirty="0"/>
              <a:t> </a:t>
            </a:r>
            <a:r>
              <a:rPr lang="ru-RU" dirty="0" err="1"/>
              <a:t>переживає</a:t>
            </a:r>
            <a:r>
              <a:rPr lang="ru-RU" dirty="0"/>
              <a:t> </a:t>
            </a:r>
            <a:r>
              <a:rPr lang="ru-RU" dirty="0" err="1"/>
              <a:t>справжній</a:t>
            </a:r>
            <a:r>
              <a:rPr lang="ru-RU" dirty="0"/>
              <a:t> </a:t>
            </a:r>
            <a:r>
              <a:rPr lang="ru-RU" dirty="0" err="1"/>
              <a:t>розквіт</a:t>
            </a:r>
            <a:r>
              <a:rPr lang="ru-RU" dirty="0"/>
              <a:t> і </a:t>
            </a:r>
            <a:r>
              <a:rPr lang="ru-RU" dirty="0" err="1"/>
              <a:t>вищу</a:t>
            </a:r>
            <a:r>
              <a:rPr lang="ru-RU" dirty="0"/>
              <a:t> фазу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. </a:t>
            </a:r>
            <a:r>
              <a:rPr lang="ru-RU" dirty="0" err="1"/>
              <a:t>Ще</a:t>
            </a:r>
            <a:r>
              <a:rPr lang="ru-RU" dirty="0"/>
              <a:t> в </a:t>
            </a:r>
            <a:r>
              <a:rPr lang="ru-RU" dirty="0" err="1"/>
              <a:t>повну</a:t>
            </a:r>
            <a:r>
              <a:rPr lang="ru-RU" dirty="0"/>
              <a:t> силу </a:t>
            </a:r>
            <a:r>
              <a:rPr lang="ru-RU" dirty="0" err="1"/>
              <a:t>працюють</a:t>
            </a:r>
            <a:r>
              <a:rPr lang="ru-RU" dirty="0"/>
              <a:t> </a:t>
            </a:r>
            <a:r>
              <a:rPr lang="ru-RU" dirty="0" err="1"/>
              <a:t>талановиті</a:t>
            </a:r>
            <a:r>
              <a:rPr lang="ru-RU" dirty="0"/>
              <a:t> </a:t>
            </a:r>
            <a:r>
              <a:rPr lang="ru-RU" dirty="0" err="1"/>
              <a:t>представники</a:t>
            </a:r>
            <a:r>
              <a:rPr lang="ru-RU" dirty="0"/>
              <a:t> кватроченто </a:t>
            </a:r>
            <a:r>
              <a:rPr lang="ru-RU" dirty="0" smtClean="0"/>
              <a:t>— </a:t>
            </a:r>
            <a:r>
              <a:rPr lang="ru-RU" dirty="0" err="1" smtClean="0"/>
              <a:t>Доменіко</a:t>
            </a:r>
            <a:r>
              <a:rPr lang="ru-RU" dirty="0" smtClean="0"/>
              <a:t> </a:t>
            </a:r>
            <a:r>
              <a:rPr lang="ru-RU" dirty="0" err="1" smtClean="0"/>
              <a:t>Гірляндайо</a:t>
            </a:r>
            <a:r>
              <a:rPr lang="ru-RU" dirty="0" smtClean="0"/>
              <a:t>, </a:t>
            </a:r>
            <a:r>
              <a:rPr lang="ru-RU" dirty="0"/>
              <a:t> </a:t>
            </a:r>
            <a:r>
              <a:rPr lang="ru-RU" dirty="0" err="1" smtClean="0"/>
              <a:t>Сандро</a:t>
            </a:r>
            <a:r>
              <a:rPr lang="ru-RU" dirty="0" smtClean="0"/>
              <a:t> </a:t>
            </a:r>
            <a:r>
              <a:rPr lang="ru-RU" dirty="0" err="1" smtClean="0"/>
              <a:t>Боттічеллі</a:t>
            </a:r>
            <a:r>
              <a:rPr lang="ru-RU" dirty="0" smtClean="0"/>
              <a:t>, </a:t>
            </a:r>
            <a:r>
              <a:rPr lang="ru-RU" dirty="0" err="1" smtClean="0"/>
              <a:t>Перуджино</a:t>
            </a:r>
            <a:r>
              <a:rPr lang="ru-RU" dirty="0" smtClean="0"/>
              <a:t>, </a:t>
            </a:r>
            <a:r>
              <a:rPr lang="ru-RU" dirty="0" err="1" smtClean="0"/>
              <a:t>Джованні</a:t>
            </a:r>
            <a:r>
              <a:rPr lang="ru-RU" dirty="0" smtClean="0"/>
              <a:t> </a:t>
            </a:r>
            <a:r>
              <a:rPr lang="ru-RU" dirty="0" err="1" smtClean="0"/>
              <a:t>Белліні</a:t>
            </a:r>
            <a:r>
              <a:rPr lang="ru-RU" dirty="0"/>
              <a:t> </a:t>
            </a:r>
            <a:r>
              <a:rPr lang="ru-RU" dirty="0" smtClean="0"/>
              <a:t>. Але </a:t>
            </a:r>
            <a:r>
              <a:rPr lang="ru-RU" dirty="0" err="1"/>
              <a:t>підросла</a:t>
            </a:r>
            <a:r>
              <a:rPr lang="ru-RU" dirty="0"/>
              <a:t> і активно </a:t>
            </a:r>
            <a:r>
              <a:rPr lang="ru-RU" dirty="0" err="1"/>
              <a:t>захоплює</a:t>
            </a:r>
            <a:r>
              <a:rPr lang="ru-RU" dirty="0"/>
              <a:t> </a:t>
            </a:r>
            <a:r>
              <a:rPr lang="ru-RU" dirty="0" err="1"/>
              <a:t>провідні</a:t>
            </a:r>
            <a:r>
              <a:rPr lang="ru-RU" dirty="0"/>
              <a:t> </a:t>
            </a:r>
            <a:r>
              <a:rPr lang="ru-RU" dirty="0" err="1"/>
              <a:t>позиції</a:t>
            </a:r>
            <a:r>
              <a:rPr lang="ru-RU" dirty="0"/>
              <a:t> в </a:t>
            </a:r>
            <a:r>
              <a:rPr lang="ru-RU" dirty="0" err="1"/>
              <a:t>мистецтві</a:t>
            </a:r>
            <a:r>
              <a:rPr lang="ru-RU" dirty="0"/>
              <a:t> </a:t>
            </a:r>
            <a:r>
              <a:rPr lang="ru-RU" dirty="0" err="1"/>
              <a:t>нахабна</a:t>
            </a:r>
            <a:r>
              <a:rPr lang="ru-RU" dirty="0"/>
              <a:t> нова </a:t>
            </a:r>
            <a:r>
              <a:rPr lang="ru-RU" dirty="0" err="1"/>
              <a:t>генерація</a:t>
            </a:r>
            <a:r>
              <a:rPr lang="ru-RU" dirty="0"/>
              <a:t> </a:t>
            </a:r>
            <a:r>
              <a:rPr lang="ru-RU" dirty="0" err="1"/>
              <a:t>митців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мало </a:t>
            </a:r>
            <a:r>
              <a:rPr lang="ru-RU" dirty="0" err="1"/>
              <a:t>рахується</a:t>
            </a:r>
            <a:r>
              <a:rPr lang="ru-RU" dirty="0"/>
              <a:t> з </a:t>
            </a:r>
            <a:r>
              <a:rPr lang="ru-RU" dirty="0" err="1"/>
              <a:t>живими</a:t>
            </a:r>
            <a:r>
              <a:rPr lang="ru-RU" dirty="0"/>
              <a:t> авторитетами </a:t>
            </a:r>
            <a:r>
              <a:rPr lang="ru-RU" dirty="0" err="1"/>
              <a:t>нещодавнього</a:t>
            </a:r>
            <a:r>
              <a:rPr lang="ru-RU" dirty="0"/>
              <a:t> </a:t>
            </a:r>
            <a:r>
              <a:rPr lang="ru-RU" dirty="0" err="1"/>
              <a:t>мистецького</a:t>
            </a:r>
            <a:r>
              <a:rPr lang="ru-RU" dirty="0"/>
              <a:t> </a:t>
            </a:r>
            <a:r>
              <a:rPr lang="ru-RU" dirty="0" err="1"/>
              <a:t>минулого</a:t>
            </a:r>
            <a:r>
              <a:rPr lang="ru-RU" dirty="0"/>
              <a:t>.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менше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майстрів</a:t>
            </a:r>
            <a:r>
              <a:rPr lang="ru-RU" dirty="0"/>
              <a:t> 15 </a:t>
            </a:r>
            <a:r>
              <a:rPr lang="ru-RU" dirty="0" err="1"/>
              <a:t>століття</a:t>
            </a:r>
            <a:r>
              <a:rPr lang="ru-RU" dirty="0"/>
              <a:t> </a:t>
            </a:r>
            <a:r>
              <a:rPr lang="ru-RU" dirty="0" smtClean="0"/>
              <a:t>(кватроченто за </a:t>
            </a:r>
            <a:r>
              <a:rPr lang="ru-RU" dirty="0" err="1"/>
              <a:t>італійцями</a:t>
            </a:r>
            <a:r>
              <a:rPr lang="ru-RU" dirty="0"/>
              <a:t>), але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обдарованість</a:t>
            </a:r>
            <a:r>
              <a:rPr lang="ru-RU" dirty="0"/>
              <a:t> і </a:t>
            </a:r>
            <a:r>
              <a:rPr lang="ru-RU" dirty="0" err="1"/>
              <a:t>майстерність</a:t>
            </a:r>
            <a:r>
              <a:rPr lang="ru-RU" dirty="0"/>
              <a:t> — </a:t>
            </a:r>
            <a:r>
              <a:rPr lang="ru-RU" dirty="0" err="1"/>
              <a:t>майже</a:t>
            </a:r>
            <a:r>
              <a:rPr lang="ru-RU" dirty="0"/>
              <a:t> </a:t>
            </a:r>
            <a:r>
              <a:rPr lang="ru-RU" dirty="0" err="1"/>
              <a:t>недосяжні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8664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7867" y="4057112"/>
            <a:ext cx="6336704" cy="2056717"/>
          </a:xfrm>
        </p:spPr>
        <p:txBody>
          <a:bodyPr>
            <a:normAutofit fontScale="85000" lnSpcReduction="10000"/>
          </a:bodyPr>
          <a:lstStyle/>
          <a:p>
            <a:r>
              <a:rPr lang="vi-VN" b="1" dirty="0"/>
              <a:t>Леона́рдо да Ві́нчі</a:t>
            </a:r>
            <a:r>
              <a:rPr lang="vi-VN" dirty="0"/>
              <a:t> </a:t>
            </a:r>
            <a:r>
              <a:rPr lang="vi-VN" b="1" dirty="0"/>
              <a:t>(</a:t>
            </a:r>
            <a:r>
              <a:rPr lang="uk-UA" b="1" dirty="0"/>
              <a:t>італ.</a:t>
            </a:r>
            <a:r>
              <a:rPr lang="vi-VN" b="1" dirty="0"/>
              <a:t> </a:t>
            </a:r>
            <a:r>
              <a:rPr lang="en-US" b="1" i="1" dirty="0"/>
              <a:t>Leonardo da Vinci</a:t>
            </a:r>
            <a:r>
              <a:rPr lang="en-US" b="1" dirty="0"/>
              <a:t>, </a:t>
            </a:r>
            <a:r>
              <a:rPr lang="uk-UA" b="1" dirty="0"/>
              <a:t>15 квітня</a:t>
            </a:r>
            <a:r>
              <a:rPr lang="vi-VN" b="1" dirty="0"/>
              <a:t> </a:t>
            </a:r>
            <a:r>
              <a:rPr lang="uk-UA" b="1" dirty="0"/>
              <a:t>1452</a:t>
            </a:r>
            <a:r>
              <a:rPr lang="vi-VN" b="1" dirty="0"/>
              <a:t> в Анкіано, коло Вінчі —</a:t>
            </a:r>
            <a:r>
              <a:rPr lang="uk-UA" b="1" dirty="0"/>
              <a:t>2 </a:t>
            </a:r>
            <a:r>
              <a:rPr lang="vi-VN" b="1" dirty="0">
                <a:hlinkClick r:id="rId2" tooltip="2 травня"/>
              </a:rPr>
              <a:t> </a:t>
            </a:r>
            <a:r>
              <a:rPr lang="uk-UA" b="1" dirty="0"/>
              <a:t>травня</a:t>
            </a:r>
            <a:r>
              <a:rPr lang="vi-VN" b="1" dirty="0"/>
              <a:t> </a:t>
            </a:r>
            <a:r>
              <a:rPr lang="uk-UA" b="1" dirty="0"/>
              <a:t>1519 </a:t>
            </a:r>
            <a:r>
              <a:rPr lang="vi-VN" b="1" dirty="0"/>
              <a:t>в замку Кло-Люсе, Амбуаз) — видатний італійський вчений, дослідник, </a:t>
            </a:r>
            <a:r>
              <a:rPr lang="uk-UA" b="1" dirty="0"/>
              <a:t>винахідник</a:t>
            </a:r>
            <a:r>
              <a:rPr lang="vi-VN" b="1" dirty="0"/>
              <a:t> і </a:t>
            </a:r>
            <a:r>
              <a:rPr lang="uk-UA" b="1" dirty="0"/>
              <a:t>художник</a:t>
            </a:r>
            <a:r>
              <a:rPr lang="vi-VN" b="1" dirty="0"/>
              <a:t>, </a:t>
            </a:r>
            <a:r>
              <a:rPr lang="uk-UA" b="1" dirty="0"/>
              <a:t>архітектор</a:t>
            </a:r>
            <a:r>
              <a:rPr lang="vi-VN" b="1" dirty="0"/>
              <a:t>, </a:t>
            </a:r>
            <a:r>
              <a:rPr lang="uk-UA" b="1" dirty="0" err="1"/>
              <a:t>анатоміст</a:t>
            </a:r>
            <a:r>
              <a:rPr lang="vi-VN" b="1" dirty="0"/>
              <a:t>  </a:t>
            </a:r>
            <a:r>
              <a:rPr lang="uk-UA" b="1" dirty="0"/>
              <a:t>інженер</a:t>
            </a:r>
            <a:r>
              <a:rPr lang="vi-VN" b="1" dirty="0"/>
              <a:t>, одна з найвизначніших постатей </a:t>
            </a:r>
            <a:r>
              <a:rPr lang="uk-UA" b="1" dirty="0"/>
              <a:t>італійського Відродження.</a:t>
            </a:r>
            <a:endParaRPr lang="ru-RU" b="1" dirty="0"/>
          </a:p>
          <a:p>
            <a:endParaRPr lang="ru-RU" dirty="0"/>
          </a:p>
        </p:txBody>
      </p:sp>
      <p:pic>
        <p:nvPicPr>
          <p:cNvPr id="4" name="Picture 11" descr="C:\Users\Оксана\Desktop\кцуе\225px-Possible_Self-Portrait_of_Leonardo_da_Vinc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5172"/>
            <a:ext cx="2650409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Оксана\Desktop\кцуе\20080910_leonardo_da_vinci_madonna_of_yarnwind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0058">
            <a:off x="6763989" y="248578"/>
            <a:ext cx="1884469" cy="25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Оксана\Desktop\кцуе\завантаження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8772">
            <a:off x="421987" y="217360"/>
            <a:ext cx="182880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Оксана\Desktop\кцуе\Leonardo-da-Vinci---The-Madonna-and-Child-(The-Litta-Madonna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2737">
            <a:off x="7527587" y="3477555"/>
            <a:ext cx="1333722" cy="171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Оксана\Desktop\кцуе\тайная-вечеря-к-сайту-8-ноября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01" y="2831876"/>
            <a:ext cx="2696396" cy="134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209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>
            <a:off x="1512850" y="4005064"/>
            <a:ext cx="4932040" cy="1721104"/>
          </a:xfrm>
          <a:ln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ru-RU" b="1" dirty="0" err="1"/>
              <a:t>Тіціан</a:t>
            </a:r>
            <a:r>
              <a:rPr lang="ru-RU" b="1" dirty="0"/>
              <a:t> </a:t>
            </a:r>
            <a:r>
              <a:rPr lang="ru-RU" b="1" dirty="0" err="1"/>
              <a:t>Вечелліо</a:t>
            </a:r>
            <a:r>
              <a:rPr lang="ru-RU" dirty="0"/>
              <a:t> (</a:t>
            </a:r>
            <a:r>
              <a:rPr lang="ru-RU" dirty="0" err="1"/>
              <a:t>бл</a:t>
            </a:r>
            <a:r>
              <a:rPr lang="ru-RU" dirty="0"/>
              <a:t>. </a:t>
            </a:r>
            <a:r>
              <a:rPr lang="ru-RU" dirty="0" smtClean="0"/>
              <a:t>1480-1485,</a:t>
            </a:r>
            <a:r>
              <a:rPr lang="ru-RU" dirty="0"/>
              <a:t> </a:t>
            </a:r>
            <a:r>
              <a:rPr lang="ru-RU" dirty="0" err="1" smtClean="0"/>
              <a:t>П'єве</a:t>
            </a:r>
            <a:r>
              <a:rPr lang="ru-RU" dirty="0" smtClean="0"/>
              <a:t> </a:t>
            </a:r>
            <a:r>
              <a:rPr lang="ru-RU" dirty="0" err="1"/>
              <a:t>ді</a:t>
            </a:r>
            <a:r>
              <a:rPr lang="ru-RU" dirty="0"/>
              <a:t> </a:t>
            </a:r>
            <a:r>
              <a:rPr lang="ru-RU" dirty="0" err="1"/>
              <a:t>Кадоре</a:t>
            </a:r>
            <a:r>
              <a:rPr lang="ru-RU" dirty="0"/>
              <a:t> — 27 </a:t>
            </a:r>
            <a:r>
              <a:rPr lang="ru-RU" dirty="0" err="1" smtClean="0"/>
              <a:t>серпня</a:t>
            </a:r>
            <a:r>
              <a:rPr lang="ru-RU" dirty="0" smtClean="0"/>
              <a:t> </a:t>
            </a:r>
            <a:r>
              <a:rPr lang="ru-RU" dirty="0"/>
              <a:t> 1576, </a:t>
            </a:r>
            <a:r>
              <a:rPr lang="ru-RU" dirty="0" err="1"/>
              <a:t>Венеція</a:t>
            </a:r>
            <a:r>
              <a:rPr lang="ru-RU" dirty="0"/>
              <a:t>) – </a:t>
            </a:r>
            <a:r>
              <a:rPr lang="ru-RU" dirty="0" err="1"/>
              <a:t>італійський</a:t>
            </a:r>
            <a:r>
              <a:rPr lang="ru-RU" dirty="0"/>
              <a:t> </a:t>
            </a:r>
            <a:r>
              <a:rPr lang="ru-RU" dirty="0" err="1"/>
              <a:t>живописець</a:t>
            </a:r>
            <a:r>
              <a:rPr lang="ru-RU" dirty="0"/>
              <a:t> </a:t>
            </a:r>
            <a:r>
              <a:rPr lang="ru-RU" dirty="0" err="1"/>
              <a:t>епохи</a:t>
            </a:r>
            <a:r>
              <a:rPr lang="ru-RU" dirty="0"/>
              <a:t> </a:t>
            </a:r>
            <a:r>
              <a:rPr lang="ru-RU" dirty="0" err="1"/>
              <a:t>Високого</a:t>
            </a:r>
            <a:r>
              <a:rPr lang="ru-RU" dirty="0"/>
              <a:t> та </a:t>
            </a:r>
            <a:r>
              <a:rPr lang="ru-RU" dirty="0" err="1" smtClean="0"/>
              <a:t>Пізнього</a:t>
            </a:r>
            <a:r>
              <a:rPr lang="ru-RU" dirty="0" smtClean="0"/>
              <a:t> </a:t>
            </a:r>
            <a:r>
              <a:rPr lang="ru-RU" u="sng" dirty="0" err="1" smtClean="0"/>
              <a:t>Відродження</a:t>
            </a:r>
            <a:r>
              <a:rPr lang="ru-RU" dirty="0"/>
              <a:t> у </a:t>
            </a:r>
            <a:r>
              <a:rPr lang="ru-RU" dirty="0" err="1"/>
              <a:t>Венеції</a:t>
            </a:r>
            <a:r>
              <a:rPr lang="ru-RU" dirty="0"/>
              <a:t>. </a:t>
            </a:r>
            <a:r>
              <a:rPr lang="ru-RU" dirty="0" err="1"/>
              <a:t>Мав</a:t>
            </a:r>
            <a:r>
              <a:rPr lang="ru-RU" dirty="0"/>
              <a:t> великий </a:t>
            </a:r>
            <a:r>
              <a:rPr lang="ru-RU" dirty="0" err="1"/>
              <a:t>вплив</a:t>
            </a:r>
            <a:r>
              <a:rPr lang="ru-RU" dirty="0"/>
              <a:t> на </a:t>
            </a:r>
            <a:r>
              <a:rPr lang="ru-RU" dirty="0" err="1"/>
              <a:t>творчість</a:t>
            </a:r>
            <a:r>
              <a:rPr lang="ru-RU" dirty="0"/>
              <a:t> </a:t>
            </a:r>
            <a:r>
              <a:rPr lang="ru-RU" dirty="0" err="1"/>
              <a:t>митців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і </a:t>
            </a:r>
            <a:r>
              <a:rPr lang="ru-RU" dirty="0" err="1"/>
              <a:t>епох</a:t>
            </a:r>
            <a:r>
              <a:rPr lang="ru-RU" dirty="0"/>
              <a:t>.</a:t>
            </a:r>
            <a:endParaRPr lang="ru-RU" b="1" dirty="0"/>
          </a:p>
        </p:txBody>
      </p:sp>
      <p:pic>
        <p:nvPicPr>
          <p:cNvPr id="4098" name="Picture 2" descr="C:\Users\Оксана\Desktop\кцуе\225px-Bellini_selfportra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5" y="0"/>
            <a:ext cx="2857500" cy="347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73455" y="1139735"/>
            <a:ext cx="4248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/>
              <a:t>Дженті́ле </a:t>
            </a:r>
            <a:r>
              <a:rPr lang="vi-VN" b="1" dirty="0" smtClean="0"/>
              <a:t>Беллі́ні</a:t>
            </a:r>
            <a:r>
              <a:rPr lang="uk-UA" dirty="0" smtClean="0"/>
              <a:t>(італ.</a:t>
            </a:r>
            <a:r>
              <a:rPr lang="vi-VN" dirty="0"/>
              <a:t> </a:t>
            </a:r>
            <a:r>
              <a:rPr lang="en-US" i="1" dirty="0"/>
              <a:t>Gentile Bellini</a:t>
            </a:r>
            <a:r>
              <a:rPr lang="en-US" dirty="0"/>
              <a:t>) </a:t>
            </a:r>
            <a:r>
              <a:rPr lang="en-US" dirty="0" smtClean="0"/>
              <a:t>—</a:t>
            </a:r>
            <a:r>
              <a:rPr lang="uk-UA" dirty="0" smtClean="0"/>
              <a:t>італійський художник</a:t>
            </a:r>
            <a:r>
              <a:rPr lang="vi-VN" dirty="0" smtClean="0"/>
              <a:t>. </a:t>
            </a:r>
            <a:r>
              <a:rPr lang="vi-VN" dirty="0"/>
              <a:t>Народився, як вважається, </a:t>
            </a:r>
            <a:r>
              <a:rPr lang="vi-VN" dirty="0" smtClean="0"/>
              <a:t>в</a:t>
            </a:r>
            <a:r>
              <a:rPr lang="uk-UA" dirty="0" smtClean="0"/>
              <a:t> 1429</a:t>
            </a:r>
            <a:r>
              <a:rPr lang="vi-VN" dirty="0"/>
              <a:t> році у </a:t>
            </a:r>
            <a:r>
              <a:rPr lang="uk-UA" dirty="0" smtClean="0"/>
              <a:t>Венеції</a:t>
            </a:r>
            <a:r>
              <a:rPr lang="vi-VN" dirty="0" smtClean="0"/>
              <a:t>, </a:t>
            </a:r>
            <a:r>
              <a:rPr lang="vi-VN" dirty="0"/>
              <a:t>помер у </a:t>
            </a:r>
            <a:r>
              <a:rPr lang="uk-UA" dirty="0" smtClean="0"/>
              <a:t>1507</a:t>
            </a:r>
            <a:r>
              <a:rPr lang="vi-VN" dirty="0"/>
              <a:t> році там само.</a:t>
            </a:r>
            <a:endParaRPr lang="ru-RU" dirty="0"/>
          </a:p>
        </p:txBody>
      </p:sp>
      <p:pic>
        <p:nvPicPr>
          <p:cNvPr id="4099" name="Picture 3" descr="C:\Users\Оксана\Desktop\кцуе\225px-Tizian_090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704" y="3231245"/>
            <a:ext cx="2664296" cy="362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072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760" y="836712"/>
            <a:ext cx="6120680" cy="2140295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err="1"/>
              <a:t>Тінторетто</a:t>
            </a:r>
            <a:r>
              <a:rPr lang="ru-RU" dirty="0"/>
              <a:t> (</a:t>
            </a:r>
            <a:r>
              <a:rPr lang="ru-RU" dirty="0" err="1"/>
              <a:t>повне</a:t>
            </a:r>
            <a:r>
              <a:rPr lang="ru-RU" dirty="0"/>
              <a:t> </a:t>
            </a:r>
            <a:r>
              <a:rPr lang="ru-RU" dirty="0" err="1"/>
              <a:t>справжнє</a:t>
            </a:r>
            <a:r>
              <a:rPr lang="ru-RU" dirty="0"/>
              <a:t> </a:t>
            </a:r>
            <a:r>
              <a:rPr lang="ru-RU" dirty="0" err="1"/>
              <a:t>ім'я</a:t>
            </a:r>
            <a:r>
              <a:rPr lang="ru-RU" dirty="0"/>
              <a:t> </a:t>
            </a:r>
            <a:r>
              <a:rPr lang="ru-RU" b="1" dirty="0" err="1"/>
              <a:t>Якопо</a:t>
            </a:r>
            <a:r>
              <a:rPr lang="ru-RU" b="1" dirty="0"/>
              <a:t> </a:t>
            </a:r>
            <a:r>
              <a:rPr lang="ru-RU" b="1" dirty="0" err="1"/>
              <a:t>Робусті</a:t>
            </a:r>
            <a:r>
              <a:rPr lang="ru-RU" dirty="0"/>
              <a:t> </a:t>
            </a:r>
            <a:r>
              <a:rPr lang="ru-RU" dirty="0" err="1"/>
              <a:t>італ</a:t>
            </a:r>
            <a:r>
              <a:rPr lang="ru-RU" dirty="0"/>
              <a:t>. </a:t>
            </a:r>
            <a:r>
              <a:rPr lang="en-US" i="1" dirty="0"/>
              <a:t>Jacopo </a:t>
            </a:r>
            <a:r>
              <a:rPr lang="en-US" i="1" dirty="0" err="1"/>
              <a:t>Robusti</a:t>
            </a:r>
            <a:r>
              <a:rPr lang="en-US" i="1" dirty="0"/>
              <a:t>, Jacopo </a:t>
            </a:r>
            <a:r>
              <a:rPr lang="en-US" i="1" dirty="0" err="1"/>
              <a:t>Comin</a:t>
            </a:r>
            <a:r>
              <a:rPr lang="en-US" i="1" dirty="0"/>
              <a:t>, Tintoretto</a:t>
            </a:r>
            <a:r>
              <a:rPr lang="en-US" dirty="0"/>
              <a:t>; * </a:t>
            </a:r>
            <a:r>
              <a:rPr lang="en-US" dirty="0" smtClean="0"/>
              <a:t>2</a:t>
            </a:r>
            <a:r>
              <a:rPr lang="uk-UA" dirty="0" smtClean="0"/>
              <a:t>9</a:t>
            </a:r>
            <a:r>
              <a:rPr lang="en-US" dirty="0" smtClean="0"/>
              <a:t> </a:t>
            </a:r>
            <a:r>
              <a:rPr lang="ru-RU" dirty="0" err="1"/>
              <a:t>вересня</a:t>
            </a:r>
            <a:r>
              <a:rPr lang="ru-RU" dirty="0"/>
              <a:t> 1518 — 31 </a:t>
            </a:r>
            <a:r>
              <a:rPr lang="ru-RU" dirty="0" err="1"/>
              <a:t>травня</a:t>
            </a:r>
            <a:r>
              <a:rPr lang="ru-RU" dirty="0"/>
              <a:t> 1594) — </a:t>
            </a:r>
            <a:r>
              <a:rPr lang="ru-RU" dirty="0" err="1"/>
              <a:t>італійський</a:t>
            </a:r>
            <a:r>
              <a:rPr lang="ru-RU" dirty="0"/>
              <a:t> художник з </a:t>
            </a:r>
            <a:r>
              <a:rPr lang="ru-RU" dirty="0" err="1"/>
              <a:t>міста</a:t>
            </a:r>
            <a:r>
              <a:rPr lang="ru-RU" dirty="0"/>
              <a:t> </a:t>
            </a:r>
            <a:r>
              <a:rPr lang="ru-RU" dirty="0" err="1"/>
              <a:t>Венеція</a:t>
            </a:r>
            <a:r>
              <a:rPr lang="ru-RU" dirty="0"/>
              <a:t>, </a:t>
            </a:r>
            <a:r>
              <a:rPr lang="ru-RU" dirty="0" err="1"/>
              <a:t>представник</a:t>
            </a:r>
            <a:r>
              <a:rPr lang="ru-RU" dirty="0"/>
              <a:t> </a:t>
            </a:r>
            <a:r>
              <a:rPr lang="ru-RU" dirty="0" err="1"/>
              <a:t>пізнього</a:t>
            </a:r>
            <a:r>
              <a:rPr lang="ru-RU" dirty="0"/>
              <a:t> </a:t>
            </a:r>
            <a:r>
              <a:rPr lang="ru-RU" dirty="0" err="1"/>
              <a:t>венеціанського</a:t>
            </a:r>
            <a:r>
              <a:rPr lang="ru-RU" dirty="0"/>
              <a:t> </a:t>
            </a:r>
            <a:r>
              <a:rPr lang="ru-RU" dirty="0" err="1"/>
              <a:t>Відродження</a:t>
            </a:r>
            <a:r>
              <a:rPr lang="ru-RU" dirty="0"/>
              <a:t> і </a:t>
            </a:r>
            <a:r>
              <a:rPr lang="ru-RU" dirty="0" err="1"/>
              <a:t>маньєризму</a:t>
            </a:r>
            <a:r>
              <a:rPr lang="ru-RU" dirty="0"/>
              <a:t>. </a:t>
            </a:r>
            <a:r>
              <a:rPr lang="ru-RU" dirty="0" err="1"/>
              <a:t>Малював</a:t>
            </a:r>
            <a:r>
              <a:rPr lang="ru-RU" dirty="0"/>
              <a:t> </a:t>
            </a:r>
            <a:r>
              <a:rPr lang="ru-RU" dirty="0" err="1"/>
              <a:t>портрети</a:t>
            </a:r>
            <a:r>
              <a:rPr lang="ru-RU" dirty="0"/>
              <a:t>, </a:t>
            </a:r>
            <a:r>
              <a:rPr lang="ru-RU" dirty="0" err="1"/>
              <a:t>релігійні</a:t>
            </a:r>
            <a:r>
              <a:rPr lang="ru-RU" dirty="0"/>
              <a:t> і </a:t>
            </a:r>
            <a:r>
              <a:rPr lang="ru-RU" dirty="0" err="1"/>
              <a:t>алегорочні</a:t>
            </a:r>
            <a:r>
              <a:rPr lang="ru-RU" dirty="0"/>
              <a:t> </a:t>
            </a:r>
            <a:r>
              <a:rPr lang="ru-RU" dirty="0" err="1"/>
              <a:t>композиції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6146" name="Picture 2" descr="C:\Users\Оксана\Desktop\кцуе\225px-Tintoretto_-_Self-Portrait_as_a_Young_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2264569" cy="297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Оксана\Desktop\кцуе\225px-Lucas_van_Valckenborch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0" y="3212976"/>
            <a:ext cx="2395922" cy="332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97268" y="3261185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Лукас </a:t>
            </a:r>
            <a:r>
              <a:rPr lang="ru-RU" b="1" dirty="0" err="1"/>
              <a:t>ван</a:t>
            </a:r>
            <a:r>
              <a:rPr lang="ru-RU" b="1" dirty="0"/>
              <a:t> </a:t>
            </a:r>
            <a:r>
              <a:rPr lang="ru-RU" b="1" dirty="0" err="1"/>
              <a:t>Фалькенборх</a:t>
            </a:r>
            <a:r>
              <a:rPr lang="ru-RU" dirty="0"/>
              <a:t> (</a:t>
            </a:r>
            <a:r>
              <a:rPr lang="ru-RU" dirty="0" err="1"/>
              <a:t>нід</a:t>
            </a:r>
            <a:r>
              <a:rPr lang="ru-RU" dirty="0"/>
              <a:t>. </a:t>
            </a:r>
            <a:r>
              <a:rPr lang="en-US" i="1" dirty="0"/>
              <a:t>Lucas van </a:t>
            </a:r>
            <a:r>
              <a:rPr lang="en-US" i="1" dirty="0" err="1"/>
              <a:t>Valckenborch</a:t>
            </a:r>
            <a:r>
              <a:rPr lang="en-US" dirty="0"/>
              <a:t>, </a:t>
            </a:r>
            <a:r>
              <a:rPr lang="ru-RU" dirty="0" err="1"/>
              <a:t>бл</a:t>
            </a:r>
            <a:r>
              <a:rPr lang="ru-RU" dirty="0"/>
              <a:t>. 1535, </a:t>
            </a:r>
            <a:r>
              <a:rPr lang="ru-RU" dirty="0" err="1"/>
              <a:t>Лувен</a:t>
            </a:r>
            <a:r>
              <a:rPr lang="ru-RU" dirty="0"/>
              <a:t> - 2 лютого 1597, Франкфурт-на-</a:t>
            </a:r>
            <a:r>
              <a:rPr lang="ru-RU" dirty="0" err="1"/>
              <a:t>Майні</a:t>
            </a:r>
            <a:r>
              <a:rPr lang="ru-RU" dirty="0"/>
              <a:t>)- </a:t>
            </a:r>
            <a:r>
              <a:rPr lang="ru-RU" dirty="0" err="1"/>
              <a:t>нідерландський</a:t>
            </a:r>
            <a:r>
              <a:rPr lang="ru-RU" dirty="0"/>
              <a:t> художник 16 </a:t>
            </a:r>
            <a:r>
              <a:rPr lang="ru-RU" dirty="0" err="1"/>
              <a:t>століття</a:t>
            </a:r>
            <a:r>
              <a:rPr lang="ru-RU" dirty="0"/>
              <a:t>, один з </a:t>
            </a:r>
            <a:r>
              <a:rPr lang="ru-RU" dirty="0" err="1"/>
              <a:t>послідовників</a:t>
            </a:r>
            <a:r>
              <a:rPr lang="ru-RU" dirty="0"/>
              <a:t> </a:t>
            </a:r>
            <a:r>
              <a:rPr lang="ru-RU" dirty="0" err="1"/>
              <a:t>національного</a:t>
            </a:r>
            <a:r>
              <a:rPr lang="ru-RU" dirty="0"/>
              <a:t> </a:t>
            </a:r>
            <a:r>
              <a:rPr lang="ru-RU" dirty="0" err="1"/>
              <a:t>митця</a:t>
            </a:r>
            <a:r>
              <a:rPr lang="ru-RU" dirty="0"/>
              <a:t> на </a:t>
            </a:r>
            <a:r>
              <a:rPr lang="ru-RU" dirty="0" err="1"/>
              <a:t>ім'я</a:t>
            </a:r>
            <a:r>
              <a:rPr lang="ru-RU" dirty="0"/>
              <a:t> </a:t>
            </a:r>
            <a:r>
              <a:rPr lang="ru-RU" dirty="0" err="1"/>
              <a:t>Пітер</a:t>
            </a:r>
            <a:r>
              <a:rPr lang="ru-RU" dirty="0"/>
              <a:t> Брейгель Старший. </a:t>
            </a:r>
            <a:r>
              <a:rPr lang="ru-RU" dirty="0" err="1"/>
              <a:t>Робив</a:t>
            </a:r>
            <a:r>
              <a:rPr lang="ru-RU" dirty="0"/>
              <a:t> </a:t>
            </a:r>
            <a:r>
              <a:rPr lang="ru-RU" dirty="0" err="1"/>
              <a:t>пейзажі</a:t>
            </a:r>
            <a:r>
              <a:rPr lang="ru-RU" dirty="0"/>
              <a:t>, </a:t>
            </a:r>
            <a:r>
              <a:rPr lang="ru-RU" dirty="0" err="1"/>
              <a:t>побутові</a:t>
            </a:r>
            <a:r>
              <a:rPr lang="ru-RU" dirty="0"/>
              <a:t> </a:t>
            </a:r>
            <a:r>
              <a:rPr lang="ru-RU" dirty="0" err="1"/>
              <a:t>сцени</a:t>
            </a:r>
            <a:r>
              <a:rPr lang="ru-RU" dirty="0"/>
              <a:t> з пейзажами, </a:t>
            </a:r>
            <a:r>
              <a:rPr lang="ru-RU" dirty="0" err="1"/>
              <a:t>іноді</a:t>
            </a:r>
            <a:r>
              <a:rPr lang="ru-RU" dirty="0"/>
              <a:t> </a:t>
            </a:r>
            <a:r>
              <a:rPr lang="ru-RU" dirty="0" err="1"/>
              <a:t>портрети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6690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5776" y="908721"/>
            <a:ext cx="5544616" cy="2378932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err="1"/>
              <a:t>Антоніс</a:t>
            </a:r>
            <a:r>
              <a:rPr lang="ru-RU" b="1" dirty="0"/>
              <a:t> Мор</a:t>
            </a:r>
            <a:r>
              <a:rPr lang="ru-RU" dirty="0"/>
              <a:t> (</a:t>
            </a:r>
            <a:r>
              <a:rPr lang="ru-RU" dirty="0" err="1"/>
              <a:t>Антоніс</a:t>
            </a:r>
            <a:r>
              <a:rPr lang="ru-RU" dirty="0"/>
              <a:t> Мор </a:t>
            </a:r>
            <a:r>
              <a:rPr lang="ru-RU" dirty="0" err="1"/>
              <a:t>фан</a:t>
            </a:r>
            <a:r>
              <a:rPr lang="ru-RU" dirty="0"/>
              <a:t> </a:t>
            </a:r>
            <a:r>
              <a:rPr lang="ru-RU" dirty="0" err="1"/>
              <a:t>Дасхорст</a:t>
            </a:r>
            <a:r>
              <a:rPr lang="ru-RU" dirty="0"/>
              <a:t> </a:t>
            </a:r>
            <a:r>
              <a:rPr lang="ru-RU" dirty="0" err="1"/>
              <a:t>нід</a:t>
            </a:r>
            <a:r>
              <a:rPr lang="ru-RU" dirty="0"/>
              <a:t>. </a:t>
            </a:r>
            <a:r>
              <a:rPr lang="en-US" i="1" dirty="0" err="1"/>
              <a:t>Anthonis</a:t>
            </a:r>
            <a:r>
              <a:rPr lang="en-US" i="1" dirty="0"/>
              <a:t> </a:t>
            </a:r>
            <a:r>
              <a:rPr lang="en-US" i="1" dirty="0" err="1"/>
              <a:t>Mor</a:t>
            </a:r>
            <a:r>
              <a:rPr lang="en-US" i="1" dirty="0"/>
              <a:t> van </a:t>
            </a:r>
            <a:r>
              <a:rPr lang="en-US" i="1" dirty="0" err="1"/>
              <a:t>Dashorst</a:t>
            </a:r>
            <a:r>
              <a:rPr lang="en-US" dirty="0"/>
              <a:t>, </a:t>
            </a:r>
            <a:r>
              <a:rPr lang="ru-RU" dirty="0"/>
              <a:t>англ. </a:t>
            </a:r>
            <a:r>
              <a:rPr lang="en-US" i="1" dirty="0" err="1"/>
              <a:t>Anthonis</a:t>
            </a:r>
            <a:r>
              <a:rPr lang="en-US" i="1" dirty="0"/>
              <a:t> </a:t>
            </a:r>
            <a:r>
              <a:rPr lang="en-US" i="1" dirty="0" err="1"/>
              <a:t>Mor</a:t>
            </a:r>
            <a:r>
              <a:rPr lang="en-US" dirty="0"/>
              <a:t>, </a:t>
            </a:r>
            <a:r>
              <a:rPr lang="ru-RU" dirty="0" err="1"/>
              <a:t>італ</a:t>
            </a:r>
            <a:r>
              <a:rPr lang="ru-RU" dirty="0"/>
              <a:t>. </a:t>
            </a:r>
            <a:r>
              <a:rPr lang="en-US" i="1" dirty="0"/>
              <a:t>Antonio Moro</a:t>
            </a:r>
            <a:r>
              <a:rPr lang="en-US" dirty="0"/>
              <a:t>, 1517/1520, </a:t>
            </a:r>
            <a:r>
              <a:rPr lang="ru-RU" dirty="0"/>
              <a:t>Утрехт - 1576/1577,Антверпен) — </a:t>
            </a:r>
            <a:r>
              <a:rPr lang="ru-RU" dirty="0" smtClean="0"/>
              <a:t>художник</a:t>
            </a:r>
            <a:r>
              <a:rPr lang="ru-RU" dirty="0"/>
              <a:t> </a:t>
            </a:r>
            <a:r>
              <a:rPr lang="ru-RU" dirty="0" smtClean="0"/>
              <a:t>з </a:t>
            </a:r>
            <a:r>
              <a:rPr lang="ru-RU" dirty="0" err="1"/>
              <a:t>Нідерландів</a:t>
            </a:r>
            <a:r>
              <a:rPr lang="ru-RU" dirty="0"/>
              <a:t> 16 </a:t>
            </a:r>
            <a:r>
              <a:rPr lang="ru-RU" dirty="0" err="1"/>
              <a:t>століття</a:t>
            </a:r>
            <a:r>
              <a:rPr lang="ru-RU" dirty="0"/>
              <a:t>. </a:t>
            </a:r>
            <a:r>
              <a:rPr lang="ru-RU" dirty="0" err="1"/>
              <a:t>Займався</a:t>
            </a:r>
            <a:r>
              <a:rPr lang="ru-RU" dirty="0"/>
              <a:t> </a:t>
            </a:r>
            <a:r>
              <a:rPr lang="ru-RU" dirty="0" err="1"/>
              <a:t>релігійним</a:t>
            </a:r>
            <a:r>
              <a:rPr lang="ru-RU" dirty="0"/>
              <a:t> </a:t>
            </a:r>
            <a:r>
              <a:rPr lang="ru-RU" dirty="0" err="1"/>
              <a:t>живописом</a:t>
            </a:r>
            <a:r>
              <a:rPr lang="ru-RU" dirty="0"/>
              <a:t>, але </a:t>
            </a:r>
            <a:r>
              <a:rPr lang="ru-RU" dirty="0" err="1"/>
              <a:t>відомий</a:t>
            </a:r>
            <a:r>
              <a:rPr lang="ru-RU" dirty="0"/>
              <a:t> як </a:t>
            </a:r>
            <a:r>
              <a:rPr lang="ru-RU" dirty="0" err="1"/>
              <a:t>талановитий</a:t>
            </a:r>
            <a:r>
              <a:rPr lang="ru-RU" dirty="0"/>
              <a:t> портретист 16 ст. в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країнах</a:t>
            </a:r>
            <a:r>
              <a:rPr lang="ru-RU" dirty="0"/>
              <a:t> </a:t>
            </a:r>
            <a:r>
              <a:rPr lang="ru-RU" dirty="0" err="1"/>
              <a:t>Західної</a:t>
            </a:r>
            <a:r>
              <a:rPr lang="ru-RU" dirty="0"/>
              <a:t> </a:t>
            </a:r>
            <a:r>
              <a:rPr lang="ru-RU" dirty="0" err="1"/>
              <a:t>Європи</a:t>
            </a:r>
            <a:r>
              <a:rPr lang="ru-RU" dirty="0"/>
              <a:t>.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відомий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італьянізованим</a:t>
            </a:r>
            <a:r>
              <a:rPr lang="ru-RU" dirty="0"/>
              <a:t> </a:t>
            </a:r>
            <a:r>
              <a:rPr lang="ru-RU" dirty="0" err="1"/>
              <a:t>прізвищем</a:t>
            </a:r>
            <a:r>
              <a:rPr lang="ru-RU" dirty="0"/>
              <a:t> </a:t>
            </a:r>
            <a:r>
              <a:rPr lang="ru-RU" dirty="0" err="1"/>
              <a:t>Антоніо</a:t>
            </a:r>
            <a:r>
              <a:rPr lang="ru-RU" dirty="0"/>
              <a:t> Моро.</a:t>
            </a:r>
            <a:endParaRPr lang="ru-RU" dirty="0"/>
          </a:p>
        </p:txBody>
      </p:sp>
      <p:pic>
        <p:nvPicPr>
          <p:cNvPr id="8194" name="Picture 2" descr="C:\Users\Оксана\Desktop\кцуе\225px-Mor-antonis-self-portra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790"/>
            <a:ext cx="2429246" cy="330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Оксана\Desktop\кцуе\Filippino_Lippi_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984"/>
            <a:ext cx="2429246" cy="334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55776" y="386104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/>
              <a:t>Філіппіно</a:t>
            </a:r>
            <a:r>
              <a:rPr lang="ru-RU" b="1" dirty="0"/>
              <a:t> </a:t>
            </a:r>
            <a:r>
              <a:rPr lang="ru-RU" b="1" dirty="0" err="1"/>
              <a:t>Ліппі</a:t>
            </a:r>
            <a:r>
              <a:rPr lang="ru-RU" dirty="0"/>
              <a:t>, </a:t>
            </a:r>
            <a:r>
              <a:rPr lang="ru-RU" dirty="0" err="1"/>
              <a:t>справжнє</a:t>
            </a:r>
            <a:r>
              <a:rPr lang="ru-RU" dirty="0"/>
              <a:t> </a:t>
            </a:r>
            <a:r>
              <a:rPr lang="ru-RU" dirty="0" err="1"/>
              <a:t>ім'я</a:t>
            </a:r>
            <a:r>
              <a:rPr lang="ru-RU" dirty="0"/>
              <a:t> </a:t>
            </a:r>
            <a:r>
              <a:rPr lang="ru-RU" dirty="0" err="1"/>
              <a:t>Філіппо</a:t>
            </a:r>
            <a:r>
              <a:rPr lang="ru-RU" dirty="0"/>
              <a:t> </a:t>
            </a:r>
            <a:r>
              <a:rPr lang="ru-RU" dirty="0" err="1"/>
              <a:t>Ліппі</a:t>
            </a:r>
            <a:r>
              <a:rPr lang="ru-RU" dirty="0"/>
              <a:t> (</a:t>
            </a:r>
            <a:r>
              <a:rPr lang="ru-RU" dirty="0" err="1"/>
              <a:t>італ</a:t>
            </a:r>
            <a:r>
              <a:rPr lang="ru-RU" dirty="0"/>
              <a:t>. </a:t>
            </a:r>
            <a:r>
              <a:rPr lang="en-US" i="1" dirty="0" err="1"/>
              <a:t>Filippino</a:t>
            </a:r>
            <a:r>
              <a:rPr lang="en-US" i="1" dirty="0"/>
              <a:t> Lippi</a:t>
            </a:r>
            <a:r>
              <a:rPr lang="en-US" dirty="0"/>
              <a:t>, *</a:t>
            </a:r>
            <a:r>
              <a:rPr lang="ru-RU" dirty="0"/>
              <a:t>бл.1457, </a:t>
            </a:r>
            <a:r>
              <a:rPr lang="ru-RU" dirty="0" err="1"/>
              <a:t>Прато</a:t>
            </a:r>
            <a:r>
              <a:rPr lang="ru-RU" dirty="0"/>
              <a:t> — †18 </a:t>
            </a:r>
            <a:r>
              <a:rPr lang="ru-RU" dirty="0" err="1"/>
              <a:t>квітня</a:t>
            </a:r>
            <a:r>
              <a:rPr lang="ru-RU" dirty="0"/>
              <a:t> 1504, </a:t>
            </a:r>
            <a:r>
              <a:rPr lang="ru-RU" dirty="0" err="1"/>
              <a:t>Флоренція</a:t>
            </a:r>
            <a:r>
              <a:rPr lang="ru-RU" dirty="0"/>
              <a:t>) — </a:t>
            </a:r>
            <a:r>
              <a:rPr lang="ru-RU" dirty="0" err="1"/>
              <a:t>відомий</a:t>
            </a:r>
            <a:r>
              <a:rPr lang="ru-RU" dirty="0"/>
              <a:t> художник </a:t>
            </a:r>
            <a:r>
              <a:rPr lang="ru-RU" dirty="0" err="1"/>
              <a:t>доби</a:t>
            </a:r>
            <a:r>
              <a:rPr lang="ru-RU" dirty="0"/>
              <a:t> </a:t>
            </a:r>
            <a:r>
              <a:rPr lang="ru-RU" dirty="0" err="1"/>
              <a:t>італійського</a:t>
            </a:r>
            <a:r>
              <a:rPr lang="ru-RU" dirty="0"/>
              <a:t> </a:t>
            </a:r>
            <a:r>
              <a:rPr lang="ru-RU" dirty="0" err="1"/>
              <a:t>Відродження</a:t>
            </a:r>
            <a:r>
              <a:rPr lang="ru-RU" dirty="0"/>
              <a:t>. </a:t>
            </a:r>
            <a:r>
              <a:rPr lang="ru-RU" dirty="0" err="1"/>
              <a:t>Талановитий</a:t>
            </a:r>
            <a:r>
              <a:rPr lang="ru-RU" dirty="0"/>
              <a:t> портретист.</a:t>
            </a:r>
          </a:p>
        </p:txBody>
      </p:sp>
    </p:spTree>
    <p:extLst>
      <p:ext uri="{BB962C8B-B14F-4D97-AF65-F5344CB8AC3E}">
        <p14:creationId xmlns:p14="http://schemas.microsoft.com/office/powerpoint/2010/main" val="1923821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24354" y="929679"/>
            <a:ext cx="5760640" cy="2255913"/>
          </a:xfrm>
        </p:spPr>
        <p:txBody>
          <a:bodyPr/>
          <a:lstStyle/>
          <a:p>
            <a:r>
              <a:rPr lang="vi-VN" b="1" dirty="0"/>
              <a:t>Рафае́ль Са́нті</a:t>
            </a:r>
            <a:r>
              <a:rPr lang="vi-VN" dirty="0"/>
              <a:t> (італ.</a:t>
            </a:r>
            <a:r>
              <a:rPr lang="uk-UA" dirty="0"/>
              <a:t> </a:t>
            </a:r>
            <a:r>
              <a:rPr lang="en-US" i="1" dirty="0" err="1"/>
              <a:t>Raffaello</a:t>
            </a:r>
            <a:r>
              <a:rPr lang="en-US" i="1" dirty="0"/>
              <a:t> Santi, </a:t>
            </a:r>
            <a:r>
              <a:rPr lang="en-US" i="1" dirty="0" err="1"/>
              <a:t>Raffaello</a:t>
            </a:r>
            <a:r>
              <a:rPr lang="en-US" i="1" dirty="0"/>
              <a:t> </a:t>
            </a:r>
            <a:r>
              <a:rPr lang="en-US" i="1" dirty="0" err="1"/>
              <a:t>Sanzio</a:t>
            </a:r>
            <a:r>
              <a:rPr lang="en-US" dirty="0"/>
              <a:t>; * </a:t>
            </a:r>
            <a:r>
              <a:rPr lang="vi-VN" dirty="0"/>
              <a:t>березень чи квітень 1483, Урбіно — † </a:t>
            </a:r>
            <a:r>
              <a:rPr lang="uk-UA" dirty="0"/>
              <a:t>6</a:t>
            </a:r>
            <a:r>
              <a:rPr lang="vi-VN" dirty="0"/>
              <a:t> квітня 1520, Рим) — італійський живописець, графік, скульптор і архітектор епохи</a:t>
            </a:r>
            <a:r>
              <a:rPr lang="uk-UA" dirty="0"/>
              <a:t> </a:t>
            </a:r>
            <a:r>
              <a:rPr lang="vi-VN" dirty="0"/>
              <a:t>Відродження. Втілив у своїх творах гуманістичні ідеали високого Відродження.</a:t>
            </a:r>
            <a:endParaRPr lang="ru-RU" dirty="0"/>
          </a:p>
        </p:txBody>
      </p:sp>
      <p:pic>
        <p:nvPicPr>
          <p:cNvPr id="4" name="Picture 2" descr="C:\Users\Оксана\Desktop\кцуе\Sanzio_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2488582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Оксана\Desktop\кцуе\071029101714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1593"/>
            <a:ext cx="175709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Оксана\Desktop\кцуе\origin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449" y="2991573"/>
            <a:ext cx="2107551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Оксана\Desktop\кцуе\0001-001-Rafael-Sant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171593"/>
            <a:ext cx="4752528" cy="365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47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169</TotalTime>
  <Words>54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Кутюр</vt:lpstr>
      <vt:lpstr>Художники епохи відродження</vt:lpstr>
      <vt:lpstr>Презентация PowerPoint</vt:lpstr>
      <vt:lpstr>Презентация PowerPoint</vt:lpstr>
      <vt:lpstr>Живопис в період 1490—1520 рр.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Художники епохи відродження</dc:title>
  <dc:creator>Таня</dc:creator>
  <cp:lastModifiedBy>Таня</cp:lastModifiedBy>
  <cp:revision>13</cp:revision>
  <dcterms:created xsi:type="dcterms:W3CDTF">2013-12-22T11:14:30Z</dcterms:created>
  <dcterms:modified xsi:type="dcterms:W3CDTF">2013-12-22T14:03:46Z</dcterms:modified>
</cp:coreProperties>
</file>