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5" r:id="rId6"/>
    <p:sldId id="262" r:id="rId7"/>
    <p:sldId id="263" r:id="rId8"/>
    <p:sldId id="266" r:id="rId9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59" d="100"/>
          <a:sy n="59" d="100"/>
        </p:scale>
        <p:origin x="-73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27.11.2014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6/30/2006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6/30/2006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6/30/2006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Широкоэкранная презентация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endParaRPr lang="ru-RU" dirty="0"/>
          </a:p>
        </p:txBody>
      </p:sp>
      <p:pic>
        <p:nvPicPr>
          <p:cNvPr id="1026" name="Picture 2" descr="http://www.aruzhan.kz/sites/default/files/desktopwallpapers.org_.ua-110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72387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372387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Модерн в українській архітектурі та живописі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dirty="0" smtClean="0"/>
              <a:t>Український архітектурний модерн</a:t>
            </a:r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564468"/>
          </a:xfrm>
        </p:spPr>
        <p:txBody>
          <a:bodyPr>
            <a:normAutofit fontScale="62500" lnSpcReduction="20000"/>
          </a:bodyPr>
          <a:lstStyle>
            <a:extLst/>
          </a:lstStyle>
          <a:p>
            <a:pPr marL="0" indent="0">
              <a:buNone/>
            </a:pPr>
            <a:r>
              <a:rPr lang="vi-VN" dirty="0"/>
              <a:t>Украї́нський архітекту́рний </a:t>
            </a:r>
            <a:r>
              <a:rPr lang="vi-VN" dirty="0" smtClean="0"/>
              <a:t>моде́рн</a:t>
            </a:r>
            <a:r>
              <a:rPr lang="uk-UA" dirty="0"/>
              <a:t> </a:t>
            </a:r>
            <a:r>
              <a:rPr lang="vi-VN" dirty="0" smtClean="0"/>
              <a:t>— </a:t>
            </a:r>
            <a:r>
              <a:rPr lang="vi-VN" dirty="0"/>
              <a:t>один з українських оригінальних архітектурних стилів.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-</a:t>
            </a:r>
            <a:r>
              <a:rPr lang="vi-VN" dirty="0" smtClean="0"/>
              <a:t>Виник </a:t>
            </a:r>
            <a:r>
              <a:rPr lang="vi-VN" dirty="0"/>
              <a:t>на початку </a:t>
            </a:r>
            <a:r>
              <a:rPr lang="en-US" dirty="0"/>
              <a:t>XX </a:t>
            </a:r>
            <a:r>
              <a:rPr lang="vi-VN" dirty="0"/>
              <a:t>століття. Існував і розвивався протягом майже 40 років (з 1903 по 1941 роки).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-</a:t>
            </a:r>
            <a:r>
              <a:rPr lang="vi-VN" dirty="0" smtClean="0"/>
              <a:t>В </a:t>
            </a:r>
            <a:r>
              <a:rPr lang="vi-VN" dirty="0"/>
              <a:t>основі УАМ лежать народні традиції хатнього і церковного будівництва і досягнення української професійної архітектури і перш за все </a:t>
            </a:r>
            <a:r>
              <a:rPr lang="vi-VN" dirty="0" smtClean="0"/>
              <a:t>барокової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2286001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ridna.ua/wp-content/uploads/2011/02/image005-572x3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7615"/>
            <a:ext cx="4248472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76056" y="4533755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Полтавський краєзнавчий музей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sz="6000" dirty="0" smtClean="0"/>
              <a:t>Етапи розвитку УАМ</a:t>
            </a:r>
            <a:endParaRPr lang="ru-RU" sz="6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8066856" cy="3603848"/>
          </a:xfrm>
        </p:spPr>
        <p:txBody>
          <a:bodyPr anchor="ctr">
            <a:normAutofit fontScale="62500" lnSpcReduction="20000"/>
          </a:bodyPr>
          <a:lstStyle>
            <a:extLst/>
          </a:lstStyle>
          <a:p>
            <a:pPr marL="274320" lvl="1"/>
            <a:r>
              <a:rPr lang="ru-RU" sz="2500" dirty="0"/>
              <a:t>1903 — 1917 — </a:t>
            </a:r>
            <a:r>
              <a:rPr lang="ru-RU" sz="2500" dirty="0" err="1"/>
              <a:t>період</a:t>
            </a:r>
            <a:r>
              <a:rPr lang="ru-RU" sz="2500" dirty="0"/>
              <a:t> </a:t>
            </a:r>
            <a:r>
              <a:rPr lang="ru-RU" sz="2500" dirty="0" err="1"/>
              <a:t>бурхливого</a:t>
            </a:r>
            <a:r>
              <a:rPr lang="ru-RU" sz="2500" dirty="0"/>
              <a:t> </a:t>
            </a:r>
            <a:r>
              <a:rPr lang="ru-RU" sz="2500" dirty="0" err="1"/>
              <a:t>розвитку</a:t>
            </a:r>
            <a:r>
              <a:rPr lang="ru-RU" sz="2500" dirty="0"/>
              <a:t> УАМ. Два </a:t>
            </a:r>
            <a:r>
              <a:rPr lang="ru-RU" sz="2500" dirty="0" err="1"/>
              <a:t>різновиди</a:t>
            </a:r>
            <a:r>
              <a:rPr lang="ru-RU" sz="2500" dirty="0"/>
              <a:t> — </a:t>
            </a:r>
            <a:r>
              <a:rPr lang="ru-RU" sz="2500" dirty="0" err="1"/>
              <a:t>народний</a:t>
            </a:r>
            <a:r>
              <a:rPr lang="ru-RU" sz="2500" dirty="0"/>
              <a:t> стиль (романтизм) і </a:t>
            </a:r>
            <a:r>
              <a:rPr lang="ru-RU" sz="2500" dirty="0" err="1"/>
              <a:t>раціоналістичний</a:t>
            </a:r>
            <a:r>
              <a:rPr lang="ru-RU" sz="2500" dirty="0"/>
              <a:t> </a:t>
            </a:r>
            <a:r>
              <a:rPr lang="ru-RU" sz="2500" dirty="0" err="1"/>
              <a:t>модернізм</a:t>
            </a:r>
            <a:r>
              <a:rPr lang="ru-RU" sz="2500" dirty="0"/>
              <a:t> (</a:t>
            </a:r>
            <a:r>
              <a:rPr lang="ru-RU" sz="2500" dirty="0" err="1"/>
              <a:t>більш</a:t>
            </a:r>
            <a:r>
              <a:rPr lang="ru-RU" sz="2500" dirty="0"/>
              <a:t> </a:t>
            </a:r>
            <a:r>
              <a:rPr lang="ru-RU" sz="2500" dirty="0" err="1"/>
              <a:t>стриманий</a:t>
            </a:r>
            <a:r>
              <a:rPr lang="ru-RU" sz="2500" dirty="0"/>
              <a:t>). Декор у </a:t>
            </a:r>
            <a:r>
              <a:rPr lang="ru-RU" sz="2500" dirty="0" err="1"/>
              <a:t>архітектурі</a:t>
            </a:r>
            <a:r>
              <a:rPr lang="ru-RU" sz="2500" dirty="0"/>
              <a:t> </a:t>
            </a:r>
            <a:r>
              <a:rPr lang="ru-RU" sz="2500" dirty="0" err="1"/>
              <a:t>будівель</a:t>
            </a:r>
            <a:r>
              <a:rPr lang="ru-RU" sz="2500" dirty="0"/>
              <a:t> </a:t>
            </a:r>
            <a:r>
              <a:rPr lang="ru-RU" sz="2500" dirty="0" err="1"/>
              <a:t>був</a:t>
            </a:r>
            <a:r>
              <a:rPr lang="ru-RU" sz="2500" dirty="0"/>
              <a:t> </a:t>
            </a:r>
            <a:r>
              <a:rPr lang="ru-RU" sz="2500" dirty="0" err="1"/>
              <a:t>інтенсивний</a:t>
            </a:r>
            <a:r>
              <a:rPr lang="ru-RU" sz="2500" dirty="0"/>
              <a:t>, </a:t>
            </a:r>
            <a:r>
              <a:rPr lang="ru-RU" sz="2500" dirty="0" err="1"/>
              <a:t>живописний</a:t>
            </a:r>
            <a:r>
              <a:rPr lang="ru-RU" sz="2500" dirty="0"/>
              <a:t>, у </a:t>
            </a:r>
            <a:r>
              <a:rPr lang="ru-RU" sz="2500" dirty="0" err="1"/>
              <a:t>ньому</a:t>
            </a:r>
            <a:r>
              <a:rPr lang="ru-RU" sz="2500" dirty="0"/>
              <a:t> </a:t>
            </a:r>
            <a:r>
              <a:rPr lang="ru-RU" sz="2500" dirty="0" err="1"/>
              <a:t>були</a:t>
            </a:r>
            <a:r>
              <a:rPr lang="ru-RU" sz="2500" dirty="0"/>
              <a:t> </a:t>
            </a:r>
            <a:r>
              <a:rPr lang="ru-RU" sz="2500" dirty="0" err="1"/>
              <a:t>розвинені</a:t>
            </a:r>
            <a:r>
              <a:rPr lang="ru-RU" sz="2500" dirty="0"/>
              <a:t> </a:t>
            </a:r>
            <a:r>
              <a:rPr lang="ru-RU" sz="2500" dirty="0" err="1"/>
              <a:t>народні</a:t>
            </a:r>
            <a:r>
              <a:rPr lang="ru-RU" sz="2500" dirty="0"/>
              <a:t> теми, </a:t>
            </a:r>
            <a:r>
              <a:rPr lang="ru-RU" sz="2500" dirty="0" err="1"/>
              <a:t>збагачені</a:t>
            </a:r>
            <a:r>
              <a:rPr lang="ru-RU" sz="2500" dirty="0"/>
              <a:t> мотивами, </a:t>
            </a:r>
            <a:r>
              <a:rPr lang="ru-RU" sz="2500" dirty="0" err="1"/>
              <a:t>що</a:t>
            </a:r>
            <a:r>
              <a:rPr lang="ru-RU" sz="2500" dirty="0"/>
              <a:t> </a:t>
            </a:r>
            <a:r>
              <a:rPr lang="ru-RU" sz="2500" dirty="0" err="1"/>
              <a:t>прийшли</a:t>
            </a:r>
            <a:r>
              <a:rPr lang="ru-RU" sz="2500" dirty="0"/>
              <a:t> </a:t>
            </a:r>
            <a:r>
              <a:rPr lang="ru-RU" sz="2500" dirty="0" err="1"/>
              <a:t>від</a:t>
            </a:r>
            <a:r>
              <a:rPr lang="ru-RU" sz="2500" dirty="0"/>
              <a:t> </a:t>
            </a:r>
            <a:r>
              <a:rPr lang="ru-RU" sz="2500" dirty="0" err="1"/>
              <a:t>європейської</a:t>
            </a:r>
            <a:r>
              <a:rPr lang="ru-RU" sz="2500" dirty="0"/>
              <a:t> </a:t>
            </a:r>
            <a:r>
              <a:rPr lang="ru-RU" sz="2500" dirty="0" err="1"/>
              <a:t>архітектурної</a:t>
            </a:r>
            <a:r>
              <a:rPr lang="ru-RU" sz="2500" dirty="0"/>
              <a:t> </a:t>
            </a:r>
            <a:r>
              <a:rPr lang="ru-RU" sz="2500" dirty="0" err="1"/>
              <a:t>традиції</a:t>
            </a:r>
            <a:r>
              <a:rPr lang="ru-RU" sz="2500" dirty="0"/>
              <a:t>.</a:t>
            </a:r>
          </a:p>
          <a:p>
            <a:pPr marL="274320" lvl="1"/>
            <a:r>
              <a:rPr lang="ru-RU" sz="2500" dirty="0" err="1"/>
              <a:t>Постреволюційний</a:t>
            </a:r>
            <a:r>
              <a:rPr lang="ru-RU" sz="2500" dirty="0"/>
              <a:t> час. </a:t>
            </a:r>
            <a:r>
              <a:rPr lang="ru-RU" sz="2500" dirty="0" err="1"/>
              <a:t>Після</a:t>
            </a:r>
            <a:r>
              <a:rPr lang="ru-RU" sz="2500" dirty="0"/>
              <a:t> </a:t>
            </a:r>
            <a:r>
              <a:rPr lang="ru-RU" sz="2500" dirty="0" err="1"/>
              <a:t>окупації</a:t>
            </a:r>
            <a:r>
              <a:rPr lang="ru-RU" sz="2500" dirty="0"/>
              <a:t> </a:t>
            </a:r>
            <a:r>
              <a:rPr lang="ru-RU" sz="2500" dirty="0" err="1"/>
              <a:t>України</a:t>
            </a:r>
            <a:r>
              <a:rPr lang="ru-RU" sz="2500" dirty="0"/>
              <a:t> </a:t>
            </a:r>
            <a:r>
              <a:rPr lang="ru-RU" sz="2500" dirty="0" err="1"/>
              <a:t>більшовиками</a:t>
            </a:r>
            <a:r>
              <a:rPr lang="ru-RU" sz="2500" dirty="0"/>
              <a:t>, </a:t>
            </a:r>
            <a:r>
              <a:rPr lang="ru-RU" sz="2500" dirty="0" err="1"/>
              <a:t>багато-хто</a:t>
            </a:r>
            <a:r>
              <a:rPr lang="ru-RU" sz="2500" dirty="0"/>
              <a:t> з </a:t>
            </a:r>
            <a:r>
              <a:rPr lang="ru-RU" sz="2500" dirty="0" err="1"/>
              <a:t>діячів</a:t>
            </a:r>
            <a:r>
              <a:rPr lang="ru-RU" sz="2500" dirty="0"/>
              <a:t> УАМ </a:t>
            </a:r>
            <a:r>
              <a:rPr lang="ru-RU" sz="2500" dirty="0" err="1"/>
              <a:t>опинилися</a:t>
            </a:r>
            <a:r>
              <a:rPr lang="ru-RU" sz="2500" dirty="0"/>
              <a:t> в </a:t>
            </a:r>
            <a:r>
              <a:rPr lang="ru-RU" sz="2500" dirty="0" err="1"/>
              <a:t>еміграції</a:t>
            </a:r>
            <a:r>
              <a:rPr lang="ru-RU" sz="2500" dirty="0"/>
              <a:t>. </a:t>
            </a:r>
            <a:r>
              <a:rPr lang="ru-RU" sz="2500" dirty="0" err="1"/>
              <a:t>Багато-хто</a:t>
            </a:r>
            <a:r>
              <a:rPr lang="ru-RU" sz="2500" dirty="0"/>
              <a:t> </a:t>
            </a:r>
            <a:r>
              <a:rPr lang="ru-RU" sz="2500" dirty="0" err="1"/>
              <a:t>підпадав</a:t>
            </a:r>
            <a:r>
              <a:rPr lang="ru-RU" sz="2500" dirty="0"/>
              <a:t> </a:t>
            </a:r>
            <a:r>
              <a:rPr lang="ru-RU" sz="2500" dirty="0" err="1"/>
              <a:t>під</a:t>
            </a:r>
            <a:r>
              <a:rPr lang="ru-RU" sz="2500" dirty="0"/>
              <a:t> </a:t>
            </a:r>
            <a:r>
              <a:rPr lang="ru-RU" sz="2500" dirty="0" err="1"/>
              <a:t>арешти</a:t>
            </a:r>
            <a:r>
              <a:rPr lang="ru-RU" sz="2500" dirty="0"/>
              <a:t> і </a:t>
            </a:r>
            <a:r>
              <a:rPr lang="ru-RU" sz="2500" dirty="0" err="1"/>
              <a:t>цькування</a:t>
            </a:r>
            <a:r>
              <a:rPr lang="ru-RU" sz="2500" dirty="0"/>
              <a:t> з </a:t>
            </a:r>
            <a:r>
              <a:rPr lang="ru-RU" sz="2500" dirty="0" err="1"/>
              <a:t>політичними</a:t>
            </a:r>
            <a:r>
              <a:rPr lang="ru-RU" sz="2500" dirty="0"/>
              <a:t> </a:t>
            </a:r>
            <a:r>
              <a:rPr lang="ru-RU" sz="2500" dirty="0" err="1"/>
              <a:t>обвинуваченнями</a:t>
            </a:r>
            <a:r>
              <a:rPr lang="ru-RU" sz="2500" dirty="0"/>
              <a:t>. </a:t>
            </a:r>
            <a:r>
              <a:rPr lang="ru-RU" sz="2500" dirty="0" err="1"/>
              <a:t>Під</a:t>
            </a:r>
            <a:r>
              <a:rPr lang="ru-RU" sz="2500" dirty="0"/>
              <a:t> </a:t>
            </a:r>
            <a:r>
              <a:rPr lang="ru-RU" sz="2500" dirty="0" err="1"/>
              <a:t>загрозою</a:t>
            </a:r>
            <a:r>
              <a:rPr lang="ru-RU" sz="2500" dirty="0"/>
              <a:t> </a:t>
            </a:r>
            <a:r>
              <a:rPr lang="ru-RU" sz="2500" dirty="0" err="1"/>
              <a:t>розправи</a:t>
            </a:r>
            <a:r>
              <a:rPr lang="ru-RU" sz="2500" dirty="0"/>
              <a:t> </a:t>
            </a:r>
            <a:r>
              <a:rPr lang="ru-RU" sz="2500" dirty="0" err="1"/>
              <a:t>дехто</a:t>
            </a:r>
            <a:r>
              <a:rPr lang="ru-RU" sz="2500" dirty="0"/>
              <a:t> </a:t>
            </a:r>
            <a:r>
              <a:rPr lang="ru-RU" sz="2500" dirty="0" err="1"/>
              <a:t>відмовлявся</a:t>
            </a:r>
            <a:r>
              <a:rPr lang="ru-RU" sz="2500" dirty="0"/>
              <a:t> </a:t>
            </a:r>
            <a:r>
              <a:rPr lang="ru-RU" sz="2500" dirty="0" err="1"/>
              <a:t>від</a:t>
            </a:r>
            <a:r>
              <a:rPr lang="ru-RU" sz="2500" dirty="0"/>
              <a:t> </a:t>
            </a:r>
            <a:r>
              <a:rPr lang="ru-RU" sz="2500" dirty="0" err="1"/>
              <a:t>своїх</a:t>
            </a:r>
            <a:r>
              <a:rPr lang="ru-RU" sz="2500" dirty="0"/>
              <a:t> </a:t>
            </a:r>
            <a:r>
              <a:rPr lang="ru-RU" sz="2500" dirty="0" err="1"/>
              <a:t>поглядів</a:t>
            </a:r>
            <a:r>
              <a:rPr lang="ru-RU" sz="2500" dirty="0"/>
              <a:t> на УАМ. </a:t>
            </a:r>
            <a:r>
              <a:rPr lang="ru-RU" sz="2500" dirty="0" err="1"/>
              <a:t>Магістральними</a:t>
            </a:r>
            <a:r>
              <a:rPr lang="ru-RU" sz="2500" dirty="0"/>
              <a:t> </a:t>
            </a:r>
            <a:r>
              <a:rPr lang="ru-RU" sz="2500" dirty="0" err="1"/>
              <a:t>напрямами</a:t>
            </a:r>
            <a:r>
              <a:rPr lang="ru-RU" sz="2500" dirty="0"/>
              <a:t> </a:t>
            </a:r>
            <a:r>
              <a:rPr lang="ru-RU" sz="2500" dirty="0" err="1"/>
              <a:t>розвитку</a:t>
            </a:r>
            <a:r>
              <a:rPr lang="ru-RU" sz="2500" dirty="0"/>
              <a:t> </a:t>
            </a:r>
            <a:r>
              <a:rPr lang="ru-RU" sz="2500" dirty="0" err="1"/>
              <a:t>архітектури</a:t>
            </a:r>
            <a:r>
              <a:rPr lang="ru-RU" sz="2500" dirty="0"/>
              <a:t> 1920-1930-х </a:t>
            </a:r>
            <a:r>
              <a:rPr lang="en-US" sz="2500" dirty="0"/>
              <a:t>pp. </a:t>
            </a:r>
            <a:r>
              <a:rPr lang="ru-RU" sz="2500" dirty="0" err="1"/>
              <a:t>стають</a:t>
            </a:r>
            <a:r>
              <a:rPr lang="ru-RU" sz="2500" dirty="0"/>
              <a:t> </a:t>
            </a:r>
            <a:r>
              <a:rPr lang="ru-RU" sz="2500" dirty="0" err="1"/>
              <a:t>раціоналізм</a:t>
            </a:r>
            <a:r>
              <a:rPr lang="ru-RU" sz="2500" dirty="0"/>
              <a:t> та </a:t>
            </a:r>
            <a:r>
              <a:rPr lang="ru-RU" sz="2500" dirty="0" err="1"/>
              <a:t>конструктивізм</a:t>
            </a:r>
            <a:r>
              <a:rPr lang="ru-RU" sz="2500" dirty="0"/>
              <a:t>. УАМ </a:t>
            </a:r>
            <a:r>
              <a:rPr lang="ru-RU" sz="2500" dirty="0" err="1"/>
              <a:t>має</a:t>
            </a:r>
            <a:r>
              <a:rPr lang="ru-RU" sz="2500" dirty="0"/>
              <a:t> </a:t>
            </a:r>
            <a:r>
              <a:rPr lang="ru-RU" sz="2500" dirty="0" err="1"/>
              <a:t>значно</a:t>
            </a:r>
            <a:r>
              <a:rPr lang="ru-RU" sz="2500" dirty="0"/>
              <a:t> </a:t>
            </a:r>
            <a:r>
              <a:rPr lang="ru-RU" sz="2500" dirty="0" err="1"/>
              <a:t>менше</a:t>
            </a:r>
            <a:r>
              <a:rPr lang="ru-RU" sz="2500" dirty="0"/>
              <a:t> </a:t>
            </a:r>
            <a:r>
              <a:rPr lang="ru-RU" sz="2500" dirty="0" err="1"/>
              <a:t>поширення</a:t>
            </a:r>
            <a:r>
              <a:rPr lang="ru-RU" sz="2500" dirty="0"/>
              <a:t>, але і в </a:t>
            </a:r>
            <a:r>
              <a:rPr lang="ru-RU" sz="2500" dirty="0" err="1"/>
              <a:t>ньому</a:t>
            </a:r>
            <a:r>
              <a:rPr lang="ru-RU" sz="2500" dirty="0"/>
              <a:t> на </a:t>
            </a:r>
            <a:r>
              <a:rPr lang="ru-RU" sz="2500" dirty="0" err="1"/>
              <a:t>цей</a:t>
            </a:r>
            <a:r>
              <a:rPr lang="ru-RU" sz="2500" dirty="0"/>
              <a:t> час </a:t>
            </a:r>
            <a:r>
              <a:rPr lang="ru-RU" sz="2500" dirty="0" err="1"/>
              <a:t>триває</a:t>
            </a:r>
            <a:r>
              <a:rPr lang="ru-RU" sz="2500" dirty="0"/>
              <a:t> велика робота з </a:t>
            </a:r>
            <a:r>
              <a:rPr lang="ru-RU" sz="2500" dirty="0" err="1"/>
              <a:t>пошуку</a:t>
            </a:r>
            <a:r>
              <a:rPr lang="ru-RU" sz="2500" dirty="0"/>
              <a:t> </a:t>
            </a:r>
            <a:r>
              <a:rPr lang="ru-RU" sz="2500" dirty="0" err="1"/>
              <a:t>нових</a:t>
            </a:r>
            <a:r>
              <a:rPr lang="ru-RU" sz="2500" dirty="0"/>
              <a:t> </a:t>
            </a:r>
            <a:r>
              <a:rPr lang="ru-RU" sz="2500" dirty="0" err="1"/>
              <a:t>типів</a:t>
            </a:r>
            <a:r>
              <a:rPr lang="ru-RU" sz="2500" dirty="0"/>
              <a:t> </a:t>
            </a:r>
            <a:r>
              <a:rPr lang="ru-RU" sz="2500" dirty="0" err="1"/>
              <a:t>жител</a:t>
            </a:r>
            <a:r>
              <a:rPr lang="ru-RU" sz="2500" dirty="0"/>
              <a:t> й </a:t>
            </a:r>
            <a:r>
              <a:rPr lang="ru-RU" sz="2500" dirty="0" err="1"/>
              <a:t>громадських</a:t>
            </a:r>
            <a:r>
              <a:rPr lang="ru-RU" sz="2500" dirty="0"/>
              <a:t> </a:t>
            </a:r>
            <a:r>
              <a:rPr lang="ru-RU" sz="2500" dirty="0" err="1"/>
              <a:t>споруд</a:t>
            </a:r>
            <a:r>
              <a:rPr lang="ru-RU" sz="2500" dirty="0"/>
              <a:t>.</a:t>
            </a:r>
          </a:p>
          <a:p>
            <a:pPr marL="274320" lvl="1"/>
            <a:r>
              <a:rPr lang="ru-RU" sz="2500" dirty="0"/>
              <a:t>1934 — 1941 роки. </a:t>
            </a:r>
            <a:r>
              <a:rPr lang="ru-RU" sz="2500" dirty="0" err="1"/>
              <a:t>Певне</a:t>
            </a:r>
            <a:r>
              <a:rPr lang="ru-RU" sz="2500" dirty="0"/>
              <a:t> </a:t>
            </a:r>
            <a:r>
              <a:rPr lang="ru-RU" sz="2500" dirty="0" err="1"/>
              <a:t>пожвавлення</a:t>
            </a:r>
            <a:r>
              <a:rPr lang="ru-RU" sz="2500" dirty="0"/>
              <a:t> у </a:t>
            </a:r>
            <a:r>
              <a:rPr lang="ru-RU" sz="2500" dirty="0" err="1"/>
              <a:t>розвитку</a:t>
            </a:r>
            <a:r>
              <a:rPr lang="ru-RU" sz="2500" dirty="0"/>
              <a:t> УАМ, але </a:t>
            </a:r>
            <a:r>
              <a:rPr lang="ru-RU" sz="2500" dirty="0" err="1"/>
              <a:t>утиски</a:t>
            </a:r>
            <a:r>
              <a:rPr lang="ru-RU" sz="2500" dirty="0"/>
              <a:t> </a:t>
            </a:r>
            <a:r>
              <a:rPr lang="ru-RU" sz="2500" dirty="0" err="1"/>
              <a:t>продовжилися</a:t>
            </a:r>
            <a:r>
              <a:rPr lang="ru-RU" sz="2500" dirty="0"/>
              <a:t>. </a:t>
            </a:r>
            <a:r>
              <a:rPr lang="ru-RU" sz="2500" dirty="0" err="1"/>
              <a:t>Утиски</a:t>
            </a:r>
            <a:r>
              <a:rPr lang="ru-RU" sz="2500" dirty="0"/>
              <a:t> стали одним з </a:t>
            </a:r>
            <a:r>
              <a:rPr lang="ru-RU" sz="2500" dirty="0" err="1"/>
              <a:t>факторів</a:t>
            </a:r>
            <a:r>
              <a:rPr lang="ru-RU" sz="2500" dirty="0"/>
              <a:t>, </a:t>
            </a:r>
            <a:r>
              <a:rPr lang="ru-RU" sz="2500" dirty="0" err="1"/>
              <a:t>що</a:t>
            </a:r>
            <a:r>
              <a:rPr lang="ru-RU" sz="2500" dirty="0"/>
              <a:t> </a:t>
            </a:r>
            <a:r>
              <a:rPr lang="ru-RU" sz="2500" dirty="0" err="1"/>
              <a:t>припинили</a:t>
            </a:r>
            <a:r>
              <a:rPr lang="ru-RU" sz="2500" dirty="0"/>
              <a:t> </a:t>
            </a:r>
            <a:r>
              <a:rPr lang="ru-RU" sz="2500" dirty="0" err="1"/>
              <a:t>розвиток</a:t>
            </a:r>
            <a:r>
              <a:rPr lang="ru-RU" sz="2500" dirty="0"/>
              <a:t> УАМ.</a:t>
            </a:r>
          </a:p>
          <a:p>
            <a:pPr marL="274320" lvl="1"/>
            <a:r>
              <a:rPr lang="ru-RU" sz="2500" dirty="0" err="1"/>
              <a:t>Після</a:t>
            </a:r>
            <a:r>
              <a:rPr lang="ru-RU" sz="2500" dirty="0"/>
              <a:t> 1941–1945 </a:t>
            </a:r>
            <a:r>
              <a:rPr lang="ru-RU" sz="2500" dirty="0" err="1"/>
              <a:t>років</a:t>
            </a:r>
            <a:r>
              <a:rPr lang="ru-RU" sz="2500" dirty="0"/>
              <a:t> </a:t>
            </a:r>
            <a:r>
              <a:rPr lang="ru-RU" sz="2500" dirty="0" err="1"/>
              <a:t>елементи</a:t>
            </a:r>
            <a:r>
              <a:rPr lang="ru-RU" sz="2500" dirty="0"/>
              <a:t> УАМ </a:t>
            </a:r>
            <a:r>
              <a:rPr lang="ru-RU" sz="2500" dirty="0" err="1"/>
              <a:t>використовувалися</a:t>
            </a:r>
            <a:r>
              <a:rPr lang="ru-RU" sz="2500" dirty="0"/>
              <a:t> </a:t>
            </a:r>
            <a:r>
              <a:rPr lang="ru-RU" sz="2500" dirty="0" err="1"/>
              <a:t>окремими</a:t>
            </a:r>
            <a:r>
              <a:rPr lang="ru-RU" sz="2500" dirty="0"/>
              <a:t> </a:t>
            </a:r>
            <a:r>
              <a:rPr lang="ru-RU" sz="2500" dirty="0" err="1"/>
              <a:t>архітекторами</a:t>
            </a:r>
            <a:r>
              <a:rPr lang="ru-RU" sz="2500" dirty="0"/>
              <a:t>, але </a:t>
            </a:r>
            <a:r>
              <a:rPr lang="ru-RU" sz="2500" dirty="0" err="1"/>
              <a:t>їхні</a:t>
            </a:r>
            <a:r>
              <a:rPr lang="ru-RU" sz="2500" dirty="0"/>
              <a:t> </a:t>
            </a:r>
            <a:r>
              <a:rPr lang="ru-RU" sz="2500" dirty="0" err="1"/>
              <a:t>роботи</a:t>
            </a:r>
            <a:r>
              <a:rPr lang="ru-RU" sz="2500" dirty="0"/>
              <a:t> </a:t>
            </a:r>
            <a:r>
              <a:rPr lang="ru-RU" sz="2500" dirty="0" err="1"/>
              <a:t>нечисленні</a:t>
            </a:r>
            <a:r>
              <a:rPr lang="ru-RU" sz="2500" dirty="0"/>
              <a:t> і </a:t>
            </a:r>
            <a:r>
              <a:rPr lang="ru-RU" sz="2500" dirty="0" err="1"/>
              <a:t>маловідомі</a:t>
            </a:r>
            <a:r>
              <a:rPr lang="ru-RU" sz="2500" dirty="0"/>
              <a:t>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uk-UA" dirty="0" smtClean="0"/>
              <a:t>Модерн в українському живописі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428750"/>
            <a:ext cx="8367464" cy="32004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Модернізм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імпресіонізму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70-х </a:t>
            </a:r>
            <a:r>
              <a:rPr lang="en-US" dirty="0"/>
              <a:t>pp. XIX </a:t>
            </a:r>
            <a:r>
              <a:rPr lang="ru-RU" dirty="0"/>
              <a:t>ст. </a:t>
            </a:r>
            <a:r>
              <a:rPr lang="ru-RU" dirty="0" err="1"/>
              <a:t>Імпресіоністи</a:t>
            </a:r>
            <a:r>
              <a:rPr lang="ru-RU" dirty="0"/>
              <a:t> передавали на </a:t>
            </a:r>
            <a:r>
              <a:rPr lang="ru-RU" dirty="0" err="1"/>
              <a:t>своїх</a:t>
            </a:r>
            <a:r>
              <a:rPr lang="ru-RU" dirty="0"/>
              <a:t> полотнах </a:t>
            </a:r>
            <a:r>
              <a:rPr lang="ru-RU" dirty="0" err="1"/>
              <a:t>безпосереднє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предмета,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Намагаючись</a:t>
            </a:r>
            <a:r>
              <a:rPr lang="ru-RU" dirty="0"/>
              <a:t> </a:t>
            </a:r>
            <a:r>
              <a:rPr lang="ru-RU" dirty="0" err="1"/>
              <a:t>спіймати</a:t>
            </a:r>
            <a:r>
              <a:rPr lang="ru-RU" dirty="0"/>
              <a:t> і </a:t>
            </a:r>
            <a:r>
              <a:rPr lang="ru-RU" dirty="0" err="1"/>
              <a:t>відтворити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,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ілюзію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і </a:t>
            </a:r>
            <a:r>
              <a:rPr lang="ru-RU" dirty="0" err="1"/>
              <a:t>повітря</a:t>
            </a:r>
            <a:r>
              <a:rPr lang="ru-RU" dirty="0"/>
              <a:t>, вони не </a:t>
            </a:r>
            <a:r>
              <a:rPr lang="ru-RU" dirty="0" err="1"/>
              <a:t>змішували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на </a:t>
            </a:r>
            <a:r>
              <a:rPr lang="ru-RU" dirty="0" err="1"/>
              <a:t>палітрі</a:t>
            </a:r>
            <a:r>
              <a:rPr lang="ru-RU" dirty="0"/>
              <a:t> та </a:t>
            </a:r>
            <a:r>
              <a:rPr lang="ru-RU" dirty="0" err="1"/>
              <a:t>орієнтувалися</a:t>
            </a:r>
            <a:r>
              <a:rPr lang="ru-RU" dirty="0"/>
              <a:t> на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сприймання</a:t>
            </a:r>
            <a:r>
              <a:rPr lang="ru-RU" dirty="0"/>
              <a:t> ока, яке на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зливає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мазки в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оптичний</a:t>
            </a:r>
            <a:r>
              <a:rPr lang="ru-RU" dirty="0"/>
              <a:t> образ.</a:t>
            </a:r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здобуває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одна з </a:t>
            </a:r>
            <a:r>
              <a:rPr lang="ru-RU" dirty="0" err="1"/>
              <a:t>наступних</a:t>
            </a:r>
            <a:r>
              <a:rPr lang="ru-RU" dirty="0"/>
              <a:t> фаз </a:t>
            </a:r>
            <a:r>
              <a:rPr lang="ru-RU" dirty="0" err="1"/>
              <a:t>модернізму</a:t>
            </a:r>
            <a:r>
              <a:rPr lang="ru-RU" dirty="0"/>
              <a:t> - </a:t>
            </a:r>
            <a:r>
              <a:rPr lang="ru-RU" dirty="0" err="1"/>
              <a:t>абстракціонізм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позбавляв</a:t>
            </a:r>
            <a:r>
              <a:rPr lang="ru-RU" dirty="0"/>
              <a:t> </a:t>
            </a:r>
            <a:r>
              <a:rPr lang="ru-RU" dirty="0" err="1"/>
              <a:t>живопис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заангажованості</a:t>
            </a:r>
            <a:r>
              <a:rPr lang="ru-RU" dirty="0"/>
              <a:t> та </a:t>
            </a:r>
            <a:r>
              <a:rPr lang="ru-RU" dirty="0" smtClean="0"/>
              <a:t>прагматизму).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uk-UA" dirty="0" smtClean="0"/>
              <a:t>Модерн в українському живописі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428750"/>
            <a:ext cx="8367464" cy="35912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крайні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авангарду - супрематизм та </a:t>
            </a:r>
            <a:r>
              <a:rPr lang="ru-RU" dirty="0" err="1"/>
              <a:t>кубофутуризм</a:t>
            </a:r>
            <a:r>
              <a:rPr lang="ru-RU" dirty="0"/>
              <a:t> -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абстракціонізму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заперечують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предмета (</a:t>
            </a:r>
            <a:r>
              <a:rPr lang="ru-RU" dirty="0" err="1"/>
              <a:t>безпредметництво</a:t>
            </a:r>
            <a:r>
              <a:rPr lang="ru-RU" dirty="0"/>
              <a:t>).</a:t>
            </a:r>
          </a:p>
          <a:p>
            <a:r>
              <a:rPr lang="ru-RU" dirty="0" err="1"/>
              <a:t>Засновником</a:t>
            </a:r>
            <a:r>
              <a:rPr lang="ru-RU" dirty="0"/>
              <a:t> супрематизму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художник Казимир Малевич. Супрематизм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імпресіоністської</a:t>
            </a:r>
            <a:r>
              <a:rPr lang="ru-RU" dirty="0"/>
              <a:t> та </a:t>
            </a:r>
            <a:r>
              <a:rPr lang="ru-RU" dirty="0" err="1"/>
              <a:t>геометричної</a:t>
            </a:r>
            <a:r>
              <a:rPr lang="ru-RU" dirty="0"/>
              <a:t> </a:t>
            </a:r>
            <a:r>
              <a:rPr lang="ru-RU" dirty="0" err="1"/>
              <a:t>течій</a:t>
            </a:r>
            <a:r>
              <a:rPr lang="ru-RU" dirty="0"/>
              <a:t> в </a:t>
            </a:r>
            <a:r>
              <a:rPr lang="ru-RU" dirty="0" err="1"/>
              <a:t>абстракціонізмі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 </a:t>
            </a:r>
            <a:r>
              <a:rPr lang="ru-RU" dirty="0" err="1"/>
              <a:t>комбінацій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та </a:t>
            </a:r>
            <a:r>
              <a:rPr lang="ru-RU" dirty="0" err="1"/>
              <a:t>геометричних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 smtClean="0"/>
              <a:t>.</a:t>
            </a:r>
          </a:p>
          <a:p>
            <a:r>
              <a:rPr lang="ru-RU" dirty="0" err="1"/>
              <a:t>Чималу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в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</a:t>
            </a:r>
            <a:r>
              <a:rPr lang="ru-RU" dirty="0" err="1"/>
              <a:t>кубофутуризм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поєднанням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протилежних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авангардного </a:t>
            </a:r>
            <a:r>
              <a:rPr lang="ru-RU" dirty="0" err="1"/>
              <a:t>живопису</a:t>
            </a:r>
            <a:r>
              <a:rPr lang="ru-RU" dirty="0"/>
              <a:t> - </a:t>
            </a:r>
            <a:r>
              <a:rPr lang="ru-RU" dirty="0" err="1"/>
              <a:t>кубізму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/>
              <a:t>який</a:t>
            </a:r>
            <a:r>
              <a:rPr lang="ru-RU" dirty="0"/>
              <a:t> "</a:t>
            </a:r>
            <a:r>
              <a:rPr lang="ru-RU" dirty="0" err="1"/>
              <a:t>розчленовував</a:t>
            </a:r>
            <a:r>
              <a:rPr lang="ru-RU" dirty="0"/>
              <a:t>" </a:t>
            </a:r>
            <a:r>
              <a:rPr lang="ru-RU" dirty="0" err="1"/>
              <a:t>предмети</a:t>
            </a:r>
            <a:r>
              <a:rPr lang="ru-RU" dirty="0"/>
              <a:t> та </a:t>
            </a:r>
            <a:r>
              <a:rPr lang="ru-RU" dirty="0" err="1"/>
              <a:t>фігури</a:t>
            </a:r>
            <a:r>
              <a:rPr lang="ru-RU" dirty="0"/>
              <a:t>, </a:t>
            </a:r>
            <a:r>
              <a:rPr lang="ru-RU" dirty="0" err="1"/>
              <a:t>тяжів</a:t>
            </a:r>
            <a:r>
              <a:rPr lang="ru-RU" dirty="0"/>
              <a:t> до </a:t>
            </a:r>
            <a:r>
              <a:rPr lang="ru-RU" dirty="0" err="1"/>
              <a:t>конструктивності</a:t>
            </a:r>
            <a:r>
              <a:rPr lang="ru-RU" dirty="0"/>
              <a:t>, </a:t>
            </a:r>
            <a:r>
              <a:rPr lang="ru-RU" dirty="0" err="1"/>
              <a:t>плекав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та футуризму,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оспівував</a:t>
            </a:r>
            <a:r>
              <a:rPr lang="ru-RU" dirty="0"/>
              <a:t> "красу </a:t>
            </a:r>
            <a:r>
              <a:rPr lang="ru-RU" dirty="0" err="1"/>
              <a:t>швидкості</a:t>
            </a:r>
            <a:r>
              <a:rPr lang="ru-RU" dirty="0"/>
              <a:t>", </a:t>
            </a:r>
            <a:r>
              <a:rPr lang="ru-RU" dirty="0" err="1"/>
              <a:t>відображав</a:t>
            </a:r>
            <a:r>
              <a:rPr lang="ru-RU" dirty="0"/>
              <a:t> </a:t>
            </a:r>
            <a:r>
              <a:rPr lang="ru-RU" dirty="0" err="1"/>
              <a:t>динаміку</a:t>
            </a:r>
            <a:r>
              <a:rPr lang="ru-RU" dirty="0"/>
              <a:t> </a:t>
            </a:r>
            <a:r>
              <a:rPr lang="ru-RU" dirty="0" err="1"/>
              <a:t>тектонічних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 </a:t>
            </a:r>
            <a:r>
              <a:rPr lang="ru-RU" dirty="0" err="1"/>
              <a:t>індустріалізму</a:t>
            </a:r>
            <a:r>
              <a:rPr lang="ru-RU" dirty="0"/>
              <a:t>, </a:t>
            </a:r>
            <a:r>
              <a:rPr lang="ru-RU" dirty="0" err="1"/>
              <a:t>виступаючи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старого і </a:t>
            </a:r>
            <a:r>
              <a:rPr lang="ru-RU" dirty="0" err="1"/>
              <a:t>пророкуючи</a:t>
            </a:r>
            <a:r>
              <a:rPr lang="ru-RU" dirty="0"/>
              <a:t> смерть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.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виросла</a:t>
            </a:r>
            <a:r>
              <a:rPr lang="ru-RU" dirty="0"/>
              <a:t> </a:t>
            </a:r>
            <a:r>
              <a:rPr lang="ru-RU" dirty="0" err="1"/>
              <a:t>ціла</a:t>
            </a:r>
            <a:r>
              <a:rPr lang="ru-RU" dirty="0"/>
              <a:t> плеяда </a:t>
            </a:r>
            <a:r>
              <a:rPr lang="ru-RU" dirty="0" err="1"/>
              <a:t>послідовників</a:t>
            </a:r>
            <a:r>
              <a:rPr lang="ru-RU" dirty="0"/>
              <a:t> </a:t>
            </a:r>
            <a:r>
              <a:rPr lang="ru-RU" dirty="0" err="1"/>
              <a:t>кубофутуризму</a:t>
            </a:r>
            <a:r>
              <a:rPr lang="ru-RU" dirty="0"/>
              <a:t>: </a:t>
            </a:r>
            <a:r>
              <a:rPr lang="ru-RU" dirty="0" err="1"/>
              <a:t>О.Богомазов</a:t>
            </a:r>
            <a:r>
              <a:rPr lang="ru-RU" dirty="0"/>
              <a:t>, </a:t>
            </a:r>
            <a:r>
              <a:rPr lang="ru-RU" dirty="0" err="1"/>
              <a:t>О.Екстер</a:t>
            </a:r>
            <a:r>
              <a:rPr lang="ru-RU" dirty="0"/>
              <a:t>, </a:t>
            </a:r>
            <a:r>
              <a:rPr lang="ru-RU" dirty="0" err="1"/>
              <a:t>Г.Нарбут</a:t>
            </a:r>
            <a:r>
              <a:rPr lang="ru-RU" dirty="0"/>
              <a:t>, </a:t>
            </a:r>
            <a:r>
              <a:rPr lang="ru-RU" dirty="0" err="1"/>
              <a:t>Н.Редько</a:t>
            </a:r>
            <a:r>
              <a:rPr lang="ru-RU" dirty="0"/>
              <a:t>, </a:t>
            </a:r>
            <a:r>
              <a:rPr lang="ru-RU" dirty="0" err="1"/>
              <a:t>Г.Собко</a:t>
            </a:r>
            <a:r>
              <a:rPr lang="ru-RU" dirty="0"/>
              <a:t>-Шостак, </a:t>
            </a:r>
            <a:r>
              <a:rPr lang="ru-RU" dirty="0" err="1"/>
              <a:t>В.Хвостенко</a:t>
            </a:r>
            <a:r>
              <a:rPr lang="ru-RU" dirty="0"/>
              <a:t>-Хвостов, </a:t>
            </a:r>
            <a:r>
              <a:rPr lang="ru-RU" dirty="0" err="1"/>
              <a:t>К.Піскорський</a:t>
            </a:r>
            <a:r>
              <a:rPr lang="ru-RU" dirty="0"/>
              <a:t>, </a:t>
            </a:r>
            <a:r>
              <a:rPr lang="ru-RU" dirty="0" err="1"/>
              <a:t>А.Пет-рицький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7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day.kiev.ua/sites/default/files/main/articles/28012014/12kart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5" y="249945"/>
            <a:ext cx="8716145" cy="464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6.tinypic.com/12302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2" y="321183"/>
            <a:ext cx="8537739" cy="450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ua.com.ua/manage/fotop/20106/70727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494"/>
            <a:ext cx="396044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ua.com.ua/manage/fotop/20106/71512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7494"/>
            <a:ext cx="403244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7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474</Words>
  <Application>Microsoft Office PowerPoint</Application>
  <PresentationFormat>Экран (16:9)</PresentationFormat>
  <Paragraphs>27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Широкоэкранная презентация</vt:lpstr>
      <vt:lpstr>Широкоэкранная презентация</vt:lpstr>
      <vt:lpstr>Український архітектурний модерн</vt:lpstr>
      <vt:lpstr>Етапи розвитку УАМ</vt:lpstr>
      <vt:lpstr>Модерн в українському живописі</vt:lpstr>
      <vt:lpstr>Модерн в українському живописі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2014-11-27T20:04:13Z</dcterms:created>
  <dcterms:modified xsi:type="dcterms:W3CDTF">2014-11-27T21:24:36Z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