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5" r:id="rId6"/>
    <p:sldId id="262" r:id="rId7"/>
    <p:sldId id="263" r:id="rId8"/>
    <p:sldId id="266" r:id="rId9"/>
  </p:sldIdLst>
  <p:sldSz cx="9144000" cy="5143500" type="screen16x9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87621" autoAdjust="0"/>
  </p:normalViewPr>
  <p:slideViewPr>
    <p:cSldViewPr>
      <p:cViewPr varScale="1">
        <p:scale>
          <a:sx n="59" d="100"/>
          <a:sy n="59" d="100"/>
        </p:scale>
        <p:origin x="-738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A8ADFD5B-A66C-449C-B6E8-FB716D07777D}" type="datetimeFigureOut">
              <a:pPr/>
              <a:t>6/30/2006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CA5D3BF3-D352-46FC-8343-31F56E6730EA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33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ru-RU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ru-RU"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kumimoji="0" lang="ru-RU">
                <a:solidFill>
                  <a:srgbClr val="FFFFFF"/>
                </a:solidFill>
              </a:rPr>
              <a:pPr algn="ctr"/>
              <a:t>27.11.2014</a:t>
            </a:fld>
            <a:endParaRPr kumimoji="0" lang="ru-RU" sz="200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ru-RU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kumimoji="0" lang="ru-RU">
                <a:solidFill>
                  <a:schemeClr val="tx2"/>
                </a:solidFill>
              </a:rPr>
              <a:pPr/>
              <a:t>‹#›</a:t>
            </a:fld>
            <a:endParaRPr kumimoji="0" lang="ru-RU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 eaLnBrk="1" latinLnBrk="0" hangingPunct="1">
              <a:defRPr kumimoji="0" lang="ru-RU" cap="all" baseline="0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pPr/>
              <a:t>6/30/2006</a:t>
            </a:fld>
            <a:endParaRPr kumimoji="0" lang="ru-RU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 eaLnBrk="1" latinLnBrk="0" hangingPunct="1">
              <a:buNone/>
              <a:defRPr kumimoji="0" lang="ru-RU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ru-RU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ru-RU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ru-RU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ru-RU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pPr/>
              <a:t>6/30/2006</a:t>
            </a:fld>
            <a:endParaRPr kumimoji="0"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 eaLnBrk="1" latinLnBrk="0" hangingPunct="1">
              <a:defRPr kumimoji="0" lang="ru-RU"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ru-RU" sz="2400" b="1">
                <a:solidFill>
                  <a:srgbClr val="FFFFFF"/>
                </a:solidFill>
              </a:rPr>
              <a:pPr algn="ctr"/>
              <a:t>‹#›</a:t>
            </a:fld>
            <a:endParaRPr kumimoji="0" lang="ru-RU" sz="240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pPr/>
              <a:t>6/30/2006</a:t>
            </a:fld>
            <a:endParaRPr kumimoji="0"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 eaLnBrk="1" latinLnBrk="0" hangingPunct="1">
              <a:defRPr kumimoji="0" lang="ru-RU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pPr/>
              <a:t>6/30/2006</a:t>
            </a:fld>
            <a:endParaRPr kumimoji="0"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ru-RU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ru-RU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pPr/>
              <a:t>6/30/2006</a:t>
            </a:fld>
            <a:endParaRPr kumimoji="0"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ru-RU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pPr/>
              <a:t>6/30/2006</a:t>
            </a:fld>
            <a:endParaRPr kumimoji="0"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 eaLnBrk="1" latinLnBrk="0" hangingPunct="1">
              <a:defRPr kumimoji="0" lang="ru-RU"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kumimoji="0" lang="ru-RU">
                <a:solidFill>
                  <a:schemeClr val="tx2"/>
                </a:solidFill>
              </a:rPr>
              <a:pPr/>
              <a:t>‹#›</a:t>
            </a:fld>
            <a:endParaRPr kumimoji="0" lang="ru-RU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 eaLnBrk="1" latinLnBrk="0" hangingPunct="1">
              <a:buNone/>
              <a:defRPr kumimoji="0" lang="ru-RU" sz="4200" b="0"/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pPr/>
              <a:t>6/30/2006</a:t>
            </a:fld>
            <a:endParaRPr kumimoji="0"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ru-RU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ru-RU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ru-RU" sz="1800"/>
            </a:lvl1pPr>
            <a:lvl2pPr eaLnBrk="1" latinLnBrk="0" hangingPunct="1">
              <a:buNone/>
              <a:defRPr kumimoji="0" lang="ru-RU" sz="1200"/>
            </a:lvl2pPr>
            <a:lvl3pPr eaLnBrk="1" latinLnBrk="0" hangingPunct="1">
              <a:buNone/>
              <a:defRPr kumimoji="0" lang="ru-RU" sz="1000"/>
            </a:lvl3pPr>
            <a:lvl4pPr eaLnBrk="1" latinLnBrk="0" hangingPunct="1">
              <a:buNone/>
              <a:defRPr kumimoji="0" lang="ru-RU" sz="900"/>
            </a:lvl4pPr>
            <a:lvl5pPr eaLnBrk="1" latinLnBrk="0" hangingPunct="1">
              <a:buNone/>
              <a:defRPr kumimoji="0" lang="ru-RU" sz="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 eaLnBrk="1" latinLnBrk="0" hangingPunct="1">
              <a:buNone/>
              <a:defRPr kumimoji="0" lang="ru-RU"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ru-RU" sz="1700"/>
            </a:lvl1pPr>
            <a:lvl2pPr eaLnBrk="1" latinLnBrk="0" hangingPunct="1">
              <a:buFontTx/>
              <a:buNone/>
              <a:defRPr kumimoji="0" lang="ru-RU" sz="1200"/>
            </a:lvl2pPr>
            <a:lvl3pPr eaLnBrk="1" latinLnBrk="0" hangingPunct="1">
              <a:buFontTx/>
              <a:buNone/>
              <a:defRPr kumimoji="0" lang="ru-RU" sz="1000"/>
            </a:lvl3pPr>
            <a:lvl4pPr eaLnBrk="1" latinLnBrk="0" hangingPunct="1">
              <a:buFontTx/>
              <a:buNone/>
              <a:defRPr kumimoji="0" lang="ru-RU" sz="900"/>
            </a:lvl4pPr>
            <a:lvl5pPr eaLnBrk="1" latinLnBrk="0" hangingPunct="1">
              <a:buFontTx/>
              <a:buNone/>
              <a:defRPr kumimoji="0" lang="ru-RU" sz="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ru-RU" sz="2800" b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pPr/>
              <a:t>6/30/2006</a:t>
            </a:fld>
            <a:endParaRPr kumimoji="0"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 eaLnBrk="1" latinLnBrk="0" hangingPunct="1">
              <a:defRPr kumimoji="0" lang="ru-RU" sz="2800"/>
            </a:lvl1pPr>
            <a:extLst/>
          </a:lstStyle>
          <a:p>
            <a:pPr algn="ctr"/>
            <a:fld id="{8F82E0A0-C266-4798-8C8F-B9F91E9DA37E}" type="slidenum">
              <a:rPr kumimoji="0" lang="ru-RU" sz="2800" b="1">
                <a:solidFill>
                  <a:srgbClr val="FFFFFF"/>
                </a:solidFill>
              </a:rPr>
              <a:pPr algn="ctr"/>
              <a:t>‹#›</a:t>
            </a:fld>
            <a:endParaRPr kumimoji="0" lang="ru-RU" sz="280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kumimoji="0"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lang="ru-RU"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pPr/>
              <a:t>6/30/2006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ru-RU"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ru-RU"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ru-RU"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lang="ru-RU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ru-RU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lang="ru-RU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lang="ru-RU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ru-RU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/>
              <a:t>Широкоэкранная презентация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>
            <a:extLst/>
          </a:lstStyle>
          <a:p>
            <a:endParaRPr lang="ru-RU" dirty="0"/>
          </a:p>
        </p:txBody>
      </p:sp>
      <p:pic>
        <p:nvPicPr>
          <p:cNvPr id="1026" name="Picture 2" descr="http://www.aruzhan.kz/sites/default/files/desktopwallpapers.org_.ua-1109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372387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3723878"/>
            <a:ext cx="8712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Модерн в українській архітектурі та живописі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uk-UA" dirty="0" smtClean="0"/>
              <a:t>Український архітектурний модерн</a:t>
            </a:r>
            <a:endParaRPr lang="ru-RU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564468"/>
          </a:xfrm>
        </p:spPr>
        <p:txBody>
          <a:bodyPr>
            <a:normAutofit fontScale="62500" lnSpcReduction="20000"/>
          </a:bodyPr>
          <a:lstStyle>
            <a:extLst/>
          </a:lstStyle>
          <a:p>
            <a:pPr marL="0" indent="0">
              <a:buNone/>
            </a:pPr>
            <a:r>
              <a:rPr lang="vi-VN" dirty="0"/>
              <a:t>Украї́нський архітекту́рний </a:t>
            </a:r>
            <a:r>
              <a:rPr lang="vi-VN" dirty="0" smtClean="0"/>
              <a:t>моде́рн</a:t>
            </a:r>
            <a:r>
              <a:rPr lang="uk-UA" dirty="0"/>
              <a:t> </a:t>
            </a:r>
            <a:r>
              <a:rPr lang="vi-VN" dirty="0" smtClean="0"/>
              <a:t>— </a:t>
            </a:r>
            <a:r>
              <a:rPr lang="vi-VN" dirty="0"/>
              <a:t>один з українських оригінальних архітектурних стилів.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-</a:t>
            </a:r>
            <a:r>
              <a:rPr lang="vi-VN" dirty="0" smtClean="0"/>
              <a:t>Виник </a:t>
            </a:r>
            <a:r>
              <a:rPr lang="vi-VN" dirty="0"/>
              <a:t>на початку </a:t>
            </a:r>
            <a:r>
              <a:rPr lang="en-US" dirty="0"/>
              <a:t>XX </a:t>
            </a:r>
            <a:r>
              <a:rPr lang="vi-VN" dirty="0"/>
              <a:t>століття. Існував і розвивався протягом майже 40 років (з 1903 по 1941 роки). 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-</a:t>
            </a:r>
            <a:r>
              <a:rPr lang="vi-VN" dirty="0" smtClean="0"/>
              <a:t>В </a:t>
            </a:r>
            <a:r>
              <a:rPr lang="vi-VN" dirty="0"/>
              <a:t>основі УАМ лежать народні традиції хатнього і церковного будівництва і досягнення української професійної архітектури і перш за все </a:t>
            </a:r>
            <a:r>
              <a:rPr lang="vi-VN" dirty="0" smtClean="0"/>
              <a:t>барокової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4" name="Rectangle 3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2286001"/>
          </a:xfrm>
        </p:spPr>
        <p:txBody>
          <a:bodyPr>
            <a:normAutofit/>
          </a:bodyPr>
          <a:lstStyle>
            <a:extLst/>
          </a:lstStyle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 descr="http://ridna.ua/wp-content/uploads/2011/02/image005-572x3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347615"/>
            <a:ext cx="4248472" cy="316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076056" y="4533755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Полтавський краєзнавчий музей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uk-UA" sz="6000" dirty="0" smtClean="0"/>
              <a:t>Етапи розвитку УАМ</a:t>
            </a:r>
            <a:endParaRPr lang="ru-RU" sz="600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200150"/>
            <a:ext cx="8066856" cy="3603848"/>
          </a:xfrm>
        </p:spPr>
        <p:txBody>
          <a:bodyPr anchor="ctr">
            <a:normAutofit fontScale="62500" lnSpcReduction="20000"/>
          </a:bodyPr>
          <a:lstStyle>
            <a:extLst/>
          </a:lstStyle>
          <a:p>
            <a:pPr marL="274320" lvl="1"/>
            <a:r>
              <a:rPr lang="ru-RU" sz="2500" dirty="0"/>
              <a:t>1903 — 1917 — </a:t>
            </a:r>
            <a:r>
              <a:rPr lang="ru-RU" sz="2500" dirty="0" err="1"/>
              <a:t>період</a:t>
            </a:r>
            <a:r>
              <a:rPr lang="ru-RU" sz="2500" dirty="0"/>
              <a:t> </a:t>
            </a:r>
            <a:r>
              <a:rPr lang="ru-RU" sz="2500" dirty="0" err="1"/>
              <a:t>бурхливого</a:t>
            </a:r>
            <a:r>
              <a:rPr lang="ru-RU" sz="2500" dirty="0"/>
              <a:t> </a:t>
            </a:r>
            <a:r>
              <a:rPr lang="ru-RU" sz="2500" dirty="0" err="1"/>
              <a:t>розвитку</a:t>
            </a:r>
            <a:r>
              <a:rPr lang="ru-RU" sz="2500" dirty="0"/>
              <a:t> УАМ. Два </a:t>
            </a:r>
            <a:r>
              <a:rPr lang="ru-RU" sz="2500" dirty="0" err="1"/>
              <a:t>різновиди</a:t>
            </a:r>
            <a:r>
              <a:rPr lang="ru-RU" sz="2500" dirty="0"/>
              <a:t> — </a:t>
            </a:r>
            <a:r>
              <a:rPr lang="ru-RU" sz="2500" dirty="0" err="1"/>
              <a:t>народний</a:t>
            </a:r>
            <a:r>
              <a:rPr lang="ru-RU" sz="2500" dirty="0"/>
              <a:t> стиль (романтизм) і </a:t>
            </a:r>
            <a:r>
              <a:rPr lang="ru-RU" sz="2500" dirty="0" err="1"/>
              <a:t>раціоналістичний</a:t>
            </a:r>
            <a:r>
              <a:rPr lang="ru-RU" sz="2500" dirty="0"/>
              <a:t> </a:t>
            </a:r>
            <a:r>
              <a:rPr lang="ru-RU" sz="2500" dirty="0" err="1"/>
              <a:t>модернізм</a:t>
            </a:r>
            <a:r>
              <a:rPr lang="ru-RU" sz="2500" dirty="0"/>
              <a:t> (</a:t>
            </a:r>
            <a:r>
              <a:rPr lang="ru-RU" sz="2500" dirty="0" err="1"/>
              <a:t>більш</a:t>
            </a:r>
            <a:r>
              <a:rPr lang="ru-RU" sz="2500" dirty="0"/>
              <a:t> </a:t>
            </a:r>
            <a:r>
              <a:rPr lang="ru-RU" sz="2500" dirty="0" err="1"/>
              <a:t>стриманий</a:t>
            </a:r>
            <a:r>
              <a:rPr lang="ru-RU" sz="2500" dirty="0"/>
              <a:t>). Декор у </a:t>
            </a:r>
            <a:r>
              <a:rPr lang="ru-RU" sz="2500" dirty="0" err="1"/>
              <a:t>архітектурі</a:t>
            </a:r>
            <a:r>
              <a:rPr lang="ru-RU" sz="2500" dirty="0"/>
              <a:t> </a:t>
            </a:r>
            <a:r>
              <a:rPr lang="ru-RU" sz="2500" dirty="0" err="1"/>
              <a:t>будівель</a:t>
            </a:r>
            <a:r>
              <a:rPr lang="ru-RU" sz="2500" dirty="0"/>
              <a:t> </a:t>
            </a:r>
            <a:r>
              <a:rPr lang="ru-RU" sz="2500" dirty="0" err="1"/>
              <a:t>був</a:t>
            </a:r>
            <a:r>
              <a:rPr lang="ru-RU" sz="2500" dirty="0"/>
              <a:t> </a:t>
            </a:r>
            <a:r>
              <a:rPr lang="ru-RU" sz="2500" dirty="0" err="1"/>
              <a:t>інтенсивний</a:t>
            </a:r>
            <a:r>
              <a:rPr lang="ru-RU" sz="2500" dirty="0"/>
              <a:t>, </a:t>
            </a:r>
            <a:r>
              <a:rPr lang="ru-RU" sz="2500" dirty="0" err="1"/>
              <a:t>живописний</a:t>
            </a:r>
            <a:r>
              <a:rPr lang="ru-RU" sz="2500" dirty="0"/>
              <a:t>, у </a:t>
            </a:r>
            <a:r>
              <a:rPr lang="ru-RU" sz="2500" dirty="0" err="1"/>
              <a:t>ньому</a:t>
            </a:r>
            <a:r>
              <a:rPr lang="ru-RU" sz="2500" dirty="0"/>
              <a:t> </a:t>
            </a:r>
            <a:r>
              <a:rPr lang="ru-RU" sz="2500" dirty="0" err="1"/>
              <a:t>були</a:t>
            </a:r>
            <a:r>
              <a:rPr lang="ru-RU" sz="2500" dirty="0"/>
              <a:t> </a:t>
            </a:r>
            <a:r>
              <a:rPr lang="ru-RU" sz="2500" dirty="0" err="1"/>
              <a:t>розвинені</a:t>
            </a:r>
            <a:r>
              <a:rPr lang="ru-RU" sz="2500" dirty="0"/>
              <a:t> </a:t>
            </a:r>
            <a:r>
              <a:rPr lang="ru-RU" sz="2500" dirty="0" err="1"/>
              <a:t>народні</a:t>
            </a:r>
            <a:r>
              <a:rPr lang="ru-RU" sz="2500" dirty="0"/>
              <a:t> теми, </a:t>
            </a:r>
            <a:r>
              <a:rPr lang="ru-RU" sz="2500" dirty="0" err="1"/>
              <a:t>збагачені</a:t>
            </a:r>
            <a:r>
              <a:rPr lang="ru-RU" sz="2500" dirty="0"/>
              <a:t> мотивами, </a:t>
            </a:r>
            <a:r>
              <a:rPr lang="ru-RU" sz="2500" dirty="0" err="1"/>
              <a:t>що</a:t>
            </a:r>
            <a:r>
              <a:rPr lang="ru-RU" sz="2500" dirty="0"/>
              <a:t> </a:t>
            </a:r>
            <a:r>
              <a:rPr lang="ru-RU" sz="2500" dirty="0" err="1"/>
              <a:t>прийшли</a:t>
            </a:r>
            <a:r>
              <a:rPr lang="ru-RU" sz="2500" dirty="0"/>
              <a:t> </a:t>
            </a:r>
            <a:r>
              <a:rPr lang="ru-RU" sz="2500" dirty="0" err="1"/>
              <a:t>від</a:t>
            </a:r>
            <a:r>
              <a:rPr lang="ru-RU" sz="2500" dirty="0"/>
              <a:t> </a:t>
            </a:r>
            <a:r>
              <a:rPr lang="ru-RU" sz="2500" dirty="0" err="1"/>
              <a:t>європейської</a:t>
            </a:r>
            <a:r>
              <a:rPr lang="ru-RU" sz="2500" dirty="0"/>
              <a:t> </a:t>
            </a:r>
            <a:r>
              <a:rPr lang="ru-RU" sz="2500" dirty="0" err="1"/>
              <a:t>архітектурної</a:t>
            </a:r>
            <a:r>
              <a:rPr lang="ru-RU" sz="2500" dirty="0"/>
              <a:t> </a:t>
            </a:r>
            <a:r>
              <a:rPr lang="ru-RU" sz="2500" dirty="0" err="1"/>
              <a:t>традиції</a:t>
            </a:r>
            <a:r>
              <a:rPr lang="ru-RU" sz="2500" dirty="0"/>
              <a:t>.</a:t>
            </a:r>
          </a:p>
          <a:p>
            <a:pPr marL="274320" lvl="1"/>
            <a:r>
              <a:rPr lang="ru-RU" sz="2500" dirty="0" err="1"/>
              <a:t>Постреволюційний</a:t>
            </a:r>
            <a:r>
              <a:rPr lang="ru-RU" sz="2500" dirty="0"/>
              <a:t> час. </a:t>
            </a:r>
            <a:r>
              <a:rPr lang="ru-RU" sz="2500" dirty="0" err="1"/>
              <a:t>Після</a:t>
            </a:r>
            <a:r>
              <a:rPr lang="ru-RU" sz="2500" dirty="0"/>
              <a:t> </a:t>
            </a:r>
            <a:r>
              <a:rPr lang="ru-RU" sz="2500" dirty="0" err="1"/>
              <a:t>окупації</a:t>
            </a:r>
            <a:r>
              <a:rPr lang="ru-RU" sz="2500" dirty="0"/>
              <a:t> </a:t>
            </a:r>
            <a:r>
              <a:rPr lang="ru-RU" sz="2500" dirty="0" err="1"/>
              <a:t>України</a:t>
            </a:r>
            <a:r>
              <a:rPr lang="ru-RU" sz="2500" dirty="0"/>
              <a:t> </a:t>
            </a:r>
            <a:r>
              <a:rPr lang="ru-RU" sz="2500" dirty="0" err="1"/>
              <a:t>більшовиками</a:t>
            </a:r>
            <a:r>
              <a:rPr lang="ru-RU" sz="2500" dirty="0"/>
              <a:t>, </a:t>
            </a:r>
            <a:r>
              <a:rPr lang="ru-RU" sz="2500" dirty="0" err="1"/>
              <a:t>багато-хто</a:t>
            </a:r>
            <a:r>
              <a:rPr lang="ru-RU" sz="2500" dirty="0"/>
              <a:t> з </a:t>
            </a:r>
            <a:r>
              <a:rPr lang="ru-RU" sz="2500" dirty="0" err="1"/>
              <a:t>діячів</a:t>
            </a:r>
            <a:r>
              <a:rPr lang="ru-RU" sz="2500" dirty="0"/>
              <a:t> УАМ </a:t>
            </a:r>
            <a:r>
              <a:rPr lang="ru-RU" sz="2500" dirty="0" err="1"/>
              <a:t>опинилися</a:t>
            </a:r>
            <a:r>
              <a:rPr lang="ru-RU" sz="2500" dirty="0"/>
              <a:t> в </a:t>
            </a:r>
            <a:r>
              <a:rPr lang="ru-RU" sz="2500" dirty="0" err="1"/>
              <a:t>еміграції</a:t>
            </a:r>
            <a:r>
              <a:rPr lang="ru-RU" sz="2500" dirty="0"/>
              <a:t>. </a:t>
            </a:r>
            <a:r>
              <a:rPr lang="ru-RU" sz="2500" dirty="0" err="1"/>
              <a:t>Багато-хто</a:t>
            </a:r>
            <a:r>
              <a:rPr lang="ru-RU" sz="2500" dirty="0"/>
              <a:t> </a:t>
            </a:r>
            <a:r>
              <a:rPr lang="ru-RU" sz="2500" dirty="0" err="1"/>
              <a:t>підпадав</a:t>
            </a:r>
            <a:r>
              <a:rPr lang="ru-RU" sz="2500" dirty="0"/>
              <a:t> </a:t>
            </a:r>
            <a:r>
              <a:rPr lang="ru-RU" sz="2500" dirty="0" err="1"/>
              <a:t>під</a:t>
            </a:r>
            <a:r>
              <a:rPr lang="ru-RU" sz="2500" dirty="0"/>
              <a:t> </a:t>
            </a:r>
            <a:r>
              <a:rPr lang="ru-RU" sz="2500" dirty="0" err="1"/>
              <a:t>арешти</a:t>
            </a:r>
            <a:r>
              <a:rPr lang="ru-RU" sz="2500" dirty="0"/>
              <a:t> і </a:t>
            </a:r>
            <a:r>
              <a:rPr lang="ru-RU" sz="2500" dirty="0" err="1"/>
              <a:t>цькування</a:t>
            </a:r>
            <a:r>
              <a:rPr lang="ru-RU" sz="2500" dirty="0"/>
              <a:t> з </a:t>
            </a:r>
            <a:r>
              <a:rPr lang="ru-RU" sz="2500" dirty="0" err="1"/>
              <a:t>політичними</a:t>
            </a:r>
            <a:r>
              <a:rPr lang="ru-RU" sz="2500" dirty="0"/>
              <a:t> </a:t>
            </a:r>
            <a:r>
              <a:rPr lang="ru-RU" sz="2500" dirty="0" err="1"/>
              <a:t>обвинуваченнями</a:t>
            </a:r>
            <a:r>
              <a:rPr lang="ru-RU" sz="2500" dirty="0"/>
              <a:t>. </a:t>
            </a:r>
            <a:r>
              <a:rPr lang="ru-RU" sz="2500" dirty="0" err="1"/>
              <a:t>Під</a:t>
            </a:r>
            <a:r>
              <a:rPr lang="ru-RU" sz="2500" dirty="0"/>
              <a:t> </a:t>
            </a:r>
            <a:r>
              <a:rPr lang="ru-RU" sz="2500" dirty="0" err="1"/>
              <a:t>загрозою</a:t>
            </a:r>
            <a:r>
              <a:rPr lang="ru-RU" sz="2500" dirty="0"/>
              <a:t> </a:t>
            </a:r>
            <a:r>
              <a:rPr lang="ru-RU" sz="2500" dirty="0" err="1"/>
              <a:t>розправи</a:t>
            </a:r>
            <a:r>
              <a:rPr lang="ru-RU" sz="2500" dirty="0"/>
              <a:t> </a:t>
            </a:r>
            <a:r>
              <a:rPr lang="ru-RU" sz="2500" dirty="0" err="1"/>
              <a:t>дехто</a:t>
            </a:r>
            <a:r>
              <a:rPr lang="ru-RU" sz="2500" dirty="0"/>
              <a:t> </a:t>
            </a:r>
            <a:r>
              <a:rPr lang="ru-RU" sz="2500" dirty="0" err="1"/>
              <a:t>відмовлявся</a:t>
            </a:r>
            <a:r>
              <a:rPr lang="ru-RU" sz="2500" dirty="0"/>
              <a:t> </a:t>
            </a:r>
            <a:r>
              <a:rPr lang="ru-RU" sz="2500" dirty="0" err="1"/>
              <a:t>від</a:t>
            </a:r>
            <a:r>
              <a:rPr lang="ru-RU" sz="2500" dirty="0"/>
              <a:t> </a:t>
            </a:r>
            <a:r>
              <a:rPr lang="ru-RU" sz="2500" dirty="0" err="1"/>
              <a:t>своїх</a:t>
            </a:r>
            <a:r>
              <a:rPr lang="ru-RU" sz="2500" dirty="0"/>
              <a:t> </a:t>
            </a:r>
            <a:r>
              <a:rPr lang="ru-RU" sz="2500" dirty="0" err="1"/>
              <a:t>поглядів</a:t>
            </a:r>
            <a:r>
              <a:rPr lang="ru-RU" sz="2500" dirty="0"/>
              <a:t> на УАМ. </a:t>
            </a:r>
            <a:r>
              <a:rPr lang="ru-RU" sz="2500" dirty="0" err="1"/>
              <a:t>Магістральними</a:t>
            </a:r>
            <a:r>
              <a:rPr lang="ru-RU" sz="2500" dirty="0"/>
              <a:t> </a:t>
            </a:r>
            <a:r>
              <a:rPr lang="ru-RU" sz="2500" dirty="0" err="1"/>
              <a:t>напрямами</a:t>
            </a:r>
            <a:r>
              <a:rPr lang="ru-RU" sz="2500" dirty="0"/>
              <a:t> </a:t>
            </a:r>
            <a:r>
              <a:rPr lang="ru-RU" sz="2500" dirty="0" err="1"/>
              <a:t>розвитку</a:t>
            </a:r>
            <a:r>
              <a:rPr lang="ru-RU" sz="2500" dirty="0"/>
              <a:t> </a:t>
            </a:r>
            <a:r>
              <a:rPr lang="ru-RU" sz="2500" dirty="0" err="1"/>
              <a:t>архітектури</a:t>
            </a:r>
            <a:r>
              <a:rPr lang="ru-RU" sz="2500" dirty="0"/>
              <a:t> 1920-1930-х </a:t>
            </a:r>
            <a:r>
              <a:rPr lang="en-US" sz="2500" dirty="0"/>
              <a:t>pp. </a:t>
            </a:r>
            <a:r>
              <a:rPr lang="ru-RU" sz="2500" dirty="0" err="1"/>
              <a:t>стають</a:t>
            </a:r>
            <a:r>
              <a:rPr lang="ru-RU" sz="2500" dirty="0"/>
              <a:t> </a:t>
            </a:r>
            <a:r>
              <a:rPr lang="ru-RU" sz="2500" dirty="0" err="1"/>
              <a:t>раціоналізм</a:t>
            </a:r>
            <a:r>
              <a:rPr lang="ru-RU" sz="2500" dirty="0"/>
              <a:t> та </a:t>
            </a:r>
            <a:r>
              <a:rPr lang="ru-RU" sz="2500" dirty="0" err="1"/>
              <a:t>конструктивізм</a:t>
            </a:r>
            <a:r>
              <a:rPr lang="ru-RU" sz="2500" dirty="0"/>
              <a:t>. УАМ </a:t>
            </a:r>
            <a:r>
              <a:rPr lang="ru-RU" sz="2500" dirty="0" err="1"/>
              <a:t>має</a:t>
            </a:r>
            <a:r>
              <a:rPr lang="ru-RU" sz="2500" dirty="0"/>
              <a:t> </a:t>
            </a:r>
            <a:r>
              <a:rPr lang="ru-RU" sz="2500" dirty="0" err="1"/>
              <a:t>значно</a:t>
            </a:r>
            <a:r>
              <a:rPr lang="ru-RU" sz="2500" dirty="0"/>
              <a:t> </a:t>
            </a:r>
            <a:r>
              <a:rPr lang="ru-RU" sz="2500" dirty="0" err="1"/>
              <a:t>менше</a:t>
            </a:r>
            <a:r>
              <a:rPr lang="ru-RU" sz="2500" dirty="0"/>
              <a:t> </a:t>
            </a:r>
            <a:r>
              <a:rPr lang="ru-RU" sz="2500" dirty="0" err="1"/>
              <a:t>поширення</a:t>
            </a:r>
            <a:r>
              <a:rPr lang="ru-RU" sz="2500" dirty="0"/>
              <a:t>, але і в </a:t>
            </a:r>
            <a:r>
              <a:rPr lang="ru-RU" sz="2500" dirty="0" err="1"/>
              <a:t>ньому</a:t>
            </a:r>
            <a:r>
              <a:rPr lang="ru-RU" sz="2500" dirty="0"/>
              <a:t> на </a:t>
            </a:r>
            <a:r>
              <a:rPr lang="ru-RU" sz="2500" dirty="0" err="1"/>
              <a:t>цей</a:t>
            </a:r>
            <a:r>
              <a:rPr lang="ru-RU" sz="2500" dirty="0"/>
              <a:t> час </a:t>
            </a:r>
            <a:r>
              <a:rPr lang="ru-RU" sz="2500" dirty="0" err="1"/>
              <a:t>триває</a:t>
            </a:r>
            <a:r>
              <a:rPr lang="ru-RU" sz="2500" dirty="0"/>
              <a:t> велика робота з </a:t>
            </a:r>
            <a:r>
              <a:rPr lang="ru-RU" sz="2500" dirty="0" err="1"/>
              <a:t>пошуку</a:t>
            </a:r>
            <a:r>
              <a:rPr lang="ru-RU" sz="2500" dirty="0"/>
              <a:t> </a:t>
            </a:r>
            <a:r>
              <a:rPr lang="ru-RU" sz="2500" dirty="0" err="1"/>
              <a:t>нових</a:t>
            </a:r>
            <a:r>
              <a:rPr lang="ru-RU" sz="2500" dirty="0"/>
              <a:t> </a:t>
            </a:r>
            <a:r>
              <a:rPr lang="ru-RU" sz="2500" dirty="0" err="1"/>
              <a:t>типів</a:t>
            </a:r>
            <a:r>
              <a:rPr lang="ru-RU" sz="2500" dirty="0"/>
              <a:t> </a:t>
            </a:r>
            <a:r>
              <a:rPr lang="ru-RU" sz="2500" dirty="0" err="1"/>
              <a:t>жител</a:t>
            </a:r>
            <a:r>
              <a:rPr lang="ru-RU" sz="2500" dirty="0"/>
              <a:t> й </a:t>
            </a:r>
            <a:r>
              <a:rPr lang="ru-RU" sz="2500" dirty="0" err="1"/>
              <a:t>громадських</a:t>
            </a:r>
            <a:r>
              <a:rPr lang="ru-RU" sz="2500" dirty="0"/>
              <a:t> </a:t>
            </a:r>
            <a:r>
              <a:rPr lang="ru-RU" sz="2500" dirty="0" err="1"/>
              <a:t>споруд</a:t>
            </a:r>
            <a:r>
              <a:rPr lang="ru-RU" sz="2500" dirty="0"/>
              <a:t>.</a:t>
            </a:r>
          </a:p>
          <a:p>
            <a:pPr marL="274320" lvl="1"/>
            <a:r>
              <a:rPr lang="ru-RU" sz="2500" dirty="0"/>
              <a:t>1934 — 1941 роки. </a:t>
            </a:r>
            <a:r>
              <a:rPr lang="ru-RU" sz="2500" dirty="0" err="1"/>
              <a:t>Певне</a:t>
            </a:r>
            <a:r>
              <a:rPr lang="ru-RU" sz="2500" dirty="0"/>
              <a:t> </a:t>
            </a:r>
            <a:r>
              <a:rPr lang="ru-RU" sz="2500" dirty="0" err="1"/>
              <a:t>пожвавлення</a:t>
            </a:r>
            <a:r>
              <a:rPr lang="ru-RU" sz="2500" dirty="0"/>
              <a:t> у </a:t>
            </a:r>
            <a:r>
              <a:rPr lang="ru-RU" sz="2500" dirty="0" err="1"/>
              <a:t>розвитку</a:t>
            </a:r>
            <a:r>
              <a:rPr lang="ru-RU" sz="2500" dirty="0"/>
              <a:t> УАМ, але </a:t>
            </a:r>
            <a:r>
              <a:rPr lang="ru-RU" sz="2500" dirty="0" err="1"/>
              <a:t>утиски</a:t>
            </a:r>
            <a:r>
              <a:rPr lang="ru-RU" sz="2500" dirty="0"/>
              <a:t> </a:t>
            </a:r>
            <a:r>
              <a:rPr lang="ru-RU" sz="2500" dirty="0" err="1"/>
              <a:t>продовжилися</a:t>
            </a:r>
            <a:r>
              <a:rPr lang="ru-RU" sz="2500" dirty="0"/>
              <a:t>. </a:t>
            </a:r>
            <a:r>
              <a:rPr lang="ru-RU" sz="2500" dirty="0" err="1"/>
              <a:t>Утиски</a:t>
            </a:r>
            <a:r>
              <a:rPr lang="ru-RU" sz="2500" dirty="0"/>
              <a:t> стали одним з </a:t>
            </a:r>
            <a:r>
              <a:rPr lang="ru-RU" sz="2500" dirty="0" err="1"/>
              <a:t>факторів</a:t>
            </a:r>
            <a:r>
              <a:rPr lang="ru-RU" sz="2500" dirty="0"/>
              <a:t>, </a:t>
            </a:r>
            <a:r>
              <a:rPr lang="ru-RU" sz="2500" dirty="0" err="1"/>
              <a:t>що</a:t>
            </a:r>
            <a:r>
              <a:rPr lang="ru-RU" sz="2500" dirty="0"/>
              <a:t> </a:t>
            </a:r>
            <a:r>
              <a:rPr lang="ru-RU" sz="2500" dirty="0" err="1"/>
              <a:t>припинили</a:t>
            </a:r>
            <a:r>
              <a:rPr lang="ru-RU" sz="2500" dirty="0"/>
              <a:t> </a:t>
            </a:r>
            <a:r>
              <a:rPr lang="ru-RU" sz="2500" dirty="0" err="1"/>
              <a:t>розвиток</a:t>
            </a:r>
            <a:r>
              <a:rPr lang="ru-RU" sz="2500" dirty="0"/>
              <a:t> УАМ.</a:t>
            </a:r>
          </a:p>
          <a:p>
            <a:pPr marL="274320" lvl="1"/>
            <a:r>
              <a:rPr lang="ru-RU" sz="2500" dirty="0" err="1"/>
              <a:t>Після</a:t>
            </a:r>
            <a:r>
              <a:rPr lang="ru-RU" sz="2500" dirty="0"/>
              <a:t> 1941–1945 </a:t>
            </a:r>
            <a:r>
              <a:rPr lang="ru-RU" sz="2500" dirty="0" err="1"/>
              <a:t>років</a:t>
            </a:r>
            <a:r>
              <a:rPr lang="ru-RU" sz="2500" dirty="0"/>
              <a:t> </a:t>
            </a:r>
            <a:r>
              <a:rPr lang="ru-RU" sz="2500" dirty="0" err="1"/>
              <a:t>елементи</a:t>
            </a:r>
            <a:r>
              <a:rPr lang="ru-RU" sz="2500" dirty="0"/>
              <a:t> УАМ </a:t>
            </a:r>
            <a:r>
              <a:rPr lang="ru-RU" sz="2500" dirty="0" err="1"/>
              <a:t>використовувалися</a:t>
            </a:r>
            <a:r>
              <a:rPr lang="ru-RU" sz="2500" dirty="0"/>
              <a:t> </a:t>
            </a:r>
            <a:r>
              <a:rPr lang="ru-RU" sz="2500" dirty="0" err="1"/>
              <a:t>окремими</a:t>
            </a:r>
            <a:r>
              <a:rPr lang="ru-RU" sz="2500" dirty="0"/>
              <a:t> </a:t>
            </a:r>
            <a:r>
              <a:rPr lang="ru-RU" sz="2500" dirty="0" err="1"/>
              <a:t>архітекторами</a:t>
            </a:r>
            <a:r>
              <a:rPr lang="ru-RU" sz="2500" dirty="0"/>
              <a:t>, але </a:t>
            </a:r>
            <a:r>
              <a:rPr lang="ru-RU" sz="2500" dirty="0" err="1"/>
              <a:t>їхні</a:t>
            </a:r>
            <a:r>
              <a:rPr lang="ru-RU" sz="2500" dirty="0"/>
              <a:t> </a:t>
            </a:r>
            <a:r>
              <a:rPr lang="ru-RU" sz="2500" dirty="0" err="1"/>
              <a:t>роботи</a:t>
            </a:r>
            <a:r>
              <a:rPr lang="ru-RU" sz="2500" dirty="0"/>
              <a:t> </a:t>
            </a:r>
            <a:r>
              <a:rPr lang="ru-RU" sz="2500" dirty="0" err="1"/>
              <a:t>нечисленні</a:t>
            </a:r>
            <a:r>
              <a:rPr lang="ru-RU" sz="2500" dirty="0"/>
              <a:t> і </a:t>
            </a:r>
            <a:r>
              <a:rPr lang="ru-RU" sz="2500" dirty="0" err="1"/>
              <a:t>маловідомі</a:t>
            </a:r>
            <a:r>
              <a:rPr lang="ru-RU" sz="2500" dirty="0"/>
              <a:t>.</a:t>
            </a:r>
            <a:endParaRPr lang="ru-RU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077200" cy="1047750"/>
          </a:xfrm>
        </p:spPr>
        <p:txBody>
          <a:bodyPr anchor="b">
            <a:normAutofit/>
          </a:bodyPr>
          <a:lstStyle>
            <a:extLst/>
          </a:lstStyle>
          <a:p>
            <a:r>
              <a:rPr lang="uk-UA" dirty="0" smtClean="0"/>
              <a:t>Модерн в українському живописі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395536" y="1428750"/>
            <a:ext cx="8367464" cy="320040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Модернізм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з </a:t>
            </a:r>
            <a:r>
              <a:rPr lang="ru-RU" dirty="0" err="1"/>
              <a:t>імпресіонізму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виник</a:t>
            </a:r>
            <a:r>
              <a:rPr lang="ru-RU" dirty="0"/>
              <a:t> у </a:t>
            </a:r>
            <a:r>
              <a:rPr lang="ru-RU" dirty="0" err="1"/>
              <a:t>Франції</a:t>
            </a:r>
            <a:r>
              <a:rPr lang="ru-RU" dirty="0"/>
              <a:t> в </a:t>
            </a:r>
            <a:r>
              <a:rPr lang="ru-RU" dirty="0" err="1"/>
              <a:t>середині</a:t>
            </a:r>
            <a:r>
              <a:rPr lang="ru-RU" dirty="0"/>
              <a:t> 70-х </a:t>
            </a:r>
            <a:r>
              <a:rPr lang="en-US" dirty="0"/>
              <a:t>pp. XIX </a:t>
            </a:r>
            <a:r>
              <a:rPr lang="ru-RU" dirty="0"/>
              <a:t>ст. </a:t>
            </a:r>
            <a:r>
              <a:rPr lang="ru-RU" dirty="0" err="1"/>
              <a:t>Імпресіоністи</a:t>
            </a:r>
            <a:r>
              <a:rPr lang="ru-RU" dirty="0"/>
              <a:t> передавали на </a:t>
            </a:r>
            <a:r>
              <a:rPr lang="ru-RU" dirty="0" err="1"/>
              <a:t>своїх</a:t>
            </a:r>
            <a:r>
              <a:rPr lang="ru-RU" dirty="0"/>
              <a:t> полотнах </a:t>
            </a:r>
            <a:r>
              <a:rPr lang="ru-RU" dirty="0" err="1"/>
              <a:t>безпосереднє</a:t>
            </a:r>
            <a:r>
              <a:rPr lang="ru-RU" dirty="0"/>
              <a:t> </a:t>
            </a:r>
            <a:r>
              <a:rPr lang="ru-RU" dirty="0" err="1"/>
              <a:t>враження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предмета,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. </a:t>
            </a:r>
            <a:r>
              <a:rPr lang="ru-RU" dirty="0" err="1"/>
              <a:t>Намагаючись</a:t>
            </a:r>
            <a:r>
              <a:rPr lang="ru-RU" dirty="0"/>
              <a:t> </a:t>
            </a:r>
            <a:r>
              <a:rPr lang="ru-RU" dirty="0" err="1"/>
              <a:t>спіймати</a:t>
            </a:r>
            <a:r>
              <a:rPr lang="ru-RU" dirty="0"/>
              <a:t> і </a:t>
            </a:r>
            <a:r>
              <a:rPr lang="ru-RU" dirty="0" err="1"/>
              <a:t>відтворити</a:t>
            </a:r>
            <a:r>
              <a:rPr lang="ru-RU" dirty="0"/>
              <a:t> </a:t>
            </a:r>
            <a:r>
              <a:rPr lang="ru-RU" dirty="0" err="1"/>
              <a:t>враження</a:t>
            </a:r>
            <a:r>
              <a:rPr lang="ru-RU" dirty="0"/>
              <a:t>,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ілюзію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і </a:t>
            </a:r>
            <a:r>
              <a:rPr lang="ru-RU" dirty="0" err="1"/>
              <a:t>повітря</a:t>
            </a:r>
            <a:r>
              <a:rPr lang="ru-RU" dirty="0"/>
              <a:t>, вони не </a:t>
            </a:r>
            <a:r>
              <a:rPr lang="ru-RU" dirty="0" err="1"/>
              <a:t>змішували</a:t>
            </a:r>
            <a:r>
              <a:rPr lang="ru-RU" dirty="0"/>
              <a:t> </a:t>
            </a:r>
            <a:r>
              <a:rPr lang="ru-RU" dirty="0" err="1"/>
              <a:t>фарби</a:t>
            </a:r>
            <a:r>
              <a:rPr lang="ru-RU" dirty="0"/>
              <a:t> на </a:t>
            </a:r>
            <a:r>
              <a:rPr lang="ru-RU" dirty="0" err="1"/>
              <a:t>палітрі</a:t>
            </a:r>
            <a:r>
              <a:rPr lang="ru-RU" dirty="0"/>
              <a:t> та </a:t>
            </a:r>
            <a:r>
              <a:rPr lang="ru-RU" dirty="0" err="1"/>
              <a:t>орієнтувалися</a:t>
            </a:r>
            <a:r>
              <a:rPr lang="ru-RU" dirty="0"/>
              <a:t> на </a:t>
            </a:r>
            <a:r>
              <a:rPr lang="ru-RU" dirty="0" err="1"/>
              <a:t>природне</a:t>
            </a:r>
            <a:r>
              <a:rPr lang="ru-RU" dirty="0"/>
              <a:t> </a:t>
            </a:r>
            <a:r>
              <a:rPr lang="ru-RU" dirty="0" err="1"/>
              <a:t>сприймання</a:t>
            </a:r>
            <a:r>
              <a:rPr lang="ru-RU" dirty="0"/>
              <a:t> ока, яке на </a:t>
            </a:r>
            <a:r>
              <a:rPr lang="ru-RU" dirty="0" err="1"/>
              <a:t>відстані</a:t>
            </a:r>
            <a:r>
              <a:rPr lang="ru-RU" dirty="0"/>
              <a:t> </a:t>
            </a:r>
            <a:r>
              <a:rPr lang="ru-RU" dirty="0" err="1"/>
              <a:t>зливає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мазки в </a:t>
            </a:r>
            <a:r>
              <a:rPr lang="ru-RU" dirty="0" err="1"/>
              <a:t>єдиний</a:t>
            </a:r>
            <a:r>
              <a:rPr lang="ru-RU" dirty="0"/>
              <a:t> </a:t>
            </a:r>
            <a:r>
              <a:rPr lang="ru-RU" dirty="0" err="1"/>
              <a:t>оптичний</a:t>
            </a:r>
            <a:r>
              <a:rPr lang="ru-RU" dirty="0"/>
              <a:t> образ.</a:t>
            </a:r>
          </a:p>
          <a:p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здобуває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одна з </a:t>
            </a:r>
            <a:r>
              <a:rPr lang="ru-RU" dirty="0" err="1"/>
              <a:t>наступних</a:t>
            </a:r>
            <a:r>
              <a:rPr lang="ru-RU" dirty="0"/>
              <a:t> фаз </a:t>
            </a:r>
            <a:r>
              <a:rPr lang="ru-RU" dirty="0" err="1"/>
              <a:t>модернізму</a:t>
            </a:r>
            <a:r>
              <a:rPr lang="ru-RU" dirty="0"/>
              <a:t> - </a:t>
            </a:r>
            <a:r>
              <a:rPr lang="ru-RU" dirty="0" err="1"/>
              <a:t>абстракціонізм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позбавляв</a:t>
            </a:r>
            <a:r>
              <a:rPr lang="ru-RU" dirty="0"/>
              <a:t> </a:t>
            </a:r>
            <a:r>
              <a:rPr lang="ru-RU" dirty="0" err="1"/>
              <a:t>живопис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заангажованості</a:t>
            </a:r>
            <a:r>
              <a:rPr lang="ru-RU" dirty="0"/>
              <a:t> та </a:t>
            </a:r>
            <a:r>
              <a:rPr lang="ru-RU" dirty="0" smtClean="0"/>
              <a:t>прагматизму).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077200" cy="1047750"/>
          </a:xfrm>
        </p:spPr>
        <p:txBody>
          <a:bodyPr anchor="b">
            <a:normAutofit/>
          </a:bodyPr>
          <a:lstStyle>
            <a:extLst/>
          </a:lstStyle>
          <a:p>
            <a:r>
              <a:rPr lang="uk-UA" dirty="0" smtClean="0"/>
              <a:t>Модерн в українському живописі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395536" y="1428750"/>
            <a:ext cx="8367464" cy="3591272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В </a:t>
            </a:r>
            <a:r>
              <a:rPr lang="ru-RU" dirty="0" err="1"/>
              <a:t>українському</a:t>
            </a:r>
            <a:r>
              <a:rPr lang="ru-RU" dirty="0"/>
              <a:t> </a:t>
            </a:r>
            <a:r>
              <a:rPr lang="ru-RU" dirty="0" err="1"/>
              <a:t>мистецтві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</a:t>
            </a:r>
            <a:r>
              <a:rPr lang="ru-RU" dirty="0" err="1"/>
              <a:t>крайні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авангарду - супрематизм та </a:t>
            </a:r>
            <a:r>
              <a:rPr lang="ru-RU" dirty="0" err="1"/>
              <a:t>кубофутуризм</a:t>
            </a:r>
            <a:r>
              <a:rPr lang="ru-RU" dirty="0"/>
              <a:t> - </a:t>
            </a:r>
            <a:r>
              <a:rPr lang="ru-RU" dirty="0" err="1"/>
              <a:t>течії</a:t>
            </a:r>
            <a:r>
              <a:rPr lang="ru-RU" dirty="0"/>
              <a:t> </a:t>
            </a:r>
            <a:r>
              <a:rPr lang="ru-RU" dirty="0" err="1"/>
              <a:t>абстракціонізму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заперечують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предмета (</a:t>
            </a:r>
            <a:r>
              <a:rPr lang="ru-RU" dirty="0" err="1"/>
              <a:t>безпредметництво</a:t>
            </a:r>
            <a:r>
              <a:rPr lang="ru-RU" dirty="0"/>
              <a:t>).</a:t>
            </a:r>
          </a:p>
          <a:p>
            <a:r>
              <a:rPr lang="ru-RU" dirty="0" err="1"/>
              <a:t>Засновником</a:t>
            </a:r>
            <a:r>
              <a:rPr lang="ru-RU" dirty="0"/>
              <a:t> супрематизму </a:t>
            </a:r>
            <a:r>
              <a:rPr lang="ru-RU" dirty="0" err="1"/>
              <a:t>виступав</a:t>
            </a:r>
            <a:r>
              <a:rPr lang="ru-RU" dirty="0"/>
              <a:t> </a:t>
            </a:r>
            <a:r>
              <a:rPr lang="ru-RU" dirty="0" err="1"/>
              <a:t>український</a:t>
            </a:r>
            <a:r>
              <a:rPr lang="ru-RU" dirty="0"/>
              <a:t> художник Казимир Малевич. Супрематизм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імпресіоністської</a:t>
            </a:r>
            <a:r>
              <a:rPr lang="ru-RU" dirty="0"/>
              <a:t> та </a:t>
            </a:r>
            <a:r>
              <a:rPr lang="ru-RU" dirty="0" err="1"/>
              <a:t>геометричної</a:t>
            </a:r>
            <a:r>
              <a:rPr lang="ru-RU" dirty="0"/>
              <a:t> </a:t>
            </a:r>
            <a:r>
              <a:rPr lang="ru-RU" dirty="0" err="1"/>
              <a:t>течій</a:t>
            </a:r>
            <a:r>
              <a:rPr lang="ru-RU" dirty="0"/>
              <a:t> в </a:t>
            </a:r>
            <a:r>
              <a:rPr lang="ru-RU" dirty="0" err="1"/>
              <a:t>абстракціонізмі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сполучення</a:t>
            </a:r>
            <a:r>
              <a:rPr lang="ru-RU" dirty="0"/>
              <a:t> </a:t>
            </a:r>
            <a:r>
              <a:rPr lang="ru-RU" dirty="0" err="1"/>
              <a:t>комбінацій</a:t>
            </a:r>
            <a:r>
              <a:rPr lang="ru-RU" dirty="0"/>
              <a:t> </a:t>
            </a:r>
            <a:r>
              <a:rPr lang="ru-RU" dirty="0" err="1"/>
              <a:t>кольорів</a:t>
            </a:r>
            <a:r>
              <a:rPr lang="ru-RU" dirty="0"/>
              <a:t> та </a:t>
            </a:r>
            <a:r>
              <a:rPr lang="ru-RU" dirty="0" err="1"/>
              <a:t>геометричних</a:t>
            </a:r>
            <a:r>
              <a:rPr lang="ru-RU" dirty="0"/>
              <a:t> </a:t>
            </a:r>
            <a:r>
              <a:rPr lang="ru-RU" dirty="0" err="1"/>
              <a:t>фігур</a:t>
            </a:r>
            <a:r>
              <a:rPr lang="ru-RU" dirty="0" smtClean="0"/>
              <a:t>.</a:t>
            </a:r>
          </a:p>
          <a:p>
            <a:r>
              <a:rPr lang="ru-RU" dirty="0" err="1"/>
              <a:t>Чималу</a:t>
            </a:r>
            <a:r>
              <a:rPr lang="ru-RU" dirty="0"/>
              <a:t> </a:t>
            </a:r>
            <a:r>
              <a:rPr lang="ru-RU" dirty="0" err="1"/>
              <a:t>популярність</a:t>
            </a:r>
            <a:r>
              <a:rPr lang="ru-RU" dirty="0"/>
              <a:t> в </a:t>
            </a:r>
            <a:r>
              <a:rPr lang="ru-RU" dirty="0" err="1"/>
              <a:t>середовищі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митців</a:t>
            </a:r>
            <a:r>
              <a:rPr lang="ru-RU" dirty="0"/>
              <a:t> </a:t>
            </a:r>
            <a:r>
              <a:rPr lang="ru-RU" dirty="0" err="1"/>
              <a:t>здобув</a:t>
            </a:r>
            <a:r>
              <a:rPr lang="ru-RU" dirty="0"/>
              <a:t> </a:t>
            </a:r>
            <a:r>
              <a:rPr lang="ru-RU" dirty="0" err="1"/>
              <a:t>кубофутуризм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поєднанням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протилежних</a:t>
            </a:r>
            <a:r>
              <a:rPr lang="ru-RU" dirty="0"/>
              <a:t> </a:t>
            </a:r>
            <a:r>
              <a:rPr lang="ru-RU" dirty="0" err="1"/>
              <a:t>напрямів</a:t>
            </a:r>
            <a:r>
              <a:rPr lang="ru-RU" dirty="0"/>
              <a:t> авангардного </a:t>
            </a:r>
            <a:r>
              <a:rPr lang="ru-RU" dirty="0" err="1"/>
              <a:t>живопису</a:t>
            </a:r>
            <a:r>
              <a:rPr lang="ru-RU" dirty="0"/>
              <a:t> - </a:t>
            </a:r>
            <a:r>
              <a:rPr lang="ru-RU" dirty="0" err="1"/>
              <a:t>кубізму</a:t>
            </a:r>
            <a:r>
              <a:rPr lang="ru-RU" dirty="0"/>
              <a:t> </a:t>
            </a:r>
            <a:r>
              <a:rPr lang="ru-RU" dirty="0" smtClean="0"/>
              <a:t>, </a:t>
            </a:r>
            <a:r>
              <a:rPr lang="ru-RU" dirty="0" err="1"/>
              <a:t>який</a:t>
            </a:r>
            <a:r>
              <a:rPr lang="ru-RU" dirty="0"/>
              <a:t> "</a:t>
            </a:r>
            <a:r>
              <a:rPr lang="ru-RU" dirty="0" err="1"/>
              <a:t>розчленовував</a:t>
            </a:r>
            <a:r>
              <a:rPr lang="ru-RU" dirty="0"/>
              <a:t>" </a:t>
            </a:r>
            <a:r>
              <a:rPr lang="ru-RU" dirty="0" err="1"/>
              <a:t>предмети</a:t>
            </a:r>
            <a:r>
              <a:rPr lang="ru-RU" dirty="0"/>
              <a:t> та </a:t>
            </a:r>
            <a:r>
              <a:rPr lang="ru-RU" dirty="0" err="1"/>
              <a:t>фігури</a:t>
            </a:r>
            <a:r>
              <a:rPr lang="ru-RU" dirty="0"/>
              <a:t>, </a:t>
            </a:r>
            <a:r>
              <a:rPr lang="ru-RU" dirty="0" err="1"/>
              <a:t>тяжів</a:t>
            </a:r>
            <a:r>
              <a:rPr lang="ru-RU" dirty="0"/>
              <a:t> до </a:t>
            </a:r>
            <a:r>
              <a:rPr lang="ru-RU" dirty="0" err="1"/>
              <a:t>конструктивності</a:t>
            </a:r>
            <a:r>
              <a:rPr lang="ru-RU" dirty="0"/>
              <a:t>, </a:t>
            </a:r>
            <a:r>
              <a:rPr lang="ru-RU" dirty="0" err="1"/>
              <a:t>плекав</a:t>
            </a:r>
            <a:r>
              <a:rPr lang="ru-RU" dirty="0"/>
              <a:t> </a:t>
            </a:r>
            <a:r>
              <a:rPr lang="ru-RU" dirty="0" err="1"/>
              <a:t>ідею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, та футуризму,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оспівував</a:t>
            </a:r>
            <a:r>
              <a:rPr lang="ru-RU" dirty="0"/>
              <a:t> "красу </a:t>
            </a:r>
            <a:r>
              <a:rPr lang="ru-RU" dirty="0" err="1"/>
              <a:t>швидкості</a:t>
            </a:r>
            <a:r>
              <a:rPr lang="ru-RU" dirty="0"/>
              <a:t>", </a:t>
            </a:r>
            <a:r>
              <a:rPr lang="ru-RU" dirty="0" err="1"/>
              <a:t>відображав</a:t>
            </a:r>
            <a:r>
              <a:rPr lang="ru-RU" dirty="0"/>
              <a:t> </a:t>
            </a:r>
            <a:r>
              <a:rPr lang="ru-RU" dirty="0" err="1"/>
              <a:t>динаміку</a:t>
            </a:r>
            <a:r>
              <a:rPr lang="ru-RU" dirty="0"/>
              <a:t> </a:t>
            </a:r>
            <a:r>
              <a:rPr lang="ru-RU" dirty="0" err="1"/>
              <a:t>тектонічних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</a:t>
            </a:r>
            <a:r>
              <a:rPr lang="ru-RU" dirty="0" err="1"/>
              <a:t>епохи</a:t>
            </a:r>
            <a:r>
              <a:rPr lang="ru-RU" dirty="0"/>
              <a:t> </a:t>
            </a:r>
            <a:r>
              <a:rPr lang="ru-RU" dirty="0" err="1"/>
              <a:t>індустріалізму</a:t>
            </a:r>
            <a:r>
              <a:rPr lang="ru-RU" dirty="0"/>
              <a:t>, </a:t>
            </a:r>
            <a:r>
              <a:rPr lang="ru-RU" dirty="0" err="1"/>
              <a:t>виступаючи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старого і </a:t>
            </a:r>
            <a:r>
              <a:rPr lang="ru-RU" dirty="0" err="1"/>
              <a:t>пророкуючи</a:t>
            </a:r>
            <a:r>
              <a:rPr lang="ru-RU" dirty="0"/>
              <a:t> смерть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минулого</a:t>
            </a:r>
            <a:r>
              <a:rPr lang="ru-RU" dirty="0"/>
              <a:t>.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виросла</a:t>
            </a:r>
            <a:r>
              <a:rPr lang="ru-RU" dirty="0"/>
              <a:t> </a:t>
            </a:r>
            <a:r>
              <a:rPr lang="ru-RU" dirty="0" err="1"/>
              <a:t>ціла</a:t>
            </a:r>
            <a:r>
              <a:rPr lang="ru-RU" dirty="0"/>
              <a:t> плеяда </a:t>
            </a:r>
            <a:r>
              <a:rPr lang="ru-RU" dirty="0" err="1"/>
              <a:t>послідовників</a:t>
            </a:r>
            <a:r>
              <a:rPr lang="ru-RU" dirty="0"/>
              <a:t> </a:t>
            </a:r>
            <a:r>
              <a:rPr lang="ru-RU" dirty="0" err="1"/>
              <a:t>кубофутуризму</a:t>
            </a:r>
            <a:r>
              <a:rPr lang="ru-RU" dirty="0"/>
              <a:t>: </a:t>
            </a:r>
            <a:r>
              <a:rPr lang="ru-RU" dirty="0" err="1"/>
              <a:t>О.Богомазов</a:t>
            </a:r>
            <a:r>
              <a:rPr lang="ru-RU" dirty="0"/>
              <a:t>, </a:t>
            </a:r>
            <a:r>
              <a:rPr lang="ru-RU" dirty="0" err="1"/>
              <a:t>О.Екстер</a:t>
            </a:r>
            <a:r>
              <a:rPr lang="ru-RU" dirty="0"/>
              <a:t>, </a:t>
            </a:r>
            <a:r>
              <a:rPr lang="ru-RU" dirty="0" err="1"/>
              <a:t>Г.Нарбут</a:t>
            </a:r>
            <a:r>
              <a:rPr lang="ru-RU" dirty="0"/>
              <a:t>, </a:t>
            </a:r>
            <a:r>
              <a:rPr lang="ru-RU" dirty="0" err="1"/>
              <a:t>Н.Редько</a:t>
            </a:r>
            <a:r>
              <a:rPr lang="ru-RU" dirty="0"/>
              <a:t>, </a:t>
            </a:r>
            <a:r>
              <a:rPr lang="ru-RU" dirty="0" err="1"/>
              <a:t>Г.Собко</a:t>
            </a:r>
            <a:r>
              <a:rPr lang="ru-RU" dirty="0"/>
              <a:t>-Шостак, </a:t>
            </a:r>
            <a:r>
              <a:rPr lang="ru-RU" dirty="0" err="1"/>
              <a:t>В.Хвостенко</a:t>
            </a:r>
            <a:r>
              <a:rPr lang="ru-RU" dirty="0"/>
              <a:t>-Хвостов, </a:t>
            </a:r>
            <a:r>
              <a:rPr lang="ru-RU" dirty="0" err="1"/>
              <a:t>К.Піскорський</a:t>
            </a:r>
            <a:r>
              <a:rPr lang="ru-RU" dirty="0"/>
              <a:t>, </a:t>
            </a:r>
            <a:r>
              <a:rPr lang="ru-RU" dirty="0" err="1"/>
              <a:t>А.Пет-рицький</a:t>
            </a:r>
            <a:r>
              <a:rPr lang="ru-RU" dirty="0"/>
              <a:t>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574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day.kiev.ua/sites/default/files/main/articles/28012014/12karti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35" y="249945"/>
            <a:ext cx="8716145" cy="4643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6.tinypic.com/12302o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32" y="321183"/>
            <a:ext cx="8537739" cy="4501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1ua.com.ua/manage/fotop/20106/707278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7494"/>
            <a:ext cx="3960440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1ua.com.ua/manage/fotop/20106/715129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67494"/>
            <a:ext cx="4032448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74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Широкоэкранная презентация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474</Words>
  <Application>Microsoft Office PowerPoint</Application>
  <PresentationFormat>Экран (16:9)</PresentationFormat>
  <Paragraphs>27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Широкоэкранная презентация</vt:lpstr>
      <vt:lpstr>Широкоэкранная презентация</vt:lpstr>
      <vt:lpstr>Український архітектурний модерн</vt:lpstr>
      <vt:lpstr>Етапи розвитку УАМ</vt:lpstr>
      <vt:lpstr>Модерн в українському живописі</vt:lpstr>
      <vt:lpstr>Модерн в українському живописі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2014-11-27T20:04:13Z</dcterms:created>
  <dcterms:modified xsi:type="dcterms:W3CDTF">2014-11-27T21:24:36Z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