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9" r:id="rId14"/>
    <p:sldId id="271" r:id="rId15"/>
    <p:sldId id="268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5F73-C961-4F4E-A5F3-D25A502ABBB5}" type="datetimeFigureOut">
              <a:rPr lang="ru-RU" smtClean="0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46142-D663-4B17-9208-D1483ACFE4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5400" b="1" cap="none" spc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0F36-2EC1-45D3-8849-092C6E769118}" type="datetimeFigureOut">
              <a:rPr lang="ru-RU" smtClean="0"/>
              <a:pPr>
                <a:defRPr/>
              </a:pPr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CF169-82E5-4C03-A309-3097951407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7" descr="bv100323.jpg"/>
          <p:cNvPicPr>
            <a:picLocks noChangeAspect="1"/>
          </p:cNvPicPr>
          <p:nvPr/>
        </p:nvPicPr>
        <p:blipFill>
          <a:blip r:embed="rId13" cstate="print">
            <a:lum bright="54000"/>
          </a:blip>
          <a:srcRect/>
          <a:stretch>
            <a:fillRect/>
          </a:stretch>
        </p:blipFill>
        <p:spPr bwMode="auto">
          <a:xfrm>
            <a:off x="8305800" y="0"/>
            <a:ext cx="838200" cy="6858000"/>
          </a:xfrm>
          <a:prstGeom prst="rect">
            <a:avLst/>
          </a:prstGeom>
          <a:noFill/>
          <a:ln w="28575">
            <a:noFill/>
            <a:prstDash val="sysDot"/>
            <a:miter lim="800000"/>
            <a:headEnd/>
            <a:tailEnd/>
          </a:ln>
        </p:spPr>
      </p:pic>
      <p:pic>
        <p:nvPicPr>
          <p:cNvPr id="7" name="Рисунок 6" descr="bv100323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9050" y="9525"/>
            <a:ext cx="838200" cy="6821488"/>
          </a:xfrm>
          <a:prstGeom prst="rect">
            <a:avLst/>
          </a:prstGeom>
          <a:ln w="28575">
            <a:solidFill>
              <a:schemeClr val="accent4">
                <a:lumMod val="50000"/>
              </a:schemeClr>
            </a:solidFill>
            <a:prstDash val="sysDot"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88" y="274638"/>
            <a:ext cx="77581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928688" y="1600200"/>
            <a:ext cx="77581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b="1" kern="120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Constantia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Constant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Constant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Constant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Constant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Constant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Constant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Constant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Constant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rgbClr val="422E2E"/>
          </a:solidFill>
          <a:latin typeface="Constanti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rgbClr val="422E2E"/>
          </a:solidFill>
          <a:latin typeface="Constantia" pitchFamily="18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422E2E"/>
          </a:solidFill>
          <a:latin typeface="Constantia" pitchFamily="18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rgbClr val="422E2E"/>
          </a:solidFill>
          <a:latin typeface="Constantia" pitchFamily="18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rgbClr val="422E2E"/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.com.ua/referats/Biography/12800.htm" TargetMode="External"/><Relationship Id="rId2" Type="http://schemas.openxmlformats.org/officeDocument/2006/relationships/hyperlink" Target="http://uk.wikipedia.org/wiki/&#1055;&#1091;&#1083;&#1102;&#1081;_&#1030;&#1074;&#1072;&#1085;_&#1055;&#1072;&#1074;&#1083;&#1086;&#1074;&#1080;&#1095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ntu.edu.ua/?p=news/1320" TargetMode="External"/><Relationship Id="rId4" Type="http://schemas.openxmlformats.org/officeDocument/2006/relationships/hyperlink" Target="http://www.romanenko.biz/ru/library/article_pulyui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5.xml"/><Relationship Id="rId7" Type="http://schemas.openxmlformats.org/officeDocument/2006/relationships/slide" Target="slide1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6.xml"/><Relationship Id="rId9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Пулюй</a:t>
            </a:r>
            <a:r>
              <a:rPr lang="ru-RU" sz="6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Іван</a:t>
            </a:r>
            <a:r>
              <a:rPr lang="ru-RU" sz="6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Павлович</a:t>
            </a:r>
            <a:endParaRPr lang="ru-RU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Admin\Рабочий стол\презентации Юли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7467" y="2143116"/>
            <a:ext cx="3231855" cy="414340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Праці</a:t>
            </a:r>
            <a:endParaRPr lang="ru-RU" dirty="0"/>
          </a:p>
        </p:txBody>
      </p:sp>
      <p:pic>
        <p:nvPicPr>
          <p:cNvPr id="21506" name="Picture 2" descr="C:\Documents and Settings\Admin\Рабочий стол\презентации Юли\07-puluj's_artic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214422"/>
            <a:ext cx="4143404" cy="4764564"/>
          </a:xfrm>
          <a:prstGeom prst="rect">
            <a:avLst/>
          </a:prstGeom>
          <a:noFill/>
        </p:spPr>
      </p:pic>
      <p:pic>
        <p:nvPicPr>
          <p:cNvPr id="21507" name="Picture 3" descr="C:\Documents and Settings\Admin\Рабочий стол\презентации Юли\06-puluj's_mou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357166"/>
            <a:ext cx="2928958" cy="4804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42844" y="5286388"/>
            <a:ext cx="3571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Знімок миші, </a:t>
            </a:r>
            <a:r>
              <a:rPr lang="ru-RU" dirty="0" err="1" smtClean="0"/>
              <a:t>виконаний</a:t>
            </a:r>
            <a:r>
              <a:rPr lang="ru-RU" dirty="0" smtClean="0"/>
              <a:t> за допомогою </a:t>
            </a:r>
            <a:r>
              <a:rPr lang="ru-RU" dirty="0" err="1" smtClean="0"/>
              <a:t>лампи</a:t>
            </a:r>
            <a:r>
              <a:rPr lang="ru-RU" dirty="0" smtClean="0"/>
              <a:t> </a:t>
            </a:r>
            <a:r>
              <a:rPr lang="ru-RU" dirty="0" err="1" smtClean="0"/>
              <a:t>Пулюя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868" y="6072206"/>
            <a:ext cx="50720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Стаття</a:t>
            </a:r>
            <a:r>
              <a:rPr lang="ru-RU" dirty="0" smtClean="0"/>
              <a:t> </a:t>
            </a:r>
            <a:r>
              <a:rPr lang="ru-RU" dirty="0" err="1" smtClean="0"/>
              <a:t>Пулюя</a:t>
            </a:r>
            <a:r>
              <a:rPr lang="ru-RU" dirty="0" smtClean="0"/>
              <a:t> "Про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рентгенівських</a:t>
            </a:r>
            <a:r>
              <a:rPr lang="ru-RU" dirty="0" smtClean="0"/>
              <a:t> </a:t>
            </a:r>
            <a:r>
              <a:rPr lang="ru-RU" dirty="0" err="1" smtClean="0"/>
              <a:t>променів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фотографічному</a:t>
            </a:r>
            <a:r>
              <a:rPr lang="ru-RU" dirty="0" smtClean="0"/>
              <a:t> </a:t>
            </a:r>
            <a:r>
              <a:rPr lang="ru-RU" dirty="0" err="1" smtClean="0"/>
              <a:t>ефекті</a:t>
            </a:r>
            <a:r>
              <a:rPr lang="ru-RU" dirty="0" smtClean="0"/>
              <a:t>"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15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758112" cy="1143000"/>
          </a:xfrm>
        </p:spPr>
        <p:txBody>
          <a:bodyPr>
            <a:normAutofit/>
          </a:bodyPr>
          <a:lstStyle/>
          <a:p>
            <a:r>
              <a:rPr lang="ru-RU" b="0" dirty="0" smtClean="0"/>
              <a:t>Переклад </a:t>
            </a:r>
            <a:r>
              <a:rPr lang="ru-RU" b="0" dirty="0" err="1" smtClean="0"/>
              <a:t>Біблії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142984"/>
            <a:ext cx="5572164" cy="5357850"/>
          </a:xfrm>
        </p:spPr>
        <p:txBody>
          <a:bodyPr/>
          <a:lstStyle/>
          <a:p>
            <a:pPr>
              <a:buNone/>
            </a:pPr>
            <a:r>
              <a:rPr lang="ru-RU" sz="1600" b="0" dirty="0" smtClean="0"/>
              <a:t>Разом </a:t>
            </a:r>
            <a:r>
              <a:rPr lang="ru-RU" sz="1600" b="0" dirty="0" err="1" smtClean="0"/>
              <a:t>з</a:t>
            </a:r>
            <a:r>
              <a:rPr lang="ru-RU" sz="1600" b="0" dirty="0" smtClean="0"/>
              <a:t> </a:t>
            </a:r>
            <a:r>
              <a:rPr lang="ru-RU" sz="1600" b="0" dirty="0" err="1" smtClean="0"/>
              <a:t>Пантелеймоном</a:t>
            </a:r>
            <a:r>
              <a:rPr lang="ru-RU" sz="1600" b="0" dirty="0" smtClean="0"/>
              <a:t> Кулішем та Іваном Нечуй-Левицьким Іван </a:t>
            </a:r>
            <a:r>
              <a:rPr lang="ru-RU" sz="1600" b="0" dirty="0" err="1" smtClean="0"/>
              <a:t>Пулюй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зробив</a:t>
            </a:r>
            <a:r>
              <a:rPr lang="ru-RU" sz="1600" b="0" dirty="0" smtClean="0"/>
              <a:t> перший переклад </a:t>
            </a:r>
            <a:r>
              <a:rPr lang="ru-RU" sz="1600" b="0" dirty="0" err="1" smtClean="0"/>
              <a:t>українською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мовою</a:t>
            </a:r>
            <a:r>
              <a:rPr lang="ru-RU" sz="1600" b="0" dirty="0" smtClean="0"/>
              <a:t> Нового таСтарого </a:t>
            </a:r>
            <a:r>
              <a:rPr lang="ru-RU" sz="1600" b="0" dirty="0" err="1" smtClean="0"/>
              <a:t>Завіту</a:t>
            </a:r>
            <a:r>
              <a:rPr lang="ru-RU" sz="1600" b="0" dirty="0" smtClean="0"/>
              <a:t>, </a:t>
            </a:r>
            <a:r>
              <a:rPr lang="ru-RU" sz="1600" b="0" dirty="0" err="1" smtClean="0"/>
              <a:t>виданих</a:t>
            </a:r>
            <a:r>
              <a:rPr lang="ru-RU" sz="1600" b="0" dirty="0" smtClean="0"/>
              <a:t> в 1903 </a:t>
            </a:r>
            <a:r>
              <a:rPr lang="ru-RU" sz="1600" b="0" dirty="0" err="1" smtClean="0"/>
              <a:t>році</a:t>
            </a:r>
            <a:r>
              <a:rPr lang="ru-RU" sz="1600" b="0" dirty="0" smtClean="0"/>
              <a:t>.</a:t>
            </a:r>
          </a:p>
          <a:p>
            <a:pPr>
              <a:buNone/>
            </a:pPr>
            <a:r>
              <a:rPr lang="ru-RU" sz="1600" b="0" dirty="0" smtClean="0"/>
              <a:t>У 1860-х роках </a:t>
            </a:r>
            <a:r>
              <a:rPr lang="ru-RU" sz="1600" b="0" dirty="0" err="1" smtClean="0"/>
              <a:t>перекладати</a:t>
            </a:r>
            <a:r>
              <a:rPr lang="ru-RU" sz="1600" b="0" dirty="0" smtClean="0"/>
              <a:t> Біблію </a:t>
            </a:r>
            <a:r>
              <a:rPr lang="ru-RU" sz="1600" b="0" dirty="0" err="1" smtClean="0"/>
              <a:t>українською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мовою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розпочав</a:t>
            </a:r>
            <a:r>
              <a:rPr lang="ru-RU" sz="1600" b="0" dirty="0" smtClean="0"/>
              <a:t> П.Куліш, </a:t>
            </a:r>
            <a:r>
              <a:rPr lang="ru-RU" sz="1600" b="0" dirty="0" err="1" smtClean="0"/>
              <a:t>що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завжди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керувався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прагненням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перетворити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українців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з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етносу</a:t>
            </a:r>
            <a:r>
              <a:rPr lang="ru-RU" sz="1600" b="0" dirty="0" smtClean="0"/>
              <a:t> в </a:t>
            </a:r>
            <a:r>
              <a:rPr lang="ru-RU" sz="1600" b="0" dirty="0" err="1" smtClean="0"/>
              <a:t>політичну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націю</a:t>
            </a:r>
            <a:r>
              <a:rPr lang="ru-RU" sz="1600" b="0" dirty="0" smtClean="0"/>
              <a:t>. До </a:t>
            </a:r>
            <a:r>
              <a:rPr lang="ru-RU" sz="1600" b="0" dirty="0" err="1" smtClean="0"/>
              <a:t>нього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приєднався</a:t>
            </a:r>
            <a:r>
              <a:rPr lang="ru-RU" sz="1600" b="0" dirty="0" smtClean="0"/>
              <a:t> І. Нечуй-Левицький. 1869 р. вони залучили до перекладу </a:t>
            </a:r>
            <a:r>
              <a:rPr lang="ru-RU" sz="1600" b="0" dirty="0" err="1" smtClean="0"/>
              <a:t>І.Пулюя</a:t>
            </a:r>
            <a:r>
              <a:rPr lang="ru-RU" sz="1600" b="0" dirty="0" smtClean="0"/>
              <a:t>, </a:t>
            </a:r>
            <a:r>
              <a:rPr lang="ru-RU" sz="1600" b="0" dirty="0" err="1" smtClean="0"/>
              <a:t>відомого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вченого-фізика</a:t>
            </a:r>
            <a:r>
              <a:rPr lang="ru-RU" sz="1600" b="0" dirty="0" smtClean="0"/>
              <a:t>, </a:t>
            </a:r>
            <a:r>
              <a:rPr lang="ru-RU" sz="1600" b="0" dirty="0" err="1" smtClean="0"/>
              <a:t>що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мав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глибокі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знання</a:t>
            </a:r>
            <a:r>
              <a:rPr lang="ru-RU" sz="1600" b="0" dirty="0" smtClean="0"/>
              <a:t> богослов'я. 1881 р. </a:t>
            </a:r>
            <a:r>
              <a:rPr lang="ru-RU" sz="1600" b="0" dirty="0" err="1" smtClean="0"/>
              <a:t>Новий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Заповіт</a:t>
            </a:r>
            <a:r>
              <a:rPr lang="ru-RU" sz="1600" b="0" dirty="0" smtClean="0"/>
              <a:t> у </a:t>
            </a:r>
            <a:r>
              <a:rPr lang="ru-RU" sz="1600" b="0" dirty="0" err="1" smtClean="0"/>
              <a:t>їхньому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перекладі</a:t>
            </a:r>
            <a:r>
              <a:rPr lang="ru-RU" sz="1600" b="0" dirty="0" smtClean="0"/>
              <a:t> Наукове </a:t>
            </a:r>
            <a:r>
              <a:rPr lang="ru-RU" sz="1600" b="0" dirty="0" err="1" smtClean="0"/>
              <a:t>товариство</a:t>
            </a:r>
            <a:r>
              <a:rPr lang="ru-RU" sz="1600" b="0" dirty="0" smtClean="0"/>
              <a:t> імені Шевченкаопублікувало у Львові. </a:t>
            </a:r>
            <a:r>
              <a:rPr lang="ru-RU" sz="1600" b="0" dirty="0" err="1" smtClean="0"/>
              <a:t>Праця</a:t>
            </a:r>
            <a:r>
              <a:rPr lang="ru-RU" sz="1600" b="0" dirty="0" smtClean="0"/>
              <a:t> над Старим </a:t>
            </a:r>
            <a:r>
              <a:rPr lang="ru-RU" sz="1600" b="0" dirty="0" err="1" smtClean="0"/>
              <a:t>Заповітом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тривала</a:t>
            </a:r>
            <a:r>
              <a:rPr lang="ru-RU" sz="1600" b="0" dirty="0" smtClean="0"/>
              <a:t>. </a:t>
            </a:r>
            <a:r>
              <a:rPr lang="ru-RU" sz="1600" b="0" dirty="0" err="1" smtClean="0"/>
              <a:t>Загадкова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листопадова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пожежа</a:t>
            </a:r>
            <a:r>
              <a:rPr lang="ru-RU" sz="1600" b="0" dirty="0" smtClean="0"/>
              <a:t> 1885 р. в </a:t>
            </a:r>
            <a:r>
              <a:rPr lang="ru-RU" sz="1600" b="0" dirty="0" err="1" smtClean="0"/>
              <a:t>Кулішевому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хуторі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Мотронівка</a:t>
            </a:r>
            <a:r>
              <a:rPr lang="ru-RU" sz="1600" b="0" dirty="0" smtClean="0"/>
              <a:t> стала </a:t>
            </a:r>
            <a:r>
              <a:rPr lang="ru-RU" sz="1600" b="0" dirty="0" err="1" smtClean="0"/>
              <a:t>трагічною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сторінкою</a:t>
            </a:r>
            <a:r>
              <a:rPr lang="ru-RU" sz="1600" b="0" dirty="0" smtClean="0"/>
              <a:t> в </a:t>
            </a:r>
            <a:r>
              <a:rPr lang="ru-RU" sz="1600" b="0" dirty="0" err="1" smtClean="0"/>
              <a:t>історії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української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Біблії</a:t>
            </a:r>
            <a:r>
              <a:rPr lang="ru-RU" sz="1600" b="0" dirty="0" smtClean="0"/>
              <a:t>. </a:t>
            </a:r>
            <a:r>
              <a:rPr lang="ru-RU" sz="1600" b="0" dirty="0" err="1" smtClean="0"/>
              <a:t>Перекладачі</a:t>
            </a:r>
            <a:r>
              <a:rPr lang="ru-RU" sz="1600" b="0" dirty="0" smtClean="0"/>
              <a:t> почали </a:t>
            </a:r>
            <a:r>
              <a:rPr lang="ru-RU" sz="1600" b="0" dirty="0" err="1" smtClean="0"/>
              <a:t>працювати</a:t>
            </a:r>
            <a:r>
              <a:rPr lang="ru-RU" sz="1600" b="0" dirty="0" smtClean="0"/>
              <a:t> над перекладом Старого </a:t>
            </a:r>
            <a:r>
              <a:rPr lang="ru-RU" sz="1600" b="0" dirty="0" err="1" smtClean="0"/>
              <a:t>Заповітузнову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від</a:t>
            </a:r>
            <a:r>
              <a:rPr lang="ru-RU" sz="1600" b="0" dirty="0" smtClean="0"/>
              <a:t> самого початку. Уже </a:t>
            </a:r>
            <a:r>
              <a:rPr lang="ru-RU" sz="1600" b="0" dirty="0" err="1" smtClean="0"/>
              <a:t>після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смерті</a:t>
            </a:r>
            <a:r>
              <a:rPr lang="ru-RU" sz="1600" b="0" dirty="0" smtClean="0"/>
              <a:t> П. </a:t>
            </a:r>
            <a:r>
              <a:rPr lang="ru-RU" sz="1600" b="0" dirty="0" err="1" smtClean="0"/>
              <a:t>Куліша</a:t>
            </a:r>
            <a:r>
              <a:rPr lang="ru-RU" sz="1600" b="0" dirty="0" smtClean="0"/>
              <a:t> завершив переклад </a:t>
            </a:r>
            <a:r>
              <a:rPr lang="ru-RU" sz="1600" b="0" dirty="0" err="1" smtClean="0"/>
              <a:t>І.Пулюй</a:t>
            </a:r>
            <a:r>
              <a:rPr lang="ru-RU" sz="1600" b="0" dirty="0" smtClean="0"/>
              <a:t>. </a:t>
            </a:r>
            <a:r>
              <a:rPr lang="ru-RU" sz="1600" b="0" dirty="0" err="1" smtClean="0"/>
              <a:t>Лише</a:t>
            </a:r>
            <a:r>
              <a:rPr lang="ru-RU" sz="1600" b="0" dirty="0" smtClean="0"/>
              <a:t> 1903 р. </a:t>
            </a:r>
            <a:r>
              <a:rPr lang="ru-RU" sz="1600" b="0" dirty="0" err="1" smtClean="0"/>
              <a:t>Британське</a:t>
            </a:r>
            <a:r>
              <a:rPr lang="ru-RU" sz="1600" b="0" dirty="0" smtClean="0"/>
              <a:t> та </a:t>
            </a:r>
            <a:r>
              <a:rPr lang="ru-RU" sz="1600" b="0" dirty="0" err="1" smtClean="0"/>
              <a:t>закордонне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біблійне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товариство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видає</a:t>
            </a:r>
            <a:r>
              <a:rPr lang="ru-RU" sz="1600" b="0" dirty="0" smtClean="0"/>
              <a:t> першу </a:t>
            </a:r>
            <a:r>
              <a:rPr lang="ru-RU" sz="1600" b="0" dirty="0" err="1" smtClean="0"/>
              <a:t>повну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українську</a:t>
            </a:r>
            <a:r>
              <a:rPr lang="ru-RU" sz="1600" b="0" dirty="0" smtClean="0"/>
              <a:t> Біблію («</a:t>
            </a:r>
            <a:r>
              <a:rPr lang="ru-RU" sz="1600" b="0" dirty="0" err="1" smtClean="0"/>
              <a:t>Святе</a:t>
            </a:r>
            <a:r>
              <a:rPr lang="ru-RU" sz="1600" b="0" dirty="0" smtClean="0"/>
              <a:t> письмо Старого </a:t>
            </a:r>
            <a:r>
              <a:rPr lang="ru-RU" sz="1600" b="0" dirty="0" err="1" smtClean="0"/>
              <a:t>і</a:t>
            </a:r>
            <a:r>
              <a:rPr lang="ru-RU" sz="1600" b="0" dirty="0" smtClean="0"/>
              <a:t> Нового </a:t>
            </a:r>
            <a:r>
              <a:rPr lang="ru-RU" sz="1600" b="0" dirty="0" err="1" smtClean="0"/>
              <a:t>Завіту</a:t>
            </a:r>
            <a:r>
              <a:rPr lang="ru-RU" sz="1600" b="0" dirty="0" smtClean="0"/>
              <a:t>») в </a:t>
            </a:r>
            <a:r>
              <a:rPr lang="ru-RU" sz="1600" b="0" dirty="0" err="1" smtClean="0"/>
              <a:t>перекладі</a:t>
            </a:r>
            <a:r>
              <a:rPr lang="ru-RU" sz="1600" b="0" dirty="0" smtClean="0"/>
              <a:t> П.Куліша, І.Нечуя-Левицького та </a:t>
            </a:r>
            <a:r>
              <a:rPr lang="ru-RU" sz="1600" b="0" dirty="0" err="1" smtClean="0"/>
              <a:t>І.Пулюя</a:t>
            </a:r>
            <a:r>
              <a:rPr lang="ru-RU" sz="1600" b="0" dirty="0" smtClean="0"/>
              <a:t>.</a:t>
            </a:r>
            <a:endParaRPr lang="ru-RU" sz="1600" dirty="0"/>
          </a:p>
        </p:txBody>
      </p:sp>
      <p:pic>
        <p:nvPicPr>
          <p:cNvPr id="23554" name="Picture 2" descr="C:\Documents and Settings\Admin\Рабочий стол\презентации Юли\1685952_001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1142984"/>
            <a:ext cx="2649595" cy="3625258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ru-RU" b="0" dirty="0" err="1" smtClean="0"/>
              <a:t>Підтримка</a:t>
            </a:r>
            <a:r>
              <a:rPr lang="ru-RU" b="0" dirty="0" smtClean="0"/>
              <a:t> </a:t>
            </a:r>
            <a:r>
              <a:rPr lang="ru-RU" b="0" dirty="0" err="1" smtClean="0"/>
              <a:t>української</a:t>
            </a:r>
            <a:r>
              <a:rPr lang="ru-RU" b="0" dirty="0" smtClean="0"/>
              <a:t> </a:t>
            </a:r>
            <a:r>
              <a:rPr lang="uk-UA" b="0" dirty="0" smtClean="0"/>
              <a:t>культури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88" y="1600200"/>
            <a:ext cx="4857758" cy="5114948"/>
          </a:xfrm>
        </p:spPr>
        <p:txBody>
          <a:bodyPr/>
          <a:lstStyle/>
          <a:p>
            <a:pPr>
              <a:buNone/>
            </a:pPr>
            <a:r>
              <a:rPr lang="ru-RU" sz="1800" b="0" dirty="0" err="1" smtClean="0"/>
              <a:t>І.Пулюй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відомий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своїм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внеском</a:t>
            </a:r>
            <a:r>
              <a:rPr lang="ru-RU" sz="1800" b="0" dirty="0" smtClean="0"/>
              <a:t> у </a:t>
            </a:r>
            <a:r>
              <a:rPr lang="ru-RU" sz="1800" b="0" dirty="0" err="1" smtClean="0"/>
              <a:t>просуванні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української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культури</a:t>
            </a:r>
            <a:r>
              <a:rPr lang="ru-RU" sz="1800" b="0" dirty="0" smtClean="0"/>
              <a:t>. </a:t>
            </a:r>
            <a:r>
              <a:rPr lang="ru-RU" sz="1800" b="0" dirty="0" err="1" smtClean="0"/>
              <a:t>Ще</a:t>
            </a:r>
            <a:r>
              <a:rPr lang="ru-RU" sz="1800" b="0" dirty="0" smtClean="0"/>
              <a:t> у тернопільській </a:t>
            </a:r>
            <a:r>
              <a:rPr lang="ru-RU" sz="1800" b="0" dirty="0" err="1" smtClean="0"/>
              <a:t>гімназії</a:t>
            </a:r>
            <a:r>
              <a:rPr lang="ru-RU" sz="1800" b="0" dirty="0" smtClean="0"/>
              <a:t> </a:t>
            </a:r>
            <a:r>
              <a:rPr lang="ru-RU" sz="1800" b="0" dirty="0" err="1" smtClean="0"/>
              <a:t>він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заснував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молодіжний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гурток</a:t>
            </a:r>
            <a:r>
              <a:rPr lang="ru-RU" sz="1800" b="0" dirty="0" smtClean="0"/>
              <a:t> «Громада» для </a:t>
            </a:r>
            <a:r>
              <a:rPr lang="ru-RU" sz="1800" b="0" dirty="0" err="1" smtClean="0"/>
              <a:t>вивчення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популяризації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української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історії</a:t>
            </a:r>
            <a:r>
              <a:rPr lang="ru-RU" sz="1800" b="0" dirty="0" smtClean="0"/>
              <a:t> та </a:t>
            </a:r>
            <a:r>
              <a:rPr lang="ru-RU" sz="1800" b="0" dirty="0" err="1" smtClean="0"/>
              <a:t>культури</a:t>
            </a:r>
            <a:r>
              <a:rPr lang="ru-RU" sz="1800" b="0" dirty="0" smtClean="0"/>
              <a:t>, а в </a:t>
            </a:r>
            <a:r>
              <a:rPr lang="ru-RU" sz="1800" b="0" dirty="0" err="1" smtClean="0"/>
              <a:t>студентські</a:t>
            </a:r>
            <a:r>
              <a:rPr lang="ru-RU" sz="1800" b="0" dirty="0" smtClean="0"/>
              <a:t> роки став </a:t>
            </a:r>
            <a:r>
              <a:rPr lang="ru-RU" sz="1800" b="0" dirty="0" err="1" smtClean="0"/>
              <a:t>організатором</a:t>
            </a:r>
            <a:r>
              <a:rPr lang="ru-RU" sz="1800" b="0" dirty="0" smtClean="0"/>
              <a:t> «</a:t>
            </a:r>
            <a:r>
              <a:rPr lang="ru-RU" sz="1800" b="0" dirty="0" err="1" smtClean="0"/>
              <a:t>Віденської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Січі</a:t>
            </a:r>
            <a:r>
              <a:rPr lang="ru-RU" sz="1800" b="0" dirty="0" smtClean="0"/>
              <a:t>», </a:t>
            </a:r>
            <a:r>
              <a:rPr lang="ru-RU" sz="1800" b="0" dirty="0" err="1" smtClean="0"/>
              <a:t>що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об'єднувала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українську</a:t>
            </a:r>
            <a:r>
              <a:rPr lang="ru-RU" sz="1800" b="0" dirty="0" smtClean="0"/>
              <a:t> молодь </a:t>
            </a:r>
            <a:r>
              <a:rPr lang="ru-RU" sz="1800" b="0" dirty="0" err="1" smtClean="0"/>
              <a:t>австрійської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столиці</a:t>
            </a:r>
            <a:r>
              <a:rPr lang="ru-RU" sz="1800" b="0" dirty="0" smtClean="0"/>
              <a:t>.</a:t>
            </a:r>
          </a:p>
          <a:p>
            <a:pPr>
              <a:buNone/>
            </a:pPr>
            <a:r>
              <a:rPr lang="ru-RU" sz="1800" b="0" dirty="0" smtClean="0"/>
              <a:t>Активно </a:t>
            </a:r>
            <a:r>
              <a:rPr lang="ru-RU" sz="1800" b="0" dirty="0" err="1" smtClean="0"/>
              <a:t>підтримував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відкриття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українського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університету</a:t>
            </a:r>
            <a:r>
              <a:rPr lang="ru-RU" sz="1800" b="0" dirty="0" smtClean="0"/>
              <a:t> у Львові </a:t>
            </a:r>
            <a:r>
              <a:rPr lang="ru-RU" sz="1800" b="0" dirty="0" err="1" smtClean="0"/>
              <a:t>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публікував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статті</a:t>
            </a:r>
            <a:r>
              <a:rPr lang="ru-RU" sz="1800" b="0" dirty="0" smtClean="0"/>
              <a:t> на </a:t>
            </a:r>
            <a:r>
              <a:rPr lang="ru-RU" sz="1800" b="0" dirty="0" err="1" smtClean="0"/>
              <a:t>підтримкуукраїнської</a:t>
            </a:r>
            <a:r>
              <a:rPr lang="ru-RU" sz="1800" b="0" dirty="0" smtClean="0"/>
              <a:t> мови. Будучи </a:t>
            </a:r>
            <a:r>
              <a:rPr lang="ru-RU" sz="1800" b="0" dirty="0" err="1" smtClean="0"/>
              <a:t>професором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І.Пулюй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організував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стипендії</a:t>
            </a:r>
            <a:r>
              <a:rPr lang="ru-RU" sz="1800" b="0" dirty="0" smtClean="0"/>
              <a:t> для </a:t>
            </a:r>
            <a:r>
              <a:rPr lang="ru-RU" sz="1800" b="0" dirty="0" err="1" smtClean="0"/>
              <a:t>українських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студентів</a:t>
            </a:r>
            <a:r>
              <a:rPr lang="ru-RU" sz="1800" b="0" dirty="0" smtClean="0"/>
              <a:t> в </a:t>
            </a:r>
            <a:r>
              <a:rPr lang="ru-RU" sz="1800" b="0" dirty="0" err="1" smtClean="0"/>
              <a:t>Австро-Угорщині</a:t>
            </a:r>
            <a:r>
              <a:rPr lang="ru-RU" sz="1800" b="0" dirty="0" smtClean="0"/>
              <a:t>. </a:t>
            </a:r>
            <a:r>
              <a:rPr lang="ru-RU" sz="1800" b="0" dirty="0" err="1" smtClean="0"/>
              <a:t>Був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дійсним</a:t>
            </a:r>
            <a:r>
              <a:rPr lang="ru-RU" sz="1800" b="0" dirty="0" smtClean="0"/>
              <a:t> членом Наукового </a:t>
            </a:r>
            <a:r>
              <a:rPr lang="ru-RU" sz="1800" b="0" dirty="0" err="1" smtClean="0"/>
              <a:t>товариства</a:t>
            </a:r>
            <a:r>
              <a:rPr lang="ru-RU" sz="1800" b="0" dirty="0" smtClean="0"/>
              <a:t> імені </a:t>
            </a:r>
            <a:r>
              <a:rPr lang="ru-RU" sz="1800" b="0" dirty="0" err="1" smtClean="0"/>
              <a:t>Шевченка</a:t>
            </a:r>
            <a:r>
              <a:rPr lang="ru-RU" sz="1800" b="0" dirty="0" smtClean="0"/>
              <a:t>.</a:t>
            </a:r>
          </a:p>
          <a:p>
            <a:endParaRPr lang="ru-RU" dirty="0"/>
          </a:p>
        </p:txBody>
      </p:sp>
      <p:pic>
        <p:nvPicPr>
          <p:cNvPr id="24578" name="Picture 2" descr="C:\Documents and Settings\Admin\Рабочий стол\презентации Юли\НТШ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1785926"/>
            <a:ext cx="2941641" cy="3431915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500694" y="5500702"/>
          <a:ext cx="3357586" cy="1005840"/>
        </p:xfrm>
        <a:graphic>
          <a:graphicData uri="http://schemas.openxmlformats.org/drawingml/2006/table">
            <a:tbl>
              <a:tblPr/>
              <a:tblGrid>
                <a:gridCol w="3357586"/>
              </a:tblGrid>
              <a:tr h="549159"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/>
                        <a:t>Наукове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товариство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імені</a:t>
                      </a:r>
                      <a:r>
                        <a:rPr lang="ru-RU" b="1" dirty="0"/>
                        <a:t> </a:t>
                      </a:r>
                      <a:r>
                        <a:rPr lang="ru-RU" b="1" dirty="0" err="1"/>
                        <a:t>Шевченка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805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(НТШ)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Додаткова інформація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357298"/>
            <a:ext cx="5357850" cy="5143536"/>
          </a:xfrm>
        </p:spPr>
        <p:txBody>
          <a:bodyPr/>
          <a:lstStyle/>
          <a:p>
            <a:pPr>
              <a:buNone/>
            </a:pPr>
            <a:r>
              <a:rPr lang="ru-RU" sz="1800" b="0" dirty="0" smtClean="0"/>
              <a:t>У </a:t>
            </a:r>
            <a:r>
              <a:rPr lang="ru-RU" sz="1800" b="0" dirty="0" err="1" smtClean="0"/>
              <a:t>студентські</a:t>
            </a:r>
            <a:r>
              <a:rPr lang="ru-RU" sz="1800" b="0" dirty="0" smtClean="0"/>
              <a:t> роки </a:t>
            </a:r>
            <a:r>
              <a:rPr lang="ru-RU" sz="1800" b="0" dirty="0" err="1" smtClean="0"/>
              <a:t>перекладає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українською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мовою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підручник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геометрії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пізніше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виступає</a:t>
            </a:r>
            <a:r>
              <a:rPr lang="ru-RU" sz="1800" b="0" dirty="0" smtClean="0"/>
              <a:t> за </a:t>
            </a:r>
            <a:r>
              <a:rPr lang="ru-RU" sz="1800" b="0" dirty="0" err="1" smtClean="0"/>
              <a:t>створення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українського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університету</a:t>
            </a:r>
            <a:r>
              <a:rPr lang="ru-RU" sz="1800" b="0" dirty="0" smtClean="0"/>
              <a:t> у Львові, </a:t>
            </a:r>
            <a:r>
              <a:rPr lang="ru-RU" sz="1800" b="0" dirty="0" err="1" smtClean="0"/>
              <a:t>друкує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статті</a:t>
            </a:r>
            <a:r>
              <a:rPr lang="ru-RU" sz="1800" b="0" dirty="0" smtClean="0"/>
              <a:t> на </a:t>
            </a:r>
            <a:r>
              <a:rPr lang="ru-RU" sz="1800" b="0" dirty="0" err="1" smtClean="0"/>
              <a:t>захист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української</a:t>
            </a:r>
            <a:r>
              <a:rPr lang="ru-RU" sz="1800" b="0" dirty="0" smtClean="0"/>
              <a:t> мови. В роки </a:t>
            </a:r>
            <a:r>
              <a:rPr lang="ru-RU" sz="1800" b="0" dirty="0" err="1" smtClean="0"/>
              <a:t>першої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світової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війни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виступає</a:t>
            </a:r>
            <a:r>
              <a:rPr lang="ru-RU" sz="1800" b="0" dirty="0" smtClean="0"/>
              <a:t> за </a:t>
            </a:r>
            <a:r>
              <a:rPr lang="ru-RU" sz="1800" b="0" dirty="0" err="1" smtClean="0"/>
              <a:t>відродження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української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державності</a:t>
            </a:r>
            <a:r>
              <a:rPr lang="ru-RU" sz="1800" b="0" dirty="0" smtClean="0"/>
              <a:t>. За </a:t>
            </a:r>
            <a:r>
              <a:rPr lang="ru-RU" sz="1800" b="0" dirty="0" err="1" smtClean="0"/>
              <a:t>свідченням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очевидців</a:t>
            </a:r>
            <a:r>
              <a:rPr lang="ru-RU" sz="1800" b="0" dirty="0" smtClean="0"/>
              <a:t>, Іван </a:t>
            </a:r>
            <a:r>
              <a:rPr lang="ru-RU" sz="1800" b="0" dirty="0" err="1" smtClean="0"/>
              <a:t>Пулюй</a:t>
            </a:r>
            <a:r>
              <a:rPr lang="ru-RU" sz="1800" b="0" dirty="0" smtClean="0"/>
              <a:t> знав 15 </a:t>
            </a:r>
            <a:r>
              <a:rPr lang="ru-RU" sz="1800" b="0" dirty="0" err="1" smtClean="0"/>
              <a:t>мов</a:t>
            </a:r>
            <a:r>
              <a:rPr lang="ru-RU" sz="1800" b="0" dirty="0" smtClean="0"/>
              <a:t>, у тому </a:t>
            </a:r>
            <a:r>
              <a:rPr lang="ru-RU" sz="1800" b="0" dirty="0" err="1" smtClean="0"/>
              <a:t>числі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давні</a:t>
            </a:r>
            <a:r>
              <a:rPr lang="ru-RU" sz="1800" b="0" dirty="0" smtClean="0"/>
              <a:t> — </a:t>
            </a:r>
            <a:r>
              <a:rPr lang="ru-RU" sz="1800" b="0" dirty="0" err="1" smtClean="0"/>
              <a:t>грецьку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гебрейську</a:t>
            </a:r>
            <a:r>
              <a:rPr lang="ru-RU" sz="1800" b="0" dirty="0" smtClean="0"/>
              <a:t>. </a:t>
            </a:r>
            <a:r>
              <a:rPr lang="ru-RU" sz="1800" b="0" dirty="0" err="1" smtClean="0"/>
              <a:t>Саме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таку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людину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шукав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Пантелеймон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Куліш</a:t>
            </a:r>
            <a:r>
              <a:rPr lang="ru-RU" sz="1800" b="0" dirty="0" smtClean="0"/>
              <a:t> для перекладу </a:t>
            </a:r>
            <a:r>
              <a:rPr lang="ru-RU" sz="1800" b="0" dirty="0" err="1" smtClean="0"/>
              <a:t>Біблії</a:t>
            </a:r>
            <a:r>
              <a:rPr lang="ru-RU" sz="1800" b="0" dirty="0" smtClean="0"/>
              <a:t>. </a:t>
            </a:r>
            <a:r>
              <a:rPr lang="ru-RU" sz="1800" b="0" dirty="0" err="1" smtClean="0"/>
              <a:t>Творча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співпраця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тривала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понад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двадцять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років</a:t>
            </a:r>
            <a:r>
              <a:rPr lang="ru-RU" sz="1800" b="0" dirty="0" smtClean="0"/>
              <a:t>. Переклад Нового </a:t>
            </a:r>
            <a:r>
              <a:rPr lang="ru-RU" sz="1800" b="0" dirty="0" err="1" smtClean="0"/>
              <a:t>Завіту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було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закінчено</a:t>
            </a:r>
            <a:r>
              <a:rPr lang="ru-RU" sz="1800" b="0" dirty="0" smtClean="0"/>
              <a:t> 1871 року. </a:t>
            </a:r>
            <a:r>
              <a:rPr lang="ru-RU" sz="1800" b="0" dirty="0" err="1" smtClean="0"/>
              <a:t>Остаточну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редакцію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кінцеву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коректуру</a:t>
            </a:r>
            <a:r>
              <a:rPr lang="ru-RU" sz="1800" b="0" dirty="0" smtClean="0"/>
              <a:t> Іван </a:t>
            </a:r>
            <a:r>
              <a:rPr lang="ru-RU" sz="1800" b="0" dirty="0" err="1" smtClean="0"/>
              <a:t>Пулюй</a:t>
            </a:r>
            <a:r>
              <a:rPr lang="ru-RU" sz="1800" b="0" dirty="0" smtClean="0"/>
              <a:t> завершив через </a:t>
            </a:r>
            <a:r>
              <a:rPr lang="ru-RU" sz="1800" b="0" dirty="0" err="1" smtClean="0"/>
              <a:t>вісім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років</a:t>
            </a:r>
            <a:r>
              <a:rPr lang="ru-RU" sz="1800" b="0" dirty="0" smtClean="0"/>
              <a:t>, а </a:t>
            </a:r>
            <a:r>
              <a:rPr lang="ru-RU" sz="1800" b="0" dirty="0" err="1" smtClean="0"/>
              <a:t>ще</a:t>
            </a:r>
            <a:r>
              <a:rPr lang="ru-RU" sz="1800" b="0" dirty="0" smtClean="0"/>
              <a:t> через два роки книга </a:t>
            </a:r>
            <a:r>
              <a:rPr lang="ru-RU" sz="1800" b="0" dirty="0" err="1" smtClean="0"/>
              <a:t>побачила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світ</a:t>
            </a:r>
            <a:r>
              <a:rPr lang="ru-RU" sz="1800" b="0" dirty="0" smtClean="0"/>
              <a:t>.</a:t>
            </a:r>
          </a:p>
          <a:p>
            <a:pPr>
              <a:buNone/>
            </a:pPr>
            <a:endParaRPr lang="ru-RU" sz="1400" dirty="0"/>
          </a:p>
        </p:txBody>
      </p:sp>
      <p:pic>
        <p:nvPicPr>
          <p:cNvPr id="25602" name="Picture 2" descr="C:\Documents and Settings\Admin\Рабочий стол\презентации Юли\Iван_Пулю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1500174"/>
            <a:ext cx="2714644" cy="4090818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Додаткова інформація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428736"/>
            <a:ext cx="7758112" cy="4525963"/>
          </a:xfrm>
        </p:spPr>
        <p:txBody>
          <a:bodyPr/>
          <a:lstStyle/>
          <a:p>
            <a:pPr>
              <a:buNone/>
            </a:pPr>
            <a:r>
              <a:rPr lang="ru-RU" sz="1800" b="0" dirty="0" smtClean="0"/>
              <a:t>Як не </a:t>
            </a:r>
            <a:r>
              <a:rPr lang="ru-RU" sz="1800" b="0" dirty="0" err="1" smtClean="0"/>
              <a:t>прикро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але</a:t>
            </a:r>
            <a:r>
              <a:rPr lang="ru-RU" sz="1800" b="0" dirty="0" smtClean="0"/>
              <a:t> в </a:t>
            </a:r>
            <a:r>
              <a:rPr lang="ru-RU" sz="1800" b="0" dirty="0" err="1" smtClean="0"/>
              <a:t>Україні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ім’я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Пулюя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донедавна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багатьом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було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невідоме</a:t>
            </a:r>
            <a:r>
              <a:rPr lang="ru-RU" sz="1800" b="0" dirty="0" smtClean="0"/>
              <a:t>. </a:t>
            </a:r>
            <a:r>
              <a:rPr lang="ru-RU" sz="1800" b="0" dirty="0" err="1" smtClean="0"/>
              <a:t>Тільки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із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здобуттям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незалежності</a:t>
            </a:r>
            <a:r>
              <a:rPr lang="ru-RU" sz="1800" b="0" dirty="0" smtClean="0"/>
              <a:t> про </a:t>
            </a:r>
            <a:r>
              <a:rPr lang="ru-RU" sz="1800" b="0" dirty="0" err="1" smtClean="0"/>
              <a:t>нього</a:t>
            </a:r>
            <a:r>
              <a:rPr lang="ru-RU" sz="1800" b="0" dirty="0" smtClean="0"/>
              <a:t> заговорили, </a:t>
            </a:r>
            <a:r>
              <a:rPr lang="ru-RU" sz="1800" b="0" dirty="0" err="1" smtClean="0"/>
              <a:t>його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наукові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здобутки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стають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надбанням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нації</a:t>
            </a:r>
            <a:r>
              <a:rPr lang="ru-RU" sz="1800" b="0" dirty="0" smtClean="0"/>
              <a:t>. </a:t>
            </a:r>
            <a:r>
              <a:rPr lang="ru-RU" sz="1800" b="0" dirty="0" err="1" smtClean="0"/>
              <a:t>Вчені</a:t>
            </a:r>
            <a:r>
              <a:rPr lang="ru-RU" sz="1800" b="0" dirty="0" smtClean="0"/>
              <a:t> особливо </a:t>
            </a:r>
            <a:r>
              <a:rPr lang="ru-RU" sz="1800" b="0" dirty="0" err="1" smtClean="0"/>
              <a:t>відзначають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праці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Івана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Пулюя</a:t>
            </a:r>
            <a:r>
              <a:rPr lang="ru-RU" sz="1800" b="0" dirty="0" smtClean="0"/>
              <a:t> в </a:t>
            </a:r>
            <a:r>
              <a:rPr lang="ru-RU" sz="1800" b="0" dirty="0" err="1" smtClean="0"/>
              <a:t>галузі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молекулярної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фізики</a:t>
            </a:r>
            <a:r>
              <a:rPr lang="ru-RU" sz="1800" b="0" dirty="0" smtClean="0"/>
              <a:t> — </a:t>
            </a:r>
            <a:r>
              <a:rPr lang="ru-RU" sz="1800" b="0" dirty="0" err="1" smtClean="0"/>
              <a:t>дані</a:t>
            </a:r>
            <a:r>
              <a:rPr lang="ru-RU" sz="1800" b="0" dirty="0" smtClean="0"/>
              <a:t> про </a:t>
            </a:r>
            <a:r>
              <a:rPr lang="ru-RU" sz="1800" b="0" dirty="0" err="1" smtClean="0"/>
              <a:t>коефіцієнти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внутрішнього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тертя</a:t>
            </a:r>
            <a:r>
              <a:rPr lang="ru-RU" sz="1800" b="0" dirty="0" smtClean="0"/>
              <a:t> та </a:t>
            </a:r>
            <a:r>
              <a:rPr lang="ru-RU" sz="1800" b="0" dirty="0" err="1" smtClean="0"/>
              <a:t>дифузії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газів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і</a:t>
            </a:r>
            <a:r>
              <a:rPr lang="ru-RU" sz="1800" b="0" dirty="0" smtClean="0"/>
              <a:t> пари </a:t>
            </a:r>
            <a:r>
              <a:rPr lang="ru-RU" sz="1800" b="0" dirty="0" err="1" smtClean="0"/>
              <a:t>є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вихідними</a:t>
            </a:r>
            <a:r>
              <a:rPr lang="ru-RU" sz="1800" b="0" dirty="0" smtClean="0"/>
              <a:t>, коли </a:t>
            </a:r>
            <a:r>
              <a:rPr lang="ru-RU" sz="1800" b="0" dirty="0" err="1" smtClean="0"/>
              <a:t>обчислюють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такі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мікроскопічні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величини</a:t>
            </a:r>
            <a:r>
              <a:rPr lang="ru-RU" sz="1800" b="0" dirty="0" smtClean="0"/>
              <a:t>, як </a:t>
            </a:r>
            <a:r>
              <a:rPr lang="ru-RU" sz="1800" b="0" dirty="0" err="1" smtClean="0"/>
              <a:t>середня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довжина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вільного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пробігу</a:t>
            </a:r>
            <a:r>
              <a:rPr lang="ru-RU" sz="1800" b="0" dirty="0" smtClean="0"/>
              <a:t> молекул, </a:t>
            </a:r>
            <a:r>
              <a:rPr lang="ru-RU" sz="1800" b="0" dirty="0" err="1" smtClean="0"/>
              <a:t>їх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кількість</a:t>
            </a:r>
            <a:r>
              <a:rPr lang="ru-RU" sz="1800" b="0" dirty="0" smtClean="0"/>
              <a:t> в </a:t>
            </a:r>
            <a:r>
              <a:rPr lang="ru-RU" sz="1800" b="0" dirty="0" err="1" smtClean="0"/>
              <a:t>одній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граммолекулі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тощо</a:t>
            </a:r>
            <a:r>
              <a:rPr lang="ru-RU" sz="1800" b="0" dirty="0" smtClean="0"/>
              <a:t>. В </a:t>
            </a:r>
            <a:r>
              <a:rPr lang="ru-RU" sz="1800" b="0" dirty="0" err="1" smtClean="0"/>
              <a:t>галузі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електротехніки</a:t>
            </a:r>
            <a:r>
              <a:rPr lang="ru-RU" sz="1800" b="0" dirty="0" smtClean="0"/>
              <a:t> Іван </a:t>
            </a:r>
            <a:r>
              <a:rPr lang="ru-RU" sz="1800" b="0" dirty="0" err="1" smtClean="0"/>
              <a:t>Пулюй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удосконалив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технологію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виготовлення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розжарювальних</a:t>
            </a:r>
            <a:r>
              <a:rPr lang="ru-RU" sz="1800" b="0" dirty="0" smtClean="0"/>
              <a:t> ниток для </a:t>
            </a:r>
            <a:r>
              <a:rPr lang="ru-RU" sz="1800" b="0" dirty="0" err="1" smtClean="0"/>
              <a:t>освітлювальних</a:t>
            </a:r>
            <a:r>
              <a:rPr lang="ru-RU" sz="1800" b="0" dirty="0" smtClean="0"/>
              <a:t> ламп, першим </a:t>
            </a:r>
            <a:r>
              <a:rPr lang="ru-RU" sz="1800" b="0" dirty="0" err="1" smtClean="0"/>
              <a:t>дослідив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неонове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світло</a:t>
            </a:r>
            <a:r>
              <a:rPr lang="ru-RU" sz="1800" b="0" dirty="0" smtClean="0"/>
              <a:t>. Ряд </a:t>
            </a:r>
            <a:r>
              <a:rPr lang="ru-RU" sz="1800" b="0" dirty="0" err="1" smtClean="0"/>
              <a:t>промислово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розвинених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країн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Європи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запатентували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запропоновану</a:t>
            </a:r>
            <a:r>
              <a:rPr lang="ru-RU" sz="1800" b="0" dirty="0" smtClean="0"/>
              <a:t> Іваном </a:t>
            </a:r>
            <a:r>
              <a:rPr lang="ru-RU" sz="1800" b="0" dirty="0" err="1" smtClean="0"/>
              <a:t>Пулюєм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конструкцію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телефонних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станцій</a:t>
            </a:r>
            <a:r>
              <a:rPr lang="ru-RU" sz="1800" b="0" dirty="0" smtClean="0"/>
              <a:t> та </a:t>
            </a:r>
            <a:r>
              <a:rPr lang="ru-RU" sz="1800" b="0" dirty="0" err="1" smtClean="0"/>
              <a:t>абонентських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апаратів</a:t>
            </a:r>
            <a:r>
              <a:rPr lang="ru-RU" sz="1800" b="0" dirty="0" smtClean="0"/>
              <a:t>, </a:t>
            </a:r>
            <a:r>
              <a:rPr lang="ru-RU" sz="1800" b="0" dirty="0" err="1" smtClean="0"/>
              <a:t>зокрема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застосування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розподільчого</a:t>
            </a:r>
            <a:r>
              <a:rPr lang="ru-RU" sz="1800" b="0" dirty="0" smtClean="0"/>
              <a:t> трансформатора. З </a:t>
            </a:r>
            <a:r>
              <a:rPr lang="ru-RU" sz="1800" b="0" dirty="0" err="1" smtClean="0"/>
              <a:t>участю</a:t>
            </a:r>
            <a:r>
              <a:rPr lang="ru-RU" sz="1800" b="0" dirty="0" smtClean="0"/>
              <a:t> земляка запущено ряд </a:t>
            </a:r>
            <a:r>
              <a:rPr lang="ru-RU" sz="1800" b="0" dirty="0" err="1" smtClean="0"/>
              <a:t>електростанцій</a:t>
            </a:r>
            <a:r>
              <a:rPr lang="ru-RU" sz="1800" b="0" dirty="0" smtClean="0"/>
              <a:t> на </a:t>
            </a:r>
            <a:r>
              <a:rPr lang="ru-RU" sz="1800" b="0" dirty="0" err="1" smtClean="0"/>
              <a:t>постійному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струмі</a:t>
            </a:r>
            <a:r>
              <a:rPr lang="ru-RU" sz="1800" b="0" dirty="0" smtClean="0"/>
              <a:t> в </a:t>
            </a:r>
            <a:r>
              <a:rPr lang="ru-RU" sz="1800" b="0" dirty="0" err="1" smtClean="0"/>
              <a:t>Австро-Угорщині</a:t>
            </a:r>
            <a:r>
              <a:rPr lang="ru-RU" sz="1800" b="0" dirty="0" smtClean="0"/>
              <a:t>, а </a:t>
            </a:r>
            <a:r>
              <a:rPr lang="ru-RU" sz="1800" b="0" dirty="0" err="1" smtClean="0"/>
              <a:t>також</a:t>
            </a:r>
            <a:r>
              <a:rPr lang="ru-RU" sz="1800" b="0" dirty="0" smtClean="0"/>
              <a:t> першу в </a:t>
            </a:r>
            <a:r>
              <a:rPr lang="ru-RU" sz="1800" b="0" dirty="0" err="1" smtClean="0"/>
              <a:t>Європі</a:t>
            </a:r>
            <a:r>
              <a:rPr lang="ru-RU" sz="1800" b="0" dirty="0" smtClean="0"/>
              <a:t> на </a:t>
            </a:r>
            <a:r>
              <a:rPr lang="ru-RU" sz="1800" b="0" dirty="0" err="1" smtClean="0"/>
              <a:t>змінному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струмі</a:t>
            </a:r>
            <a:r>
              <a:rPr lang="ru-RU" sz="1800" b="0" dirty="0" smtClean="0"/>
              <a:t>. </a:t>
            </a:r>
            <a:r>
              <a:rPr lang="ru-RU" sz="1800" b="0" dirty="0" err="1" smtClean="0"/>
              <a:t>Досі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залишається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спірним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питання</a:t>
            </a:r>
            <a:r>
              <a:rPr lang="ru-RU" sz="1800" b="0" dirty="0" smtClean="0"/>
              <a:t> про </a:t>
            </a:r>
            <a:r>
              <a:rPr lang="ru-RU" sz="1800" b="0" dirty="0" err="1" smtClean="0"/>
              <a:t>відкриття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рентгенівських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променів</a:t>
            </a:r>
            <a:r>
              <a:rPr lang="ru-RU" sz="1800" b="0" dirty="0" smtClean="0"/>
              <a:t>. </a:t>
            </a:r>
            <a:r>
              <a:rPr lang="ru-RU" sz="1800" b="0" dirty="0" err="1" smtClean="0"/>
              <a:t>Якщо</a:t>
            </a:r>
            <a:r>
              <a:rPr lang="ru-RU" sz="1800" b="0" dirty="0" smtClean="0"/>
              <a:t> Рентгена </a:t>
            </a:r>
            <a:r>
              <a:rPr lang="ru-RU" sz="1800" b="0" dirty="0" err="1" smtClean="0"/>
              <a:t>знає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нині</a:t>
            </a:r>
            <a:r>
              <a:rPr lang="ru-RU" sz="1800" b="0" dirty="0" smtClean="0"/>
              <a:t> весь </a:t>
            </a:r>
            <a:r>
              <a:rPr lang="ru-RU" sz="1800" b="0" dirty="0" err="1" smtClean="0"/>
              <a:t>світ</a:t>
            </a:r>
            <a:r>
              <a:rPr lang="ru-RU" sz="1800" b="0" dirty="0" smtClean="0"/>
              <a:t>, то </a:t>
            </a:r>
            <a:r>
              <a:rPr lang="ru-RU" sz="1800" b="0" dirty="0" err="1" smtClean="0"/>
              <a:t>ім’я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Івана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Пулюя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тільки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здобуває</a:t>
            </a:r>
            <a:r>
              <a:rPr lang="ru-RU" sz="1800" b="0" dirty="0" smtClean="0"/>
              <a:t> </a:t>
            </a:r>
            <a:r>
              <a:rPr lang="ru-RU" sz="1800" b="0" dirty="0" err="1" smtClean="0"/>
              <a:t>обшири</a:t>
            </a:r>
            <a:r>
              <a:rPr lang="ru-RU" sz="1800" b="0" dirty="0" smtClean="0"/>
              <a:t>.</a:t>
            </a:r>
            <a:endParaRPr lang="ru-RU" sz="18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>Джерела </a:t>
            </a:r>
            <a:r>
              <a:rPr lang="ru-RU" b="0" dirty="0" err="1" smtClean="0"/>
              <a:t>інформації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http://uk.wikipedia.org/wiki/</a:t>
            </a:r>
            <a:r>
              <a:rPr lang="ru-RU" dirty="0" err="1" smtClean="0">
                <a:hlinkClick r:id="rId2"/>
              </a:rPr>
              <a:t>Пулюй_Іван_Павлович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http://www.br.com.ua/referats/Biography/12800.htm</a:t>
            </a:r>
            <a:endParaRPr lang="uk-UA" dirty="0" smtClean="0"/>
          </a:p>
          <a:p>
            <a:r>
              <a:rPr lang="en-US" dirty="0" smtClean="0">
                <a:hlinkClick r:id="rId4"/>
              </a:rPr>
              <a:t>http://www.romanenko.biz/ru/library/article_pulyui.html</a:t>
            </a:r>
            <a:endParaRPr lang="uk-UA" dirty="0" smtClean="0"/>
          </a:p>
          <a:p>
            <a:r>
              <a:rPr lang="en-US" dirty="0" smtClean="0">
                <a:hlinkClick r:id="rId5"/>
              </a:rPr>
              <a:t>http://tntu.edu.ua/?p=news/1320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0" dirty="0" err="1" smtClean="0"/>
              <a:t>Презентацію</a:t>
            </a:r>
            <a:r>
              <a:rPr lang="ru-RU" sz="3600" b="0" dirty="0" smtClean="0"/>
              <a:t> </a:t>
            </a:r>
            <a:r>
              <a:rPr lang="ru-RU" sz="3600" b="0" dirty="0" err="1" smtClean="0"/>
              <a:t>підготувала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0" dirty="0" err="1" smtClean="0"/>
              <a:t>Учениця</a:t>
            </a:r>
            <a:r>
              <a:rPr lang="ru-RU" sz="3600" b="0" dirty="0" smtClean="0"/>
              <a:t> 9-А </a:t>
            </a:r>
            <a:r>
              <a:rPr lang="ru-RU" sz="3600" b="0" dirty="0" err="1" smtClean="0"/>
              <a:t>класу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0" dirty="0" smtClean="0"/>
              <a:t>Стороженко </a:t>
            </a:r>
            <a:r>
              <a:rPr lang="ru-RU" sz="3600" b="0" dirty="0" err="1" smtClean="0"/>
              <a:t>Юлія</a:t>
            </a:r>
            <a:endParaRPr lang="ru-RU" sz="36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План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357298"/>
            <a:ext cx="7758112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sz="3600" b="0" dirty="0" smtClean="0">
                <a:hlinkClick r:id="rId2" action="ppaction://hlinksldjump"/>
              </a:rPr>
              <a:t>Біографія</a:t>
            </a:r>
            <a:endParaRPr lang="uk-UA" sz="3600" b="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600" b="0" dirty="0" smtClean="0">
                <a:hlinkClick r:id="rId3" action="ppaction://hlinksldjump"/>
              </a:rPr>
              <a:t>Родина</a:t>
            </a:r>
            <a:endParaRPr lang="ru-RU" sz="3600" b="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600" b="0" dirty="0" smtClean="0">
                <a:hlinkClick r:id="rId4" action="ppaction://hlinksldjump"/>
              </a:rPr>
              <a:t>Науковий внесок</a:t>
            </a:r>
            <a:endParaRPr lang="ru-RU" sz="3600" b="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600" b="0" dirty="0" smtClean="0">
                <a:hlinkClick r:id="rId5" action="ppaction://hlinksldjump"/>
              </a:rPr>
              <a:t>Праці</a:t>
            </a:r>
            <a:endParaRPr lang="ru-RU" sz="3600" b="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600" b="0" dirty="0" smtClean="0">
                <a:hlinkClick r:id="rId6" action="ppaction://hlinksldjump"/>
              </a:rPr>
              <a:t>Переклад Біблії</a:t>
            </a:r>
            <a:endParaRPr lang="ru-RU" sz="3600" b="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600" b="0" dirty="0" smtClean="0">
                <a:hlinkClick r:id="rId7" action="ppaction://hlinksldjump"/>
              </a:rPr>
              <a:t>Підтримка української </a:t>
            </a:r>
            <a:r>
              <a:rPr lang="uk-UA" sz="3600" b="0" dirty="0" smtClean="0">
                <a:hlinkClick r:id="rId7" action="ppaction://hlinksldjump"/>
              </a:rPr>
              <a:t>культури</a:t>
            </a:r>
            <a:endParaRPr lang="uk-UA" sz="3600" b="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600" b="0" dirty="0" smtClean="0">
                <a:hlinkClick r:id="rId8" action="ppaction://hlinksldjump"/>
              </a:rPr>
              <a:t>Додаткова інформація</a:t>
            </a:r>
            <a:endParaRPr lang="uk-UA" sz="3600" b="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3600" b="0" dirty="0" smtClean="0">
                <a:hlinkClick r:id="rId9" action="ppaction://hlinksldjump"/>
              </a:rPr>
              <a:t>Джерела інформації</a:t>
            </a:r>
            <a:endParaRPr lang="ru-RU" sz="3600" b="0" dirty="0" smtClean="0"/>
          </a:p>
          <a:p>
            <a:pPr marL="514350" indent="-514350">
              <a:buFont typeface="+mj-lt"/>
              <a:buAutoNum type="arabicPeriod"/>
            </a:pPr>
            <a:endParaRPr lang="ru-RU" b="0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58112" cy="1143000"/>
          </a:xfrm>
        </p:spPr>
        <p:txBody>
          <a:bodyPr>
            <a:normAutofit/>
          </a:bodyPr>
          <a:lstStyle/>
          <a:p>
            <a:r>
              <a:rPr lang="uk-UA" b="0" dirty="0" smtClean="0"/>
              <a:t>Біографія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857232"/>
            <a:ext cx="5786478" cy="5429288"/>
          </a:xfrm>
        </p:spPr>
        <p:txBody>
          <a:bodyPr/>
          <a:lstStyle/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      </a:t>
            </a:r>
            <a:r>
              <a:rPr lang="vi-VN" sz="1600" dirty="0" smtClean="0">
                <a:solidFill>
                  <a:schemeClr val="tx1"/>
                </a:solidFill>
              </a:rPr>
              <a:t>Іва́н Па́влович Пулю́й</a:t>
            </a:r>
            <a:r>
              <a:rPr lang="vi-VN" sz="1600" b="0" dirty="0" smtClean="0">
                <a:solidFill>
                  <a:schemeClr val="tx1"/>
                </a:solidFill>
              </a:rPr>
              <a:t> </a:t>
            </a:r>
            <a:r>
              <a:rPr lang="ru-RU" sz="1600" b="0" dirty="0" smtClean="0">
                <a:solidFill>
                  <a:schemeClr val="tx1"/>
                </a:solidFill>
              </a:rPr>
              <a:t>народився в глибоко релігійній греко-католицькій родині-</a:t>
            </a:r>
            <a:r>
              <a:rPr lang="en-US" sz="1600" b="0" dirty="0" smtClean="0">
                <a:solidFill>
                  <a:schemeClr val="tx1"/>
                </a:solidFill>
              </a:rPr>
              <a:t>2 </a:t>
            </a:r>
            <a:r>
              <a:rPr lang="vi-VN" sz="1600" b="0" dirty="0" smtClean="0">
                <a:solidFill>
                  <a:schemeClr val="tx1"/>
                </a:solidFill>
              </a:rPr>
              <a:t>лютого 1845, Гримайлів, Гусятинський район, Тернопільська область — †31 січня 1918, Прага — український фізик і електротехнік, винахідник, організатор науки, громадський діяч, перекладач.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ru-RU" sz="1600" b="0" dirty="0" smtClean="0">
                <a:solidFill>
                  <a:schemeClr val="tx1"/>
                </a:solidFill>
              </a:rPr>
              <a:t>1865 — закінчив Тернопільську </a:t>
            </a:r>
            <a:r>
              <a:rPr lang="ru-RU" sz="1600" b="0" dirty="0" err="1" smtClean="0">
                <a:solidFill>
                  <a:schemeClr val="tx1"/>
                </a:solidFill>
              </a:rPr>
              <a:t>гімназію</a:t>
            </a:r>
            <a:r>
              <a:rPr lang="ru-RU" sz="1600" b="0" dirty="0" smtClean="0">
                <a:solidFill>
                  <a:schemeClr val="tx1"/>
                </a:solidFill>
              </a:rPr>
              <a:t>, вступив на теологічний факультет Віденського </a:t>
            </a:r>
            <a:r>
              <a:rPr lang="ru-RU" sz="1600" b="0" dirty="0" err="1" smtClean="0">
                <a:solidFill>
                  <a:schemeClr val="tx1"/>
                </a:solidFill>
              </a:rPr>
              <a:t>університету</a:t>
            </a:r>
            <a:r>
              <a:rPr lang="ru-RU" sz="1600" b="0" dirty="0" smtClean="0">
                <a:solidFill>
                  <a:schemeClr val="tx1"/>
                </a:solidFill>
              </a:rPr>
              <a:t>, </a:t>
            </a:r>
            <a:r>
              <a:rPr lang="ru-RU" sz="1600" b="0" dirty="0" err="1" smtClean="0">
                <a:solidFill>
                  <a:schemeClr val="tx1"/>
                </a:solidFill>
              </a:rPr>
              <a:t>який</a:t>
            </a:r>
            <a:r>
              <a:rPr lang="ru-RU" sz="1600" b="0" dirty="0" smtClean="0">
                <a:solidFill>
                  <a:schemeClr val="tx1"/>
                </a:solidFill>
              </a:rPr>
              <a:t> закінчив </a:t>
            </a:r>
            <a:r>
              <a:rPr lang="ru-RU" sz="1600" b="0" dirty="0" err="1" smtClean="0">
                <a:solidFill>
                  <a:schemeClr val="tx1"/>
                </a:solidFill>
              </a:rPr>
              <a:t>з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відзнакою</a:t>
            </a:r>
            <a:r>
              <a:rPr lang="ru-RU" sz="1600" b="0" dirty="0" smtClean="0">
                <a:solidFill>
                  <a:schemeClr val="tx1"/>
                </a:solidFill>
              </a:rPr>
              <a:t>. </a:t>
            </a:r>
            <a:r>
              <a:rPr lang="ru-RU" sz="1600" b="0" dirty="0" err="1" smtClean="0">
                <a:solidFill>
                  <a:schemeClr val="tx1"/>
                </a:solidFill>
              </a:rPr>
              <a:t>Пізніше</a:t>
            </a:r>
            <a:r>
              <a:rPr lang="ru-RU" sz="1600" b="0" dirty="0" smtClean="0">
                <a:solidFill>
                  <a:schemeClr val="tx1"/>
                </a:solidFill>
              </a:rPr>
              <a:t> вступив на </a:t>
            </a:r>
            <a:r>
              <a:rPr lang="ru-RU" sz="1600" b="0" dirty="0" err="1" smtClean="0">
                <a:solidFill>
                  <a:schemeClr val="tx1"/>
                </a:solidFill>
              </a:rPr>
              <a:t>фізико-математичне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відділення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філософського</a:t>
            </a:r>
            <a:r>
              <a:rPr lang="ru-RU" sz="1600" b="0" dirty="0" smtClean="0">
                <a:solidFill>
                  <a:schemeClr val="tx1"/>
                </a:solidFill>
              </a:rPr>
              <a:t> факультету того ж </a:t>
            </a:r>
            <a:r>
              <a:rPr lang="ru-RU" sz="1600" b="0" dirty="0" err="1" smtClean="0">
                <a:solidFill>
                  <a:schemeClr val="tx1"/>
                </a:solidFill>
              </a:rPr>
              <a:t>університету</a:t>
            </a:r>
            <a:r>
              <a:rPr lang="ru-RU" sz="1600" b="0" dirty="0" smtClean="0">
                <a:solidFill>
                  <a:schemeClr val="tx1"/>
                </a:solidFill>
              </a:rPr>
              <a:t>, де </a:t>
            </a:r>
            <a:r>
              <a:rPr lang="ru-RU" sz="1600" b="0" dirty="0" err="1" smtClean="0">
                <a:solidFill>
                  <a:schemeClr val="tx1"/>
                </a:solidFill>
              </a:rPr>
              <a:t>навчався</a:t>
            </a:r>
            <a:r>
              <a:rPr lang="ru-RU" sz="1600" b="0" dirty="0" smtClean="0">
                <a:solidFill>
                  <a:schemeClr val="tx1"/>
                </a:solidFill>
              </a:rPr>
              <a:t> до 1872 року.</a:t>
            </a:r>
          </a:p>
          <a:p>
            <a:pPr>
              <a:buNone/>
            </a:pPr>
            <a:r>
              <a:rPr lang="ru-RU" sz="1600" b="0" dirty="0" err="1" smtClean="0">
                <a:solidFill>
                  <a:schemeClr val="tx1"/>
                </a:solidFill>
              </a:rPr>
              <a:t>Був</a:t>
            </a:r>
            <a:r>
              <a:rPr lang="ru-RU" sz="1600" b="0" dirty="0" smtClean="0">
                <a:solidFill>
                  <a:schemeClr val="tx1"/>
                </a:solidFill>
              </a:rPr>
              <a:t> доцентом Віденського </a:t>
            </a:r>
            <a:r>
              <a:rPr lang="ru-RU" sz="1600" b="0" dirty="0" err="1" smtClean="0">
                <a:solidFill>
                  <a:schemeClr val="tx1"/>
                </a:solidFill>
              </a:rPr>
              <a:t>університету</a:t>
            </a:r>
            <a:r>
              <a:rPr lang="ru-RU" sz="16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sz="1600" b="0" dirty="0" smtClean="0">
                <a:solidFill>
                  <a:schemeClr val="tx1"/>
                </a:solidFill>
              </a:rPr>
              <a:t>1874–1875 — </a:t>
            </a:r>
            <a:r>
              <a:rPr lang="ru-RU" sz="1600" b="0" dirty="0" err="1" smtClean="0">
                <a:solidFill>
                  <a:schemeClr val="tx1"/>
                </a:solidFill>
              </a:rPr>
              <a:t>викладав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фізику</a:t>
            </a:r>
            <a:r>
              <a:rPr lang="ru-RU" sz="1600" b="0" dirty="0" smtClean="0">
                <a:solidFill>
                  <a:schemeClr val="tx1"/>
                </a:solidFill>
              </a:rPr>
              <a:t> у </a:t>
            </a:r>
            <a:r>
              <a:rPr lang="ru-RU" sz="1600" b="0" dirty="0" err="1" smtClean="0">
                <a:solidFill>
                  <a:schemeClr val="tx1"/>
                </a:solidFill>
              </a:rPr>
              <a:t>Військово-морській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академії</a:t>
            </a:r>
            <a:r>
              <a:rPr lang="ru-RU" sz="1600" b="0" dirty="0" smtClean="0">
                <a:solidFill>
                  <a:schemeClr val="tx1"/>
                </a:solidFill>
              </a:rPr>
              <a:t> в Фіуме (</a:t>
            </a:r>
            <a:r>
              <a:rPr lang="ru-RU" sz="1600" b="0" dirty="0" err="1" smtClean="0">
                <a:solidFill>
                  <a:schemeClr val="tx1"/>
                </a:solidFill>
              </a:rPr>
              <a:t>нині</a:t>
            </a:r>
            <a:r>
              <a:rPr lang="ru-RU" sz="1600" b="0" dirty="0" smtClean="0">
                <a:solidFill>
                  <a:schemeClr val="tx1"/>
                </a:solidFill>
              </a:rPr>
              <a:t> Рієка, Хорватія).</a:t>
            </a:r>
          </a:p>
          <a:p>
            <a:pPr>
              <a:buNone/>
            </a:pPr>
            <a:r>
              <a:rPr lang="ru-RU" sz="1600" b="0" dirty="0" smtClean="0">
                <a:solidFill>
                  <a:schemeClr val="tx1"/>
                </a:solidFill>
              </a:rPr>
              <a:t>1875 — як </a:t>
            </a:r>
            <a:r>
              <a:rPr lang="ru-RU" sz="1600" b="0" dirty="0" err="1" smtClean="0">
                <a:solidFill>
                  <a:schemeClr val="tx1"/>
                </a:solidFill>
              </a:rPr>
              <a:t>стипендіат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австрійського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Міністерства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освіти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підвищував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свої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професійні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знання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під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керівництвом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професора</a:t>
            </a:r>
            <a:r>
              <a:rPr lang="ru-RU" sz="1600" b="0" dirty="0" smtClean="0">
                <a:solidFill>
                  <a:schemeClr val="tx1"/>
                </a:solidFill>
              </a:rPr>
              <a:t> Августа </a:t>
            </a:r>
            <a:r>
              <a:rPr lang="ru-RU" sz="1600" b="0" dirty="0" err="1" smtClean="0">
                <a:solidFill>
                  <a:schemeClr val="tx1"/>
                </a:solidFill>
              </a:rPr>
              <a:t>Кундта</a:t>
            </a:r>
            <a:r>
              <a:rPr lang="ru-RU" sz="1600" b="0" dirty="0" smtClean="0">
                <a:solidFill>
                  <a:schemeClr val="tx1"/>
                </a:solidFill>
              </a:rPr>
              <a:t> вСтразбурзькому університеті.</a:t>
            </a:r>
          </a:p>
          <a:p>
            <a:pPr>
              <a:buNone/>
            </a:pPr>
            <a:r>
              <a:rPr lang="ru-RU" sz="1600" b="0" dirty="0" smtClean="0">
                <a:solidFill>
                  <a:schemeClr val="tx1"/>
                </a:solidFill>
              </a:rPr>
              <a:t>1876 — </a:t>
            </a:r>
            <a:r>
              <a:rPr lang="ru-RU" sz="1600" b="0" dirty="0" err="1" smtClean="0">
                <a:solidFill>
                  <a:schemeClr val="tx1"/>
                </a:solidFill>
              </a:rPr>
              <a:t>захистив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докторську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дисертацію</a:t>
            </a:r>
            <a:r>
              <a:rPr lang="ru-RU" sz="1600" b="0" dirty="0" smtClean="0">
                <a:solidFill>
                  <a:schemeClr val="tx1"/>
                </a:solidFill>
              </a:rPr>
              <a:t> «</a:t>
            </a:r>
            <a:r>
              <a:rPr lang="ru-RU" sz="1600" b="0" dirty="0" err="1" smtClean="0">
                <a:solidFill>
                  <a:schemeClr val="tx1"/>
                </a:solidFill>
              </a:rPr>
              <a:t>Залежність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внутрішнього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тертя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газів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від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температури</a:t>
            </a:r>
            <a:r>
              <a:rPr lang="ru-RU" sz="1600" b="0" dirty="0" smtClean="0">
                <a:solidFill>
                  <a:schemeClr val="tx1"/>
                </a:solidFill>
              </a:rPr>
              <a:t>», у </a:t>
            </a:r>
            <a:r>
              <a:rPr lang="ru-RU" sz="1600" b="0" dirty="0" err="1" smtClean="0">
                <a:solidFill>
                  <a:schemeClr val="tx1"/>
                </a:solidFill>
              </a:rPr>
              <a:t>якій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опублікував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результати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досліджень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температурної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залежності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в'язкості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газів</a:t>
            </a:r>
            <a:r>
              <a:rPr lang="ru-RU" sz="1600" b="0" dirty="0" smtClean="0">
                <a:solidFill>
                  <a:schemeClr val="tx1"/>
                </a:solidFill>
              </a:rPr>
              <a:t> за </a:t>
            </a:r>
            <a:r>
              <a:rPr lang="ru-RU" sz="1600" b="0" dirty="0" err="1" smtClean="0">
                <a:solidFill>
                  <a:schemeClr val="tx1"/>
                </a:solidFill>
              </a:rPr>
              <a:t>що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здобув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ступінь</a:t>
            </a:r>
            <a:r>
              <a:rPr lang="ru-RU" sz="1600" b="0" dirty="0" smtClean="0">
                <a:solidFill>
                  <a:schemeClr val="tx1"/>
                </a:solidFill>
              </a:rPr>
              <a:t> доктора </a:t>
            </a:r>
            <a:r>
              <a:rPr lang="ru-RU" sz="1600" b="0" dirty="0" err="1" smtClean="0">
                <a:solidFill>
                  <a:schemeClr val="tx1"/>
                </a:solidFill>
              </a:rPr>
              <a:t>натурфілософії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Страсбурзького</a:t>
            </a:r>
            <a:r>
              <a:rPr lang="ru-RU" sz="1600" b="0" dirty="0" smtClean="0">
                <a:solidFill>
                  <a:schemeClr val="tx1"/>
                </a:solidFill>
              </a:rPr>
              <a:t> </a:t>
            </a:r>
            <a:r>
              <a:rPr lang="ru-RU" sz="1600" b="0" dirty="0" err="1" smtClean="0">
                <a:solidFill>
                  <a:schemeClr val="tx1"/>
                </a:solidFill>
              </a:rPr>
              <a:t>університету</a:t>
            </a:r>
            <a:r>
              <a:rPr lang="ru-RU" sz="16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ru-RU" sz="1800" b="0" dirty="0" smtClean="0">
              <a:solidFill>
                <a:schemeClr val="tx1"/>
              </a:solidFill>
            </a:endParaRPr>
          </a:p>
          <a:p>
            <a:endParaRPr lang="ru-RU" sz="1200" b="0" dirty="0" smtClean="0"/>
          </a:p>
          <a:p>
            <a:pPr>
              <a:buNone/>
            </a:pP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4097" name="Picture 1" descr="C:\Documents and Settings\Admin\Рабочий стол\презентации Юли\1345714457_7d930a3da796e5d35d9f9f24ecf216b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1714488"/>
            <a:ext cx="2571736" cy="335756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 smtClean="0"/>
              <a:t>Біографія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285860"/>
            <a:ext cx="7858180" cy="3357586"/>
          </a:xfrm>
        </p:spPr>
        <p:txBody>
          <a:bodyPr/>
          <a:lstStyle/>
          <a:p>
            <a:pPr>
              <a:buNone/>
            </a:pPr>
            <a:r>
              <a:rPr lang="ru-RU" sz="1800" b="0" dirty="0" smtClean="0">
                <a:solidFill>
                  <a:schemeClr val="tx1"/>
                </a:solidFill>
              </a:rPr>
              <a:t>1884 — </a:t>
            </a:r>
            <a:r>
              <a:rPr lang="ru-RU" sz="1800" b="0" dirty="0" err="1" smtClean="0">
                <a:solidFill>
                  <a:schemeClr val="tx1"/>
                </a:solidFill>
              </a:rPr>
              <a:t>Міністерство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освіти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Австро-Угорської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імперії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запропонувало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Івану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Пулюю</a:t>
            </a:r>
            <a:r>
              <a:rPr lang="ru-RU" sz="1800" b="0" dirty="0" smtClean="0">
                <a:solidFill>
                  <a:schemeClr val="tx1"/>
                </a:solidFill>
              </a:rPr>
              <a:t> як </a:t>
            </a:r>
            <a:r>
              <a:rPr lang="ru-RU" sz="1800" b="0" dirty="0" err="1" smtClean="0">
                <a:solidFill>
                  <a:schemeClr val="tx1"/>
                </a:solidFill>
              </a:rPr>
              <a:t>професору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експериментальної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і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технічної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фізики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очолити</a:t>
            </a:r>
            <a:r>
              <a:rPr lang="ru-RU" sz="1800" b="0" dirty="0" smtClean="0">
                <a:solidFill>
                  <a:schemeClr val="tx1"/>
                </a:solidFill>
              </a:rPr>
              <a:t> кафедру </a:t>
            </a:r>
            <a:r>
              <a:rPr lang="ru-RU" sz="1800" b="0" dirty="0" err="1" smtClean="0">
                <a:solidFill>
                  <a:schemeClr val="tx1"/>
                </a:solidFill>
              </a:rPr>
              <a:t>фізики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Німецької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вищої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технічної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школи</a:t>
            </a:r>
            <a:r>
              <a:rPr lang="ru-RU" sz="1800" b="0" dirty="0" smtClean="0">
                <a:solidFill>
                  <a:schemeClr val="tx1"/>
                </a:solidFill>
              </a:rPr>
              <a:t> в Празі (</a:t>
            </a:r>
            <a:r>
              <a:rPr lang="ru-RU" sz="1800" b="0" dirty="0" err="1" smtClean="0">
                <a:solidFill>
                  <a:schemeClr val="tx1"/>
                </a:solidFill>
              </a:rPr>
              <a:t>нині</a:t>
            </a:r>
            <a:r>
              <a:rPr lang="ru-RU" sz="1800" b="0" dirty="0" smtClean="0">
                <a:solidFill>
                  <a:schemeClr val="tx1"/>
                </a:solidFill>
              </a:rPr>
              <a:t> </a:t>
            </a:r>
            <a:r>
              <a:rPr lang="ru-RU" sz="1800" b="0" dirty="0" err="1" smtClean="0">
                <a:solidFill>
                  <a:schemeClr val="tx1"/>
                </a:solidFill>
              </a:rPr>
              <a:t>Чеський</a:t>
            </a:r>
            <a:r>
              <a:rPr lang="ru-RU" sz="1800" b="0" dirty="0" smtClean="0">
                <a:solidFill>
                  <a:schemeClr val="tx1"/>
                </a:solidFill>
              </a:rPr>
              <a:t> технічний </a:t>
            </a:r>
            <a:r>
              <a:rPr lang="ru-RU" sz="1800" b="0" dirty="0" err="1" smtClean="0">
                <a:solidFill>
                  <a:schemeClr val="tx1"/>
                </a:solidFill>
              </a:rPr>
              <a:t>університет</a:t>
            </a:r>
            <a:r>
              <a:rPr lang="ru-RU" sz="1800" b="0" dirty="0" smtClean="0">
                <a:solidFill>
                  <a:schemeClr val="tx1"/>
                </a:solidFill>
              </a:rPr>
              <a:t>), яку 1903 року </a:t>
            </a:r>
            <a:r>
              <a:rPr lang="ru-RU" sz="1800" b="0" dirty="0" err="1" smtClean="0">
                <a:solidFill>
                  <a:schemeClr val="tx1"/>
                </a:solidFill>
              </a:rPr>
              <a:t>перетворив</a:t>
            </a:r>
            <a:r>
              <a:rPr lang="ru-RU" sz="1800" b="0" dirty="0" smtClean="0">
                <a:solidFill>
                  <a:schemeClr val="tx1"/>
                </a:solidFill>
              </a:rPr>
              <a:t> на першу в Європікафедру </a:t>
            </a:r>
            <a:r>
              <a:rPr lang="ru-RU" sz="1800" b="0" dirty="0" err="1" smtClean="0">
                <a:solidFill>
                  <a:schemeClr val="tx1"/>
                </a:solidFill>
              </a:rPr>
              <a:t>фізики</a:t>
            </a:r>
            <a:r>
              <a:rPr lang="ru-RU" sz="1800" b="0" dirty="0" smtClean="0">
                <a:solidFill>
                  <a:schemeClr val="tx1"/>
                </a:solidFill>
              </a:rPr>
              <a:t> та </a:t>
            </a:r>
            <a:r>
              <a:rPr lang="ru-RU" sz="1800" b="0" dirty="0" err="1" smtClean="0">
                <a:solidFill>
                  <a:schemeClr val="tx1"/>
                </a:solidFill>
              </a:rPr>
              <a:t>електротехніки</a:t>
            </a:r>
            <a:r>
              <a:rPr lang="ru-RU" sz="1800" b="0" dirty="0" smtClean="0">
                <a:solidFill>
                  <a:schemeClr val="tx1"/>
                </a:solidFill>
              </a:rPr>
              <a:t>. В 1888–1889 </a:t>
            </a:r>
            <a:r>
              <a:rPr lang="ru-RU" sz="1800" b="0" dirty="0" err="1" smtClean="0">
                <a:solidFill>
                  <a:schemeClr val="tx1"/>
                </a:solidFill>
              </a:rPr>
              <a:t>був</a:t>
            </a:r>
            <a:r>
              <a:rPr lang="ru-RU" sz="1800" b="0" dirty="0" smtClean="0">
                <a:solidFill>
                  <a:schemeClr val="tx1"/>
                </a:solidFill>
              </a:rPr>
              <a:t> ректором </a:t>
            </a:r>
            <a:r>
              <a:rPr lang="ru-RU" sz="1800" b="0" dirty="0" err="1" smtClean="0">
                <a:solidFill>
                  <a:schemeClr val="tx1"/>
                </a:solidFill>
              </a:rPr>
              <a:t>цієї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школи</a:t>
            </a:r>
            <a:r>
              <a:rPr lang="ru-RU" sz="1800" b="0" dirty="0" smtClean="0">
                <a:solidFill>
                  <a:schemeClr val="tx1"/>
                </a:solidFill>
              </a:rPr>
              <a:t>, </a:t>
            </a:r>
            <a:r>
              <a:rPr lang="ru-RU" sz="1800" b="0" dirty="0" err="1" smtClean="0">
                <a:solidFill>
                  <a:schemeClr val="tx1"/>
                </a:solidFill>
              </a:rPr>
              <a:t>створену</a:t>
            </a:r>
            <a:r>
              <a:rPr lang="ru-RU" sz="1800" b="0" dirty="0" smtClean="0">
                <a:solidFill>
                  <a:schemeClr val="tx1"/>
                </a:solidFill>
              </a:rPr>
              <a:t> ним кафедру </a:t>
            </a:r>
            <a:r>
              <a:rPr lang="ru-RU" sz="1800" b="0" dirty="0" err="1" smtClean="0">
                <a:solidFill>
                  <a:schemeClr val="tx1"/>
                </a:solidFill>
              </a:rPr>
              <a:t>очолював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протягом</a:t>
            </a:r>
            <a:r>
              <a:rPr lang="ru-RU" sz="1800" b="0" dirty="0" smtClean="0">
                <a:solidFill>
                  <a:schemeClr val="tx1"/>
                </a:solidFill>
              </a:rPr>
              <a:t> 32 </a:t>
            </a:r>
            <a:r>
              <a:rPr lang="ru-RU" sz="1800" b="0" dirty="0" err="1" smtClean="0">
                <a:solidFill>
                  <a:schemeClr val="tx1"/>
                </a:solidFill>
              </a:rPr>
              <a:t>років</a:t>
            </a:r>
            <a:r>
              <a:rPr lang="ru-RU" sz="1800" b="0" dirty="0" smtClean="0">
                <a:solidFill>
                  <a:schemeClr val="tx1"/>
                </a:solidFill>
              </a:rPr>
              <a:t>.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err="1" smtClean="0">
                <a:solidFill>
                  <a:schemeClr val="tx1"/>
                </a:solidFill>
              </a:rPr>
              <a:t>Був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державним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радником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з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електротехніки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Чехії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і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Моравії</a:t>
            </a:r>
            <a:r>
              <a:rPr lang="ru-RU" sz="18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sz="1800" b="0" dirty="0" err="1" smtClean="0">
                <a:solidFill>
                  <a:schemeClr val="tx1"/>
                </a:solidFill>
              </a:rPr>
              <a:t>Прилад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І.Пулюя</a:t>
            </a:r>
            <a:r>
              <a:rPr lang="ru-RU" sz="1800" b="0" dirty="0" smtClean="0">
                <a:solidFill>
                  <a:schemeClr val="tx1"/>
                </a:solidFill>
              </a:rPr>
              <a:t> для </a:t>
            </a:r>
            <a:r>
              <a:rPr lang="ru-RU" sz="1800" b="0" dirty="0" err="1" smtClean="0">
                <a:solidFill>
                  <a:schemeClr val="tx1"/>
                </a:solidFill>
              </a:rPr>
              <a:t>визначення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механічного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еквіваленту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теплоти</a:t>
            </a:r>
            <a:endParaRPr lang="ru-RU" sz="1800" b="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800" b="0" dirty="0" smtClean="0">
                <a:solidFill>
                  <a:schemeClr val="tx1"/>
                </a:solidFill>
              </a:rPr>
              <a:t>1916 — </a:t>
            </a:r>
            <a:r>
              <a:rPr lang="ru-RU" sz="1800" b="0" dirty="0" err="1" smtClean="0">
                <a:solidFill>
                  <a:schemeClr val="tx1"/>
                </a:solidFill>
              </a:rPr>
              <a:t>йому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запропонували</a:t>
            </a:r>
            <a:r>
              <a:rPr lang="ru-RU" sz="1800" b="0" dirty="0" smtClean="0">
                <a:solidFill>
                  <a:schemeClr val="tx1"/>
                </a:solidFill>
              </a:rPr>
              <a:t> посаду </a:t>
            </a:r>
            <a:r>
              <a:rPr lang="ru-RU" sz="1800" b="0" dirty="0" err="1" smtClean="0">
                <a:solidFill>
                  <a:schemeClr val="tx1"/>
                </a:solidFill>
              </a:rPr>
              <a:t>міністра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освіти</a:t>
            </a:r>
            <a:r>
              <a:rPr lang="ru-RU" sz="1800" b="0" dirty="0" smtClean="0">
                <a:solidFill>
                  <a:schemeClr val="tx1"/>
                </a:solidFill>
              </a:rPr>
              <a:t> Австрії, </a:t>
            </a:r>
            <a:r>
              <a:rPr lang="ru-RU" sz="1800" b="0" dirty="0" err="1" smtClean="0">
                <a:solidFill>
                  <a:schemeClr val="tx1"/>
                </a:solidFill>
              </a:rPr>
              <a:t>від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якої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він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відмовився</a:t>
            </a:r>
            <a:r>
              <a:rPr lang="ru-RU" sz="1800" b="0" dirty="0" smtClean="0">
                <a:solidFill>
                  <a:schemeClr val="tx1"/>
                </a:solidFill>
              </a:rPr>
              <a:t> за станом </a:t>
            </a:r>
            <a:r>
              <a:rPr lang="ru-RU" sz="1800" b="0" dirty="0" err="1" smtClean="0">
                <a:solidFill>
                  <a:schemeClr val="tx1"/>
                </a:solidFill>
              </a:rPr>
              <a:t>здоров'я</a:t>
            </a:r>
            <a:r>
              <a:rPr lang="ru-RU" sz="18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sz="1800" b="0" dirty="0" smtClean="0">
                <a:solidFill>
                  <a:schemeClr val="tx1"/>
                </a:solidFill>
              </a:rPr>
              <a:t>Разом </a:t>
            </a:r>
            <a:r>
              <a:rPr lang="ru-RU" sz="1800" b="0" dirty="0" err="1" smtClean="0">
                <a:solidFill>
                  <a:schemeClr val="tx1"/>
                </a:solidFill>
              </a:rPr>
              <a:t>з</a:t>
            </a:r>
            <a:r>
              <a:rPr lang="ru-RU" sz="1800" b="0" dirty="0" smtClean="0">
                <a:solidFill>
                  <a:schemeClr val="tx1"/>
                </a:solidFill>
              </a:rPr>
              <a:t> Іваном </a:t>
            </a:r>
            <a:r>
              <a:rPr lang="ru-RU" sz="1800" b="0" dirty="0" err="1" smtClean="0">
                <a:solidFill>
                  <a:schemeClr val="tx1"/>
                </a:solidFill>
              </a:rPr>
              <a:t>Горбачевським</a:t>
            </a:r>
            <a:r>
              <a:rPr lang="ru-RU" sz="1800" b="0" dirty="0" smtClean="0">
                <a:solidFill>
                  <a:schemeClr val="tx1"/>
                </a:solidFill>
              </a:rPr>
              <a:t> </a:t>
            </a:r>
            <a:r>
              <a:rPr lang="ru-RU" sz="1800" b="0" dirty="0" err="1" smtClean="0">
                <a:solidFill>
                  <a:schemeClr val="tx1"/>
                </a:solidFill>
              </a:rPr>
              <a:t>організував</a:t>
            </a:r>
            <a:r>
              <a:rPr lang="ru-RU" sz="1800" b="0" dirty="0" smtClean="0">
                <a:solidFill>
                  <a:schemeClr val="tx1"/>
                </a:solidFill>
              </a:rPr>
              <a:t> </a:t>
            </a:r>
            <a:r>
              <a:rPr lang="ru-RU" sz="1800" b="0" dirty="0" err="1" smtClean="0">
                <a:solidFill>
                  <a:schemeClr val="tx1"/>
                </a:solidFill>
              </a:rPr>
              <a:t>товариство</a:t>
            </a:r>
            <a:r>
              <a:rPr lang="ru-RU" sz="1800" b="0" dirty="0" smtClean="0">
                <a:solidFill>
                  <a:schemeClr val="tx1"/>
                </a:solidFill>
              </a:rPr>
              <a:t> «</a:t>
            </a:r>
            <a:r>
              <a:rPr lang="ru-RU" sz="1800" b="0" dirty="0" err="1" smtClean="0">
                <a:solidFill>
                  <a:schemeClr val="tx1"/>
                </a:solidFill>
              </a:rPr>
              <a:t>Українська</a:t>
            </a:r>
            <a:r>
              <a:rPr lang="ru-RU" sz="1800" b="0" dirty="0" smtClean="0">
                <a:solidFill>
                  <a:schemeClr val="tx1"/>
                </a:solidFill>
              </a:rPr>
              <a:t> громада» в Празі, створив фонд </a:t>
            </a:r>
            <a:r>
              <a:rPr lang="ru-RU" sz="1800" b="0" dirty="0" err="1" smtClean="0">
                <a:solidFill>
                  <a:schemeClr val="tx1"/>
                </a:solidFill>
              </a:rPr>
              <a:t>допомоги</a:t>
            </a:r>
            <a:r>
              <a:rPr lang="ru-RU" sz="1800" b="0" dirty="0" smtClean="0">
                <a:solidFill>
                  <a:schemeClr val="tx1"/>
                </a:solidFill>
              </a:rPr>
              <a:t> студентам.</a:t>
            </a:r>
          </a:p>
          <a:p>
            <a:pPr>
              <a:buNone/>
            </a:pPr>
            <a:r>
              <a:rPr lang="ru-RU" sz="1800" b="0" dirty="0" err="1" smtClean="0">
                <a:solidFill>
                  <a:schemeClr val="tx1"/>
                </a:solidFill>
              </a:rPr>
              <a:t>Похований</a:t>
            </a:r>
            <a:r>
              <a:rPr lang="ru-RU" sz="1800" b="0" dirty="0" smtClean="0">
                <a:solidFill>
                  <a:schemeClr val="tx1"/>
                </a:solidFill>
              </a:rPr>
              <a:t> у Празі.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14744" y="5357826"/>
            <a:ext cx="4572000" cy="1200329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  <p:txBody>
          <a:bodyPr>
            <a:spAutoFit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житті</a:t>
            </a:r>
            <a:r>
              <a:rPr lang="ru-RU" dirty="0" smtClean="0"/>
              <a:t> Іван </a:t>
            </a:r>
            <a:r>
              <a:rPr lang="ru-RU" dirty="0" err="1" smtClean="0"/>
              <a:t>Пулюй</a:t>
            </a:r>
            <a:r>
              <a:rPr lang="ru-RU" dirty="0" smtClean="0"/>
              <a:t> любив </a:t>
            </a:r>
            <a:r>
              <a:rPr lang="ru-RU" dirty="0" err="1" smtClean="0"/>
              <a:t>повторювати</a:t>
            </a:r>
            <a:r>
              <a:rPr lang="ru-RU" dirty="0" smtClean="0"/>
              <a:t>: </a:t>
            </a:r>
            <a:r>
              <a:rPr lang="ru-RU" b="1" i="1" dirty="0" smtClean="0"/>
              <a:t>«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має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статись</a:t>
            </a:r>
            <a:r>
              <a:rPr lang="ru-RU" b="1" i="1" dirty="0" smtClean="0"/>
              <a:t> — </a:t>
            </a:r>
            <a:r>
              <a:rPr lang="ru-RU" b="1" i="1" dirty="0" err="1" smtClean="0"/>
              <a:t>станеться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обов'язково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буде </a:t>
            </a:r>
            <a:r>
              <a:rPr lang="ru-RU" b="1" i="1" dirty="0" err="1" smtClean="0"/>
              <a:t>найкращим</a:t>
            </a:r>
            <a:r>
              <a:rPr lang="ru-RU" b="1" i="1" dirty="0" smtClean="0"/>
              <a:t>, тому 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така</a:t>
            </a:r>
            <a:r>
              <a:rPr lang="ru-RU" b="1" i="1" dirty="0" smtClean="0"/>
              <a:t> воля Господня».</a:t>
            </a:r>
            <a:endParaRPr lang="ru-RU" b="1" i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>Родина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88" y="1600200"/>
            <a:ext cx="4286254" cy="5114948"/>
          </a:xfrm>
        </p:spPr>
        <p:txBody>
          <a:bodyPr/>
          <a:lstStyle/>
          <a:p>
            <a:pPr>
              <a:buNone/>
            </a:pPr>
            <a:r>
              <a:rPr lang="ru-RU" sz="2000" b="0" dirty="0" err="1" smtClean="0">
                <a:solidFill>
                  <a:schemeClr val="tx1"/>
                </a:solidFill>
              </a:rPr>
              <a:t>Стозітська</a:t>
            </a:r>
            <a:r>
              <a:rPr lang="ru-RU" sz="2000" b="0" dirty="0" smtClean="0">
                <a:solidFill>
                  <a:schemeClr val="tx1"/>
                </a:solidFill>
              </a:rPr>
              <a:t> Катерина — дружина.</a:t>
            </a:r>
          </a:p>
          <a:p>
            <a:pPr>
              <a:buNone/>
            </a:pPr>
            <a:r>
              <a:rPr lang="ru-RU" sz="2000" b="0" dirty="0" err="1" smtClean="0">
                <a:solidFill>
                  <a:schemeClr val="tx1"/>
                </a:solidFill>
              </a:rPr>
              <a:t>Олександр</a:t>
            </a:r>
            <a:r>
              <a:rPr lang="ru-RU" sz="2000" b="0" dirty="0" smtClean="0">
                <a:solidFill>
                  <a:schemeClr val="tx1"/>
                </a:solidFill>
              </a:rPr>
              <a:t> Іван — </a:t>
            </a:r>
            <a:r>
              <a:rPr lang="ru-RU" sz="2000" b="0" dirty="0" err="1" smtClean="0">
                <a:solidFill>
                  <a:schemeClr val="tx1"/>
                </a:solidFill>
              </a:rPr>
              <a:t>син</a:t>
            </a:r>
            <a:r>
              <a:rPr lang="ru-RU" sz="2000" b="0" dirty="0" smtClean="0">
                <a:solidFill>
                  <a:schemeClr val="tx1"/>
                </a:solidFill>
              </a:rPr>
              <a:t>, (сотник), в </a:t>
            </a:r>
            <a:r>
              <a:rPr lang="ru-RU" sz="2000" b="0" dirty="0" err="1" smtClean="0">
                <a:solidFill>
                  <a:schemeClr val="tx1"/>
                </a:solidFill>
              </a:rPr>
              <a:t>часі</a:t>
            </a:r>
            <a:r>
              <a:rPr lang="ru-RU" sz="2000" b="0" dirty="0" smtClean="0">
                <a:solidFill>
                  <a:schemeClr val="tx1"/>
                </a:solidFill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</a:rPr>
              <a:t>Другої</a:t>
            </a:r>
            <a:r>
              <a:rPr lang="ru-RU" sz="2000" b="0" dirty="0" smtClean="0">
                <a:solidFill>
                  <a:schemeClr val="tx1"/>
                </a:solidFill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</a:rPr>
              <a:t>світової</a:t>
            </a:r>
            <a:r>
              <a:rPr lang="ru-RU" sz="2000" b="0" dirty="0" smtClean="0">
                <a:solidFill>
                  <a:schemeClr val="tx1"/>
                </a:solidFill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</a:rPr>
              <a:t>війни</a:t>
            </a:r>
            <a:r>
              <a:rPr lang="ru-RU" sz="2000" b="0" dirty="0" smtClean="0">
                <a:solidFill>
                  <a:schemeClr val="tx1"/>
                </a:solidFill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</a:rPr>
              <a:t>був</a:t>
            </a:r>
            <a:r>
              <a:rPr lang="ru-RU" sz="2000" b="0" dirty="0" smtClean="0">
                <a:solidFill>
                  <a:schemeClr val="tx1"/>
                </a:solidFill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</a:rPr>
              <a:t>в</a:t>
            </a:r>
            <a:r>
              <a:rPr lang="ru-RU" sz="2000" b="0" dirty="0" smtClean="0">
                <a:solidFill>
                  <a:schemeClr val="tx1"/>
                </a:solidFill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</a:rPr>
              <a:t>складі</a:t>
            </a:r>
            <a:r>
              <a:rPr lang="ru-RU" sz="2000" b="0" dirty="0" smtClean="0">
                <a:solidFill>
                  <a:schemeClr val="tx1"/>
                </a:solidFill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</a:rPr>
              <a:t>Буковинського</a:t>
            </a:r>
            <a:r>
              <a:rPr lang="ru-RU" sz="2000" b="0" dirty="0" smtClean="0">
                <a:solidFill>
                  <a:schemeClr val="tx1"/>
                </a:solidFill>
              </a:rPr>
              <a:t> куреня.</a:t>
            </a:r>
          </a:p>
          <a:p>
            <a:pPr>
              <a:buNone/>
            </a:pPr>
            <a:r>
              <a:rPr lang="ru-RU" sz="2000" b="0" dirty="0" err="1" smtClean="0">
                <a:solidFill>
                  <a:schemeClr val="tx1"/>
                </a:solidFill>
              </a:rPr>
              <a:t>Павло</a:t>
            </a:r>
            <a:r>
              <a:rPr lang="ru-RU" sz="2000" b="0" dirty="0" smtClean="0">
                <a:solidFill>
                  <a:schemeClr val="tx1"/>
                </a:solidFill>
              </a:rPr>
              <a:t> — </a:t>
            </a:r>
            <a:r>
              <a:rPr lang="ru-RU" sz="2000" b="0" dirty="0" err="1" smtClean="0">
                <a:solidFill>
                  <a:schemeClr val="tx1"/>
                </a:solidFill>
              </a:rPr>
              <a:t>син</a:t>
            </a:r>
            <a:r>
              <a:rPr lang="ru-RU" sz="20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sz="2000" b="0" dirty="0" smtClean="0">
                <a:solidFill>
                  <a:schemeClr val="tx1"/>
                </a:solidFill>
              </a:rPr>
              <a:t>Георг — </a:t>
            </a:r>
            <a:r>
              <a:rPr lang="ru-RU" sz="2000" b="0" dirty="0" err="1" smtClean="0">
                <a:solidFill>
                  <a:schemeClr val="tx1"/>
                </a:solidFill>
              </a:rPr>
              <a:t>син</a:t>
            </a:r>
            <a:r>
              <a:rPr lang="ru-RU" sz="20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sz="2000" b="0" dirty="0" smtClean="0">
                <a:solidFill>
                  <a:schemeClr val="tx1"/>
                </a:solidFill>
              </a:rPr>
              <a:t>Наталія — </a:t>
            </a:r>
            <a:r>
              <a:rPr lang="ru-RU" sz="2000" b="0" dirty="0" err="1" smtClean="0">
                <a:solidFill>
                  <a:schemeClr val="tx1"/>
                </a:solidFill>
              </a:rPr>
              <a:t>донька</a:t>
            </a:r>
            <a:r>
              <a:rPr lang="ru-RU" sz="2000" b="0" dirty="0" smtClean="0">
                <a:solidFill>
                  <a:schemeClr val="tx1"/>
                </a:solidFill>
              </a:rPr>
              <a:t>, дружина композитора Василя </a:t>
            </a:r>
            <a:r>
              <a:rPr lang="ru-RU" sz="2000" b="0" dirty="0" err="1" smtClean="0">
                <a:solidFill>
                  <a:schemeClr val="tx1"/>
                </a:solidFill>
              </a:rPr>
              <a:t>Барвінського</a:t>
            </a:r>
            <a:r>
              <a:rPr lang="ru-RU" sz="20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sz="2000" b="0" dirty="0" smtClean="0">
                <a:solidFill>
                  <a:schemeClr val="tx1"/>
                </a:solidFill>
              </a:rPr>
              <a:t>Ольга — </a:t>
            </a:r>
            <a:r>
              <a:rPr lang="ru-RU" sz="2000" b="0" dirty="0" err="1" smtClean="0">
                <a:solidFill>
                  <a:schemeClr val="tx1"/>
                </a:solidFill>
              </a:rPr>
              <a:t>донька</a:t>
            </a:r>
            <a:r>
              <a:rPr lang="ru-RU" sz="2000" b="0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sz="2000" b="0" dirty="0" err="1" smtClean="0">
                <a:solidFill>
                  <a:schemeClr val="tx1"/>
                </a:solidFill>
              </a:rPr>
              <a:t>Марія</a:t>
            </a:r>
            <a:r>
              <a:rPr lang="ru-RU" sz="2000" b="0" dirty="0" smtClean="0">
                <a:solidFill>
                  <a:schemeClr val="tx1"/>
                </a:solidFill>
              </a:rPr>
              <a:t> — </a:t>
            </a:r>
            <a:r>
              <a:rPr lang="ru-RU" sz="2000" b="0" dirty="0" err="1" smtClean="0">
                <a:solidFill>
                  <a:schemeClr val="tx1"/>
                </a:solidFill>
              </a:rPr>
              <a:t>донька</a:t>
            </a:r>
            <a:r>
              <a:rPr lang="ru-RU" sz="2000" b="0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1026" name="Picture 2" descr="C:\Documents and Settings\Admin\Рабочий стол\презентации Юли\Іван_та_Катерина_Пулюї_з_дітьми,_1897_рі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143115"/>
            <a:ext cx="3913408" cy="320899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143504" y="5500702"/>
            <a:ext cx="3500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Іван та Катерина Пулюї з дітьми.(1897р.)</a:t>
            </a: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>Науковий </a:t>
            </a:r>
            <a:r>
              <a:rPr lang="ru-RU" b="0" dirty="0" err="1" smtClean="0"/>
              <a:t>внесок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0364" y="5429264"/>
            <a:ext cx="5929328" cy="1185857"/>
          </a:xfrm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ru-RU" sz="1600" i="1" dirty="0" smtClean="0"/>
              <a:t>«Нема </a:t>
            </a:r>
            <a:r>
              <a:rPr lang="ru-RU" sz="1600" i="1" dirty="0" err="1" smtClean="0"/>
              <a:t>більшого</a:t>
            </a:r>
            <a:r>
              <a:rPr lang="ru-RU" sz="1600" i="1" dirty="0" smtClean="0"/>
              <a:t> гонору для </a:t>
            </a:r>
            <a:r>
              <a:rPr lang="ru-RU" sz="1600" i="1" dirty="0" err="1" smtClean="0"/>
              <a:t>інтелігентного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чоловіка</a:t>
            </a:r>
            <a:r>
              <a:rPr lang="ru-RU" sz="1600" i="1" dirty="0" smtClean="0"/>
              <a:t>, як </a:t>
            </a:r>
            <a:r>
              <a:rPr lang="ru-RU" sz="1600" i="1" dirty="0" err="1" smtClean="0"/>
              <a:t>берегти</a:t>
            </a:r>
            <a:r>
              <a:rPr lang="ru-RU" sz="1600" i="1" dirty="0" smtClean="0"/>
              <a:t> свою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національну</a:t>
            </a:r>
            <a:r>
              <a:rPr lang="ru-RU" sz="1600" i="1" dirty="0" smtClean="0"/>
              <a:t> честь та без нагороди </a:t>
            </a:r>
            <a:r>
              <a:rPr lang="ru-RU" sz="1600" i="1" dirty="0" err="1" smtClean="0"/>
              <a:t>вірно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працювати</a:t>
            </a:r>
            <a:r>
              <a:rPr lang="ru-RU" sz="1600" i="1" dirty="0" smtClean="0"/>
              <a:t> для добра </a:t>
            </a:r>
            <a:r>
              <a:rPr lang="ru-RU" sz="1600" i="1" dirty="0" err="1" smtClean="0"/>
              <a:t>свого</a:t>
            </a:r>
            <a:r>
              <a:rPr lang="ru-RU" sz="1600" i="1" dirty="0" smtClean="0"/>
              <a:t> народу, </a:t>
            </a:r>
            <a:r>
              <a:rPr lang="ru-RU" sz="1600" i="1" dirty="0" err="1" smtClean="0"/>
              <a:t>щоб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забезпечити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йому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кращу</a:t>
            </a:r>
            <a:r>
              <a:rPr lang="ru-RU" sz="1600" i="1" dirty="0" smtClean="0"/>
              <a:t> долю»</a:t>
            </a:r>
            <a:r>
              <a:rPr lang="ru-RU" sz="1600" dirty="0" smtClean="0"/>
              <a:t>.(Іван </a:t>
            </a:r>
            <a:r>
              <a:rPr lang="ru-RU" sz="1600" dirty="0" err="1" smtClean="0"/>
              <a:t>Пулюй</a:t>
            </a:r>
            <a:r>
              <a:rPr lang="ru-RU" sz="1600" dirty="0" smtClean="0"/>
              <a:t>)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164134"/>
            <a:ext cx="464347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Явищами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породжуються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електричним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струмом</a:t>
            </a:r>
            <a:r>
              <a:rPr lang="ru-RU" sz="1600" dirty="0" smtClean="0"/>
              <a:t> в вакуумі, Іван </a:t>
            </a:r>
            <a:r>
              <a:rPr lang="ru-RU" sz="1600" dirty="0" err="1" smtClean="0"/>
              <a:t>Пулюй</a:t>
            </a:r>
            <a:r>
              <a:rPr lang="ru-RU" sz="1600" dirty="0" smtClean="0"/>
              <a:t> </a:t>
            </a:r>
            <a:r>
              <a:rPr lang="ru-RU" sz="1600" dirty="0" err="1" smtClean="0"/>
              <a:t>зацікавився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у </a:t>
            </a:r>
            <a:r>
              <a:rPr lang="ru-RU" sz="1600" dirty="0" err="1" smtClean="0"/>
              <a:t>Страсбурзькому</a:t>
            </a:r>
            <a:r>
              <a:rPr lang="ru-RU" sz="1600" dirty="0" smtClean="0"/>
              <a:t> університеті. </a:t>
            </a:r>
            <a:r>
              <a:rPr lang="ru-RU" sz="1600" dirty="0" err="1" smtClean="0"/>
              <a:t>Освоївши</a:t>
            </a:r>
            <a:r>
              <a:rPr lang="ru-RU" sz="1600" dirty="0" smtClean="0"/>
              <a:t> ремесло </a:t>
            </a:r>
            <a:r>
              <a:rPr lang="ru-RU" sz="1600" dirty="0" err="1" smtClean="0"/>
              <a:t>склодува</a:t>
            </a:r>
            <a:r>
              <a:rPr lang="ru-RU" sz="1600" dirty="0" smtClean="0"/>
              <a:t>,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видував</a:t>
            </a:r>
            <a:r>
              <a:rPr lang="ru-RU" sz="1600" dirty="0" smtClean="0"/>
              <a:t> </a:t>
            </a:r>
            <a:r>
              <a:rPr lang="ru-RU" sz="1600" dirty="0" err="1" smtClean="0"/>
              <a:t>скляні</a:t>
            </a:r>
            <a:r>
              <a:rPr lang="ru-RU" sz="1600" dirty="0" smtClean="0"/>
              <a:t> трубки як для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дослідів</a:t>
            </a:r>
            <a:r>
              <a:rPr lang="ru-RU" sz="1600" dirty="0" smtClean="0"/>
              <a:t>, так </a:t>
            </a:r>
            <a:r>
              <a:rPr lang="ru-RU" sz="1600" dirty="0" err="1" smtClean="0"/>
              <a:t>і</a:t>
            </a:r>
            <a:r>
              <a:rPr lang="ru-RU" sz="1600" dirty="0" smtClean="0"/>
              <a:t> для потреб </a:t>
            </a:r>
            <a:r>
              <a:rPr lang="ru-RU" sz="1600" dirty="0" err="1" smtClean="0"/>
              <a:t>колег-фізиків</a:t>
            </a:r>
            <a:r>
              <a:rPr lang="ru-RU" sz="1600" dirty="0" smtClean="0"/>
              <a:t>. </a:t>
            </a:r>
            <a:r>
              <a:rPr lang="ru-RU" sz="1600" dirty="0" err="1" smtClean="0"/>
              <a:t>Подружився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ним </a:t>
            </a:r>
            <a:r>
              <a:rPr lang="ru-RU" sz="1600" dirty="0" err="1" smtClean="0"/>
              <a:t>Нікола</a:t>
            </a:r>
            <a:r>
              <a:rPr lang="ru-RU" sz="1600" dirty="0" smtClean="0"/>
              <a:t> Тесла,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у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стажувався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професора</a:t>
            </a:r>
            <a:r>
              <a:rPr lang="ru-RU" sz="1600" dirty="0" smtClean="0"/>
              <a:t> А. </a:t>
            </a:r>
            <a:r>
              <a:rPr lang="ru-RU" sz="1600" dirty="0" err="1" smtClean="0"/>
              <a:t>Кундта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перейняв</a:t>
            </a:r>
            <a:r>
              <a:rPr lang="ru-RU" sz="1600" dirty="0" smtClean="0"/>
              <a:t> у </a:t>
            </a:r>
            <a:r>
              <a:rPr lang="ru-RU" sz="1600" dirty="0" err="1" smtClean="0"/>
              <a:t>Пулюя</a:t>
            </a:r>
            <a:r>
              <a:rPr lang="ru-RU" sz="1600" dirty="0" smtClean="0"/>
              <a:t> </a:t>
            </a:r>
            <a:r>
              <a:rPr lang="ru-RU" sz="1600" dirty="0" err="1" smtClean="0"/>
              <a:t>мистецтво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 трубок. Іван </a:t>
            </a:r>
            <a:r>
              <a:rPr lang="ru-RU" sz="1600" dirty="0" err="1" smtClean="0"/>
              <a:t>Пулюй</a:t>
            </a:r>
            <a:r>
              <a:rPr lang="ru-RU" sz="1600" dirty="0" smtClean="0"/>
              <a:t> та </a:t>
            </a:r>
            <a:r>
              <a:rPr lang="ru-RU" sz="1600" dirty="0" err="1" smtClean="0"/>
              <a:t>Нікола</a:t>
            </a:r>
            <a:r>
              <a:rPr lang="ru-RU" sz="1600" dirty="0" smtClean="0"/>
              <a:t> Тесла, </a:t>
            </a:r>
            <a:r>
              <a:rPr lang="ru-RU" sz="1600" dirty="0" err="1" smtClean="0"/>
              <a:t>провівши</a:t>
            </a:r>
            <a:r>
              <a:rPr lang="ru-RU" sz="1600" dirty="0" smtClean="0"/>
              <a:t> </a:t>
            </a:r>
            <a:r>
              <a:rPr lang="ru-RU" sz="1600" dirty="0" err="1" smtClean="0"/>
              <a:t>цілий</a:t>
            </a:r>
            <a:r>
              <a:rPr lang="ru-RU" sz="1600" dirty="0" smtClean="0"/>
              <a:t> ряд </a:t>
            </a:r>
            <a:r>
              <a:rPr lang="ru-RU" sz="1600" dirty="0" err="1" smtClean="0"/>
              <a:t>досліджень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газорозрядними</a:t>
            </a:r>
            <a:r>
              <a:rPr lang="ru-RU" sz="1600" dirty="0" smtClean="0"/>
              <a:t> трубками, на думку </a:t>
            </a:r>
            <a:r>
              <a:rPr lang="ru-RU" sz="1600" dirty="0" err="1" smtClean="0"/>
              <a:t>багатьох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істориків</a:t>
            </a:r>
            <a:r>
              <a:rPr lang="ru-RU" sz="1600" dirty="0" smtClean="0"/>
              <a:t> науки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вчених-фізиків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виявилися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найближче</a:t>
            </a:r>
            <a:r>
              <a:rPr lang="ru-RU" sz="1600" dirty="0" smtClean="0"/>
              <a:t> до </a:t>
            </a:r>
            <a:r>
              <a:rPr lang="ru-RU" sz="1600" dirty="0" err="1" smtClean="0"/>
              <a:t>розгадки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випромінювання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породжується</a:t>
            </a:r>
            <a:r>
              <a:rPr lang="ru-RU" sz="1600" dirty="0" smtClean="0"/>
              <a:t> </a:t>
            </a:r>
            <a:r>
              <a:rPr lang="ru-RU" sz="1600" dirty="0" err="1" smtClean="0"/>
              <a:t>катодними</a:t>
            </a:r>
            <a:r>
              <a:rPr lang="ru-RU" sz="1600" dirty="0" smtClean="0"/>
              <a:t> променями. Повернувшись </a:t>
            </a:r>
            <a:r>
              <a:rPr lang="ru-RU" sz="1600" dirty="0" err="1" smtClean="0"/>
              <a:t>із</a:t>
            </a:r>
            <a:r>
              <a:rPr lang="ru-RU" sz="1600" dirty="0" smtClean="0"/>
              <a:t> Страсбурга до </a:t>
            </a:r>
            <a:r>
              <a:rPr lang="ru-RU" sz="1600" dirty="0" err="1" smtClean="0"/>
              <a:t>Відня</a:t>
            </a:r>
            <a:r>
              <a:rPr lang="ru-RU" sz="1600" dirty="0" smtClean="0"/>
              <a:t>, </a:t>
            </a:r>
            <a:r>
              <a:rPr lang="ru-RU" sz="1600" dirty="0" err="1" smtClean="0"/>
              <a:t>продовжив</a:t>
            </a:r>
            <a:r>
              <a:rPr lang="ru-RU" sz="1600" dirty="0" smtClean="0"/>
              <a:t> </a:t>
            </a:r>
            <a:r>
              <a:rPr lang="ru-RU" sz="1600" dirty="0" err="1" smtClean="0"/>
              <a:t>займатися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вивченням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явищ</a:t>
            </a:r>
            <a:r>
              <a:rPr lang="ru-RU" sz="1600" dirty="0" smtClean="0"/>
              <a:t> у трубках. У 1880–1882роках </a:t>
            </a:r>
            <a:r>
              <a:rPr lang="ru-RU" sz="1600" dirty="0" err="1" smtClean="0"/>
              <a:t>докладно</a:t>
            </a:r>
            <a:r>
              <a:rPr lang="ru-RU" sz="1600" dirty="0" smtClean="0"/>
              <a:t> описав </a:t>
            </a:r>
            <a:r>
              <a:rPr lang="ru-RU" sz="1600" dirty="0" err="1" smtClean="0"/>
              <a:t>видимі</a:t>
            </a:r>
            <a:r>
              <a:rPr lang="ru-RU" sz="1600" dirty="0" smtClean="0"/>
              <a:t> </a:t>
            </a:r>
            <a:r>
              <a:rPr lang="ru-RU" sz="1600" dirty="0" err="1" smtClean="0"/>
              <a:t>катодні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промені</a:t>
            </a:r>
            <a:r>
              <a:rPr lang="ru-RU" sz="1600" dirty="0" smtClean="0"/>
              <a:t>. </a:t>
            </a:r>
            <a:endParaRPr lang="ru-RU" sz="1600" dirty="0"/>
          </a:p>
        </p:txBody>
      </p:sp>
      <p:pic>
        <p:nvPicPr>
          <p:cNvPr id="2049" name="Picture 1" descr="C:\Documents and Settings\Admin\Рабочий стол\презентации Юли\400px-Apparat_nach_Puluj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357298"/>
            <a:ext cx="3529451" cy="179230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643490" y="3143248"/>
            <a:ext cx="35005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Прилад</a:t>
            </a:r>
            <a:r>
              <a:rPr lang="ru-RU" sz="1400" dirty="0" smtClean="0"/>
              <a:t> </a:t>
            </a:r>
            <a:r>
              <a:rPr lang="ru-RU" sz="1400" dirty="0" err="1" smtClean="0"/>
              <a:t>І.Пулюя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визначення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механічного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еквіваленту</a:t>
            </a:r>
            <a:r>
              <a:rPr lang="ru-RU" sz="1400" dirty="0" smtClean="0"/>
              <a:t> </a:t>
            </a:r>
            <a:r>
              <a:rPr lang="ru-RU" sz="1400" dirty="0" err="1" smtClean="0"/>
              <a:t>теплоти</a:t>
            </a:r>
            <a:endParaRPr lang="ru-RU" sz="14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Науковий </a:t>
            </a:r>
            <a:r>
              <a:rPr lang="ru-RU" b="0" dirty="0" err="1" smtClean="0"/>
              <a:t>внесок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214422"/>
            <a:ext cx="6786610" cy="5143536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У 1881 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</a:t>
            </a:r>
            <a:r>
              <a:rPr lang="ru-RU" sz="1800" dirty="0" err="1" smtClean="0"/>
              <a:t>сконструйована</a:t>
            </a:r>
            <a:r>
              <a:rPr lang="ru-RU" sz="1800" dirty="0" smtClean="0"/>
              <a:t> ним трубка,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випромінює</a:t>
            </a:r>
            <a:r>
              <a:rPr lang="ru-RU" sz="1800" dirty="0" smtClean="0"/>
              <a:t> Х-промені — прообраз </a:t>
            </a:r>
            <a:r>
              <a:rPr lang="ru-RU" sz="1800" dirty="0" err="1" smtClean="0"/>
              <a:t>сучасних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рентгенівських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апаратів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була</a:t>
            </a:r>
            <a:r>
              <a:rPr lang="ru-RU" sz="1800" dirty="0" smtClean="0"/>
              <a:t> </a:t>
            </a:r>
            <a:r>
              <a:rPr lang="ru-RU" sz="1800" dirty="0" err="1" smtClean="0"/>
              <a:t>визнана</a:t>
            </a:r>
            <a:r>
              <a:rPr lang="ru-RU" sz="1800" dirty="0" smtClean="0"/>
              <a:t> </a:t>
            </a:r>
            <a:r>
              <a:rPr lang="ru-RU" sz="1800" dirty="0" err="1" smtClean="0"/>
              <a:t>гідною</a:t>
            </a:r>
            <a:r>
              <a:rPr lang="ru-RU" sz="1800" dirty="0" smtClean="0"/>
              <a:t> </a:t>
            </a:r>
            <a:r>
              <a:rPr lang="ru-RU" sz="1800" dirty="0" err="1" smtClean="0"/>
              <a:t>Срібної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медалі</a:t>
            </a:r>
            <a:r>
              <a:rPr lang="ru-RU" sz="1800" dirty="0" smtClean="0"/>
              <a:t> на </a:t>
            </a:r>
            <a:r>
              <a:rPr lang="ru-RU" sz="1800" dirty="0" err="1" smtClean="0"/>
              <a:t>Міжнародній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електротехнічній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виставці</a:t>
            </a:r>
            <a:r>
              <a:rPr lang="ru-RU" sz="1800" dirty="0" smtClean="0"/>
              <a:t> в Парижі. У </a:t>
            </a:r>
            <a:r>
              <a:rPr lang="ru-RU" sz="1800" dirty="0" err="1" smtClean="0"/>
              <a:t>всьому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світі</a:t>
            </a:r>
            <a:r>
              <a:rPr lang="ru-RU" sz="1800" dirty="0" smtClean="0"/>
              <a:t> вона стала </a:t>
            </a:r>
            <a:r>
              <a:rPr lang="ru-RU" sz="1800" dirty="0" err="1" smtClean="0"/>
              <a:t>відома</a:t>
            </a:r>
            <a:r>
              <a:rPr lang="ru-RU" sz="1800" dirty="0" smtClean="0"/>
              <a:t> як «лампа </a:t>
            </a:r>
            <a:r>
              <a:rPr lang="ru-RU" sz="1800" dirty="0" err="1" smtClean="0"/>
              <a:t>Пулюя</a:t>
            </a:r>
            <a:r>
              <a:rPr lang="ru-RU" sz="1800" dirty="0" smtClean="0"/>
              <a:t>»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навіть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протягом</a:t>
            </a:r>
            <a:r>
              <a:rPr lang="ru-RU" sz="1800" dirty="0" smtClean="0"/>
              <a:t> </a:t>
            </a:r>
            <a:r>
              <a:rPr lang="ru-RU" sz="1800" dirty="0" err="1" smtClean="0"/>
              <a:t>деякого</a:t>
            </a:r>
            <a:r>
              <a:rPr lang="ru-RU" sz="1800" dirty="0" smtClean="0"/>
              <a:t> часу </a:t>
            </a:r>
            <a:r>
              <a:rPr lang="ru-RU" sz="1800" dirty="0" err="1" smtClean="0"/>
              <a:t>випускалася</a:t>
            </a:r>
            <a:r>
              <a:rPr lang="ru-RU" sz="1800" dirty="0" smtClean="0"/>
              <a:t> </a:t>
            </a:r>
            <a:r>
              <a:rPr lang="ru-RU" sz="1800" dirty="0" err="1" smtClean="0"/>
              <a:t>серійно</a:t>
            </a:r>
            <a:r>
              <a:rPr lang="ru-RU" sz="1800" dirty="0" smtClean="0"/>
              <a:t>. </a:t>
            </a:r>
            <a:r>
              <a:rPr lang="ru-RU" sz="1800" dirty="0" err="1" smtClean="0"/>
              <a:t>Сконструйована</a:t>
            </a:r>
            <a:r>
              <a:rPr lang="ru-RU" sz="1800" dirty="0" smtClean="0"/>
              <a:t> за 14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до </a:t>
            </a:r>
            <a:r>
              <a:rPr lang="ru-RU" sz="1800" dirty="0" err="1" smtClean="0"/>
              <a:t>відкриття</a:t>
            </a:r>
            <a:r>
              <a:rPr lang="ru-RU" sz="1800" dirty="0" smtClean="0"/>
              <a:t> В. К. Рентгена, вона </a:t>
            </a:r>
            <a:r>
              <a:rPr lang="ru-RU" sz="1800" dirty="0" err="1" smtClean="0"/>
              <a:t>генерувала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промені</a:t>
            </a:r>
            <a:r>
              <a:rPr lang="ru-RU" sz="1800" dirty="0" smtClean="0"/>
              <a:t>, </a:t>
            </a:r>
            <a:r>
              <a:rPr lang="ru-RU" sz="1800" dirty="0" err="1" smtClean="0"/>
              <a:t>названі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згодом</a:t>
            </a:r>
            <a:r>
              <a:rPr lang="ru-RU" sz="1800" dirty="0" smtClean="0"/>
              <a:t> за </a:t>
            </a:r>
            <a:r>
              <a:rPr lang="ru-RU" sz="1800" dirty="0" err="1" smtClean="0"/>
              <a:t>пропозицією</a:t>
            </a:r>
            <a:r>
              <a:rPr lang="ru-RU" sz="1800" dirty="0" smtClean="0"/>
              <a:t> анатома </a:t>
            </a:r>
            <a:r>
              <a:rPr lang="ru-RU" sz="1800" dirty="0" err="1" smtClean="0"/>
              <a:t>Коллікера</a:t>
            </a:r>
            <a:r>
              <a:rPr lang="ru-RU" sz="1800" dirty="0" smtClean="0"/>
              <a:t> </a:t>
            </a:r>
            <a:r>
              <a:rPr lang="ru-RU" sz="1800" dirty="0" err="1" smtClean="0"/>
              <a:t>рентгенівськими</a:t>
            </a:r>
            <a:r>
              <a:rPr lang="ru-RU" sz="1800" dirty="0" smtClean="0"/>
              <a:t>. За допомогою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пристрою І. П. </a:t>
            </a:r>
            <a:r>
              <a:rPr lang="ru-RU" sz="1800" dirty="0" err="1" smtClean="0"/>
              <a:t>Пулюй</a:t>
            </a:r>
            <a:r>
              <a:rPr lang="ru-RU" sz="1800" dirty="0" smtClean="0"/>
              <a:t> </a:t>
            </a:r>
            <a:r>
              <a:rPr lang="ru-RU" sz="1800" dirty="0" err="1" smtClean="0"/>
              <a:t>вперше</a:t>
            </a:r>
            <a:r>
              <a:rPr lang="ru-RU" sz="1800" dirty="0" smtClean="0"/>
              <a:t> у </a:t>
            </a:r>
            <a:r>
              <a:rPr lang="ru-RU" sz="1800" dirty="0" err="1" smtClean="0"/>
              <a:t>світовій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практиці</a:t>
            </a:r>
            <a:r>
              <a:rPr lang="ru-RU" sz="1800" dirty="0" smtClean="0"/>
              <a:t> </a:t>
            </a:r>
            <a:r>
              <a:rPr lang="ru-RU" sz="1800" dirty="0" err="1" smtClean="0"/>
              <a:t>зробив</a:t>
            </a:r>
            <a:r>
              <a:rPr lang="ru-RU" sz="1800" dirty="0" smtClean="0"/>
              <a:t> </a:t>
            </a:r>
            <a:r>
              <a:rPr lang="ru-RU" sz="1800" dirty="0" err="1" smtClean="0"/>
              <a:t>знімок</a:t>
            </a:r>
            <a:r>
              <a:rPr lang="ru-RU" sz="1800" dirty="0" smtClean="0"/>
              <a:t> </a:t>
            </a:r>
            <a:r>
              <a:rPr lang="ru-RU" sz="1800" dirty="0" err="1" smtClean="0"/>
              <a:t>зламаної</a:t>
            </a:r>
            <a:r>
              <a:rPr lang="ru-RU" sz="1800" dirty="0" smtClean="0"/>
              <a:t> руки 13-річного хлопчика, </a:t>
            </a:r>
            <a:r>
              <a:rPr lang="ru-RU" sz="1800" dirty="0" err="1" smtClean="0"/>
              <a:t>знімок</a:t>
            </a:r>
            <a:r>
              <a:rPr lang="ru-RU" sz="1800" dirty="0" smtClean="0"/>
              <a:t> руки </a:t>
            </a:r>
            <a:r>
              <a:rPr lang="ru-RU" sz="1800" dirty="0" err="1" smtClean="0"/>
              <a:t>своєї</a:t>
            </a:r>
            <a:r>
              <a:rPr lang="ru-RU" sz="1800" dirty="0" smtClean="0"/>
              <a:t> дочки </a:t>
            </a:r>
            <a:r>
              <a:rPr lang="ru-RU" sz="1800" dirty="0" err="1" smtClean="0"/>
              <a:t>зі</a:t>
            </a:r>
            <a:r>
              <a:rPr lang="ru-RU" sz="1800" dirty="0" smtClean="0"/>
              <a:t> шпилькою,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лежить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нею,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знімок</a:t>
            </a:r>
            <a:r>
              <a:rPr lang="ru-RU" sz="1800" dirty="0" smtClean="0"/>
              <a:t> скелета </a:t>
            </a:r>
            <a:r>
              <a:rPr lang="ru-RU" sz="1800" dirty="0" err="1" smtClean="0"/>
              <a:t>мертвонародженої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дитини</a:t>
            </a:r>
            <a:r>
              <a:rPr lang="ru-RU" sz="1800" dirty="0" smtClean="0"/>
              <a:t>. </a:t>
            </a:r>
            <a:r>
              <a:rPr lang="ru-RU" sz="1800" dirty="0" err="1" smtClean="0"/>
              <a:t>Серія</a:t>
            </a:r>
            <a:r>
              <a:rPr lang="ru-RU" sz="1800" dirty="0" smtClean="0"/>
              <a:t> рентгенограм </a:t>
            </a:r>
            <a:r>
              <a:rPr lang="ru-RU" sz="1800" dirty="0" err="1" smtClean="0"/>
              <a:t>органів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виконана</a:t>
            </a:r>
            <a:r>
              <a:rPr lang="ru-RU" sz="1800" dirty="0" smtClean="0"/>
              <a:t> </a:t>
            </a:r>
            <a:r>
              <a:rPr lang="ru-RU" sz="1800" dirty="0" err="1" smtClean="0"/>
              <a:t>Пулюєм</a:t>
            </a:r>
            <a:r>
              <a:rPr lang="ru-RU" sz="1800" dirty="0" smtClean="0"/>
              <a:t>, </a:t>
            </a:r>
            <a:r>
              <a:rPr lang="ru-RU" sz="1800" dirty="0" err="1" smtClean="0"/>
              <a:t>була</a:t>
            </a:r>
            <a:r>
              <a:rPr lang="ru-RU" sz="1800" dirty="0" smtClean="0"/>
              <a:t> </a:t>
            </a:r>
            <a:r>
              <a:rPr lang="ru-RU" sz="1800" dirty="0" err="1" smtClean="0"/>
              <a:t>настільки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чіткою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дозволила </a:t>
            </a:r>
            <a:r>
              <a:rPr lang="ru-RU" sz="1800" dirty="0" err="1" smtClean="0"/>
              <a:t>виявити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патологічні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зміни</a:t>
            </a:r>
            <a:r>
              <a:rPr lang="ru-RU" sz="1800" dirty="0" smtClean="0"/>
              <a:t> в </a:t>
            </a:r>
            <a:r>
              <a:rPr lang="ru-RU" sz="1800" dirty="0" err="1" smtClean="0"/>
              <a:t>тілах</a:t>
            </a:r>
            <a:r>
              <a:rPr lang="ru-RU" sz="1800" dirty="0" smtClean="0"/>
              <a:t> </a:t>
            </a:r>
            <a:r>
              <a:rPr lang="ru-RU" sz="1800" dirty="0" err="1" smtClean="0"/>
              <a:t>пацієнтів</a:t>
            </a:r>
            <a:r>
              <a:rPr lang="ru-RU" sz="1800" dirty="0" smtClean="0"/>
              <a:t>. </a:t>
            </a:r>
            <a:r>
              <a:rPr lang="ru-RU" sz="1800" dirty="0" err="1" smtClean="0"/>
              <a:t>Однак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відсутність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належним</a:t>
            </a:r>
            <a:r>
              <a:rPr lang="ru-RU" sz="1800" dirty="0" smtClean="0"/>
              <a:t> чином </a:t>
            </a:r>
            <a:r>
              <a:rPr lang="ru-RU" sz="1800" dirty="0" err="1" smtClean="0"/>
              <a:t>обладнаної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лабораторії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матеріальні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труднощі</a:t>
            </a:r>
            <a:r>
              <a:rPr lang="ru-RU" sz="1800" dirty="0" smtClean="0"/>
              <a:t> сильно </a:t>
            </a:r>
            <a:r>
              <a:rPr lang="ru-RU" sz="1800" dirty="0" err="1" smtClean="0"/>
              <a:t>гальмували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дослідження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вченого</a:t>
            </a:r>
            <a:endParaRPr lang="ru-RU" sz="1800" dirty="0" smtClean="0"/>
          </a:p>
          <a:p>
            <a:endParaRPr lang="ru-RU" dirty="0"/>
          </a:p>
        </p:txBody>
      </p:sp>
      <p:pic>
        <p:nvPicPr>
          <p:cNvPr id="22530" name="Picture 2" descr="C:\Documents and Settings\Admin\Рабочий стол\презентации Юли\02-puluj's_lamp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571480"/>
            <a:ext cx="1428760" cy="520311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215142" y="6211669"/>
            <a:ext cx="1928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Креслення</a:t>
            </a:r>
            <a:r>
              <a:rPr lang="ru-RU" dirty="0" smtClean="0"/>
              <a:t> </a:t>
            </a:r>
            <a:r>
              <a:rPr lang="ru-RU" dirty="0" err="1" smtClean="0"/>
              <a:t>лампи</a:t>
            </a:r>
            <a:r>
              <a:rPr lang="ru-RU" dirty="0" smtClean="0"/>
              <a:t> </a:t>
            </a:r>
            <a:r>
              <a:rPr lang="ru-RU" dirty="0" err="1" smtClean="0"/>
              <a:t>Пулюя</a:t>
            </a:r>
            <a:endParaRPr lang="ru-RU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758112" cy="1143000"/>
          </a:xfrm>
        </p:spPr>
        <p:txBody>
          <a:bodyPr/>
          <a:lstStyle/>
          <a:p>
            <a:r>
              <a:rPr lang="ru-RU" b="0" dirty="0" smtClean="0"/>
              <a:t>Науковий </a:t>
            </a:r>
            <a:r>
              <a:rPr lang="ru-RU" b="0" dirty="0" err="1" smtClean="0"/>
              <a:t>внесок</a:t>
            </a:r>
            <a:endParaRPr lang="ru-RU" dirty="0"/>
          </a:p>
        </p:txBody>
      </p:sp>
      <p:pic>
        <p:nvPicPr>
          <p:cNvPr id="19459" name="Picture 3" descr="C:\Documents and Settings\Admin\Рабочий стол\презентации Юли\1._катодна_лямп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5143504" cy="3933717"/>
          </a:xfrm>
          <a:prstGeom prst="rect">
            <a:avLst/>
          </a:prstGeom>
          <a:noFill/>
        </p:spPr>
      </p:pic>
      <p:pic>
        <p:nvPicPr>
          <p:cNvPr id="19458" name="Picture 2" descr="C:\Documents and Settings\Admin\Рабочий стол\презентации Юли\2._ренгенограми_цілого_організм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7491" y="3357562"/>
            <a:ext cx="5396509" cy="350043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>Праці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88" y="1600200"/>
            <a:ext cx="4857758" cy="4525963"/>
          </a:xfrm>
        </p:spPr>
        <p:txBody>
          <a:bodyPr/>
          <a:lstStyle/>
          <a:p>
            <a:pPr>
              <a:buNone/>
            </a:pP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Пулюй</a:t>
            </a:r>
            <a: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Іван</a:t>
            </a:r>
            <a:r>
              <a:rPr lang="ru-RU" sz="2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Павлович-</a:t>
            </a:r>
            <a:r>
              <a:rPr lang="ru-RU" sz="2000" b="0" dirty="0" smtClean="0"/>
              <a:t>автор </a:t>
            </a:r>
            <a:r>
              <a:rPr lang="ru-RU" sz="2000" b="0" dirty="0" err="1" smtClean="0"/>
              <a:t>близько</a:t>
            </a:r>
            <a:r>
              <a:rPr lang="ru-RU" sz="2000" b="0" dirty="0" smtClean="0"/>
              <a:t> 50 </a:t>
            </a:r>
            <a:r>
              <a:rPr lang="ru-RU" sz="2000" b="0" dirty="0" err="1" smtClean="0"/>
              <a:t>наукових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праць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українською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німецькою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англійською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мовами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насамперед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із</a:t>
            </a:r>
            <a:r>
              <a:rPr lang="ru-RU" sz="2000" b="0" dirty="0" smtClean="0"/>
              <a:t> проблем катодного </a:t>
            </a:r>
            <a:r>
              <a:rPr lang="ru-RU" sz="2000" b="0" dirty="0" err="1" smtClean="0"/>
              <a:t>випромінювання</a:t>
            </a:r>
            <a:r>
              <a:rPr lang="ru-RU" sz="2000" b="0" dirty="0" smtClean="0"/>
              <a:t> та </a:t>
            </a:r>
            <a:r>
              <a:rPr lang="ru-RU" sz="2000" b="0" dirty="0" err="1" smtClean="0"/>
              <a:t>катодних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Х-променів</a:t>
            </a:r>
            <a:r>
              <a:rPr lang="ru-RU" sz="2000" b="0" dirty="0" smtClean="0"/>
              <a:t>, </a:t>
            </a:r>
            <a:r>
              <a:rPr lang="ru-RU" sz="2000" b="0" dirty="0" err="1" smtClean="0"/>
              <a:t>які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відкрив</a:t>
            </a:r>
            <a:r>
              <a:rPr lang="ru-RU" sz="2000" b="0" dirty="0" smtClean="0"/>
              <a:t> за 3 роки до Рентгена. 1892 року </a:t>
            </a:r>
            <a:r>
              <a:rPr lang="ru-RU" sz="2000" b="0" dirty="0" err="1" smtClean="0"/>
              <a:t>опублікував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схему-опис</a:t>
            </a:r>
            <a:r>
              <a:rPr lang="ru-RU" sz="2000" b="0" dirty="0" smtClean="0"/>
              <a:t> трубки, </a:t>
            </a:r>
            <a:r>
              <a:rPr lang="ru-RU" sz="2000" b="0" dirty="0" err="1" smtClean="0"/>
              <a:t>що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випромінює</a:t>
            </a:r>
            <a:r>
              <a:rPr lang="ru-RU" sz="2000" b="0" dirty="0" smtClean="0"/>
              <a:t> Х-промені. Першим у </a:t>
            </a:r>
            <a:r>
              <a:rPr lang="ru-RU" sz="2000" b="0" dirty="0" err="1" smtClean="0"/>
              <a:t>світі</a:t>
            </a:r>
            <a:r>
              <a:rPr lang="ru-RU" sz="2000" b="0" dirty="0" smtClean="0"/>
              <a:t> </a:t>
            </a:r>
            <a:r>
              <a:rPr lang="ru-RU" sz="2000" b="0" dirty="0" err="1" smtClean="0"/>
              <a:t>зробив</a:t>
            </a:r>
            <a:r>
              <a:rPr lang="ru-RU" sz="2000" b="0" dirty="0" smtClean="0"/>
              <a:t> «</a:t>
            </a:r>
            <a:r>
              <a:rPr lang="ru-RU" sz="2000" b="0" dirty="0" err="1" smtClean="0"/>
              <a:t>рентгенівський</a:t>
            </a:r>
            <a:r>
              <a:rPr lang="ru-RU" sz="2000" b="0" dirty="0" smtClean="0"/>
              <a:t>» </a:t>
            </a:r>
            <a:r>
              <a:rPr lang="ru-RU" sz="2000" b="0" dirty="0" err="1" smtClean="0"/>
              <a:t>знімок</a:t>
            </a:r>
            <a:r>
              <a:rPr lang="ru-RU" sz="2000" b="0" dirty="0" smtClean="0"/>
              <a:t> скелета.</a:t>
            </a:r>
            <a:endParaRPr lang="ru-RU" sz="2000" dirty="0"/>
          </a:p>
        </p:txBody>
      </p:sp>
      <p:pic>
        <p:nvPicPr>
          <p:cNvPr id="20482" name="Picture 2" descr="C:\Documents and Settings\Admin\Рабочий стол\презентации Юли\Рентге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142852"/>
            <a:ext cx="2447422" cy="6608039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-kori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s-kori</Template>
  <TotalTime>268</TotalTime>
  <Words>433</Words>
  <Application>Microsoft Office PowerPoint</Application>
  <PresentationFormat>Экран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s-kori</vt:lpstr>
      <vt:lpstr>Пулюй Іван Павлович</vt:lpstr>
      <vt:lpstr>План</vt:lpstr>
      <vt:lpstr>Біографія</vt:lpstr>
      <vt:lpstr>Біографія</vt:lpstr>
      <vt:lpstr>Родина</vt:lpstr>
      <vt:lpstr>Науковий внесок</vt:lpstr>
      <vt:lpstr>Науковий внесок</vt:lpstr>
      <vt:lpstr>Науковий внесок</vt:lpstr>
      <vt:lpstr>Праці</vt:lpstr>
      <vt:lpstr>Праці</vt:lpstr>
      <vt:lpstr>Переклад Біблії</vt:lpstr>
      <vt:lpstr>Підтримка української культури</vt:lpstr>
      <vt:lpstr>Додаткова інформація</vt:lpstr>
      <vt:lpstr>Додаткова інформація</vt:lpstr>
      <vt:lpstr>Джерела інформації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Пулюй Іван Павлович</dc:title>
  <cp:lastModifiedBy>Admin</cp:lastModifiedBy>
  <cp:revision>18</cp:revision>
  <dcterms:modified xsi:type="dcterms:W3CDTF">2015-01-28T17:31:19Z</dcterms:modified>
</cp:coreProperties>
</file>