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84A09D-9D4B-4CC1-97CF-E402B98B2302}" type="datetimeFigureOut">
              <a:rPr lang="uk-UA" smtClean="0"/>
              <a:t>20.03.2014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A510BB7-52F3-4F4A-95FC-3EB7CA23FC01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124744"/>
            <a:ext cx="5472608" cy="4183220"/>
          </a:xfrm>
        </p:spPr>
        <p:txBody>
          <a:bodyPr anchor="ctr"/>
          <a:lstStyle/>
          <a:p>
            <a:pPr marL="182880" indent="0" algn="ctr">
              <a:buNone/>
            </a:pPr>
            <a: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Права, свободи та відповідальність</a:t>
            </a:r>
            <a:endParaRPr lang="uk-UA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817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прав і свобод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b="1" dirty="0" smtClean="0"/>
              <a:t>Права й свободи – </a:t>
            </a:r>
            <a:r>
              <a:rPr lang="uk-UA" dirty="0" smtClean="0"/>
              <a:t>це обсяг і межі благ, які держава зобов’язувалася гарантувати особі й суспільству.</a:t>
            </a:r>
          </a:p>
          <a:p>
            <a:pPr marL="0" indent="0" algn="just">
              <a:buNone/>
            </a:pPr>
            <a:r>
              <a:rPr lang="uk-UA" dirty="0" smtClean="0"/>
              <a:t>	Поняття прав і свобод людини та громадянина нині є найважливішою проблемою внутрішньої політики всіх держав світової співдружності. Саме стан справ у сфері забезпечення прав і свобод людини, їх практичної реалізації є тим критерієм, за яким оцінюється рівень демократичного розвитку будь-якої держави і суспільства в цілому.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660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прав і свобод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b="1" dirty="0" smtClean="0"/>
              <a:t>	Права людини – </a:t>
            </a:r>
            <a:r>
              <a:rPr lang="uk-UA" dirty="0" smtClean="0"/>
              <a:t>це права, нерозривно пов’язані з існуванням людини, з її можливостями існувати й розвиватися як особистість.</a:t>
            </a:r>
          </a:p>
          <a:p>
            <a:pPr marL="0" indent="0" algn="just">
              <a:buNone/>
            </a:pPr>
            <a:r>
              <a:rPr lang="uk-UA" b="1" dirty="0" smtClean="0"/>
              <a:t>	Свободи людини – </a:t>
            </a:r>
            <a:r>
              <a:rPr lang="uk-UA" dirty="0" smtClean="0"/>
              <a:t>це суб’єктивне право особи, яке являє собою способи (форми) її можливої поведінки.</a:t>
            </a:r>
          </a:p>
          <a:p>
            <a:pPr marL="0" indent="0" algn="just">
              <a:buNone/>
            </a:pPr>
            <a:r>
              <a:rPr lang="uk-UA" dirty="0" smtClean="0"/>
              <a:t>	Розрізняють природні права людини, тобто пов’язані з самим її існуванням і розвитком. Це насамперед невід’ємні і невідчужувані права людини, які є такими лише тому, що вони дані людині від народження, формуючи і підтримуючи в людині почуття власної гідності.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502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прав і свобод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800" dirty="0" smtClean="0"/>
              <a:t>	Згідно з Конституцією України до цього виду прав належать:</a:t>
            </a:r>
          </a:p>
          <a:p>
            <a:pPr marL="0" indent="0" algn="just">
              <a:buNone/>
            </a:pPr>
            <a:r>
              <a:rPr lang="uk-UA" sz="2800" dirty="0" smtClean="0"/>
              <a:t>- право на життя (ст. 27);</a:t>
            </a:r>
          </a:p>
          <a:p>
            <a:pPr marL="0" indent="0" algn="just">
              <a:buNone/>
            </a:pPr>
            <a:r>
              <a:rPr lang="uk-UA" sz="2800" dirty="0" smtClean="0"/>
              <a:t>- право на повагу до гідності людини (ст. 28);</a:t>
            </a:r>
          </a:p>
          <a:p>
            <a:pPr marL="0" indent="0" algn="just">
              <a:buNone/>
            </a:pPr>
            <a:r>
              <a:rPr lang="uk-UA" sz="2800" dirty="0" smtClean="0"/>
              <a:t>- право на невтручання в особисте та сімейне життя (ст. 32) та ін.</a:t>
            </a:r>
          </a:p>
          <a:p>
            <a:pPr marL="0" indent="0" algn="just">
              <a:buNone/>
            </a:pPr>
            <a:r>
              <a:rPr lang="uk-UA" sz="2800" dirty="0" smtClean="0"/>
              <a:t>	Є набуті права, що в основному характеризують соціально-політичний статус людини і громадянина(інститут громадянства, право на участь у вирішенні державних справ).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15538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прав і свобод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У законодавчих документах, створених у державі на міжнародному рівні, закріплено цілу низку прав людини і громадянина. Основою таких прав є згода тих, на кого вони поширюються.</a:t>
            </a:r>
          </a:p>
          <a:p>
            <a:pPr marL="0" indent="0" algn="just">
              <a:buNone/>
            </a:pPr>
            <a:r>
              <a:rPr lang="uk-UA" dirty="0" smtClean="0"/>
              <a:t>	Сучасне міжнародне співтовариство  приділяє значну увагу розвиткові та забезпеченню прав людини. Прийнято цілу низку міжнародних документів з прав людини:</a:t>
            </a:r>
          </a:p>
          <a:p>
            <a:pPr marL="0" indent="0" algn="just">
              <a:buNone/>
            </a:pPr>
            <a:r>
              <a:rPr lang="uk-UA" dirty="0" smtClean="0"/>
              <a:t>- Загальна декларація прав людини (1948 р.);</a:t>
            </a:r>
          </a:p>
          <a:p>
            <a:pPr marL="0" indent="0" algn="just">
              <a:buNone/>
            </a:pPr>
            <a:r>
              <a:rPr lang="uk-UA" dirty="0" smtClean="0"/>
              <a:t>- Міжнародний договір про громадянські та політичні права (1966 р.);</a:t>
            </a:r>
          </a:p>
          <a:p>
            <a:pPr marL="0" indent="0" algn="just">
              <a:buNone/>
            </a:pPr>
            <a:r>
              <a:rPr lang="uk-UA" dirty="0" smtClean="0"/>
              <a:t>- Міжнародний договір про економічні, соціальні та культурні права (1966 р.) та ін.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787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прав і свобод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uk-UA" sz="3200" dirty="0" smtClean="0"/>
              <a:t>	Таким чином, права людини – це певні можливості, що ґрунтуються на загальнолюдській моралі та необхідні людині для існування її і розвитку в конкретних історичних умовах. Вони мають бути загальними та рівними для всіх.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86608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свободи громадянина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uk-UA" sz="2800" b="1" dirty="0" smtClean="0"/>
              <a:t>	Свобода –</a:t>
            </a:r>
            <a:r>
              <a:rPr lang="uk-UA" sz="2800" dirty="0" smtClean="0"/>
              <a:t> це одна з найвищих цінностей людини.</a:t>
            </a:r>
          </a:p>
          <a:p>
            <a:pPr marL="0" indent="0" algn="just">
              <a:buNone/>
            </a:pPr>
            <a:r>
              <a:rPr lang="uk-UA" sz="2800" dirty="0" smtClean="0"/>
              <a:t>	За відсутності у людини свободи вона не може володіти і реально користуватися своїми правами. Саме свобода створює умови для реального набуття прав та їх реалізації.</a:t>
            </a:r>
          </a:p>
          <a:p>
            <a:pPr marL="0" indent="0" algn="just">
              <a:buNone/>
            </a:pPr>
            <a:r>
              <a:rPr lang="uk-UA" sz="2800" dirty="0" smtClean="0"/>
              <a:t>	Отже, захист та повагу до особистої свободи треба розглядати як один із найважливіших обов’язків держави.</a:t>
            </a:r>
          </a:p>
        </p:txBody>
      </p:sp>
    </p:spTree>
    <p:extLst>
      <p:ext uri="{BB962C8B-B14F-4D97-AF65-F5344CB8AC3E}">
        <p14:creationId xmlns:p14="http://schemas.microsoft.com/office/powerpoint/2010/main" val="254135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свободи громадянина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 smtClean="0"/>
              <a:t>	Кожна людина має право на свободу думки, совісті та релігії. Це природні і невід’ємні права людини, одні з найважливіших духовних потреб людини. Людина отримує ці духовні цінності від часу свого народження і ніхто не має права заборонити користуватися цими свободами.</a:t>
            </a:r>
          </a:p>
          <a:p>
            <a:pPr marL="0" indent="0" algn="just">
              <a:buNone/>
            </a:pPr>
            <a:r>
              <a:rPr lang="uk-UA" sz="2800" dirty="0" smtClean="0"/>
              <a:t>	Свобода думки, совісті та релігії – це та основа, на </a:t>
            </a:r>
            <a:r>
              <a:rPr lang="uk-UA" sz="2800" dirty="0"/>
              <a:t>я</a:t>
            </a:r>
            <a:r>
              <a:rPr lang="uk-UA" sz="2800" dirty="0" smtClean="0"/>
              <a:t>кій ґрунтується право людини вільно висловлювати свої думки.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71133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свободи громадянина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uk-UA" sz="2800" dirty="0" smtClean="0"/>
              <a:t>	Важливою свободою людини є свобода слова, без якої неможлива демократія, бо через свободу слова громадяни можуть здійснювати контроль за діяльністю держави.</a:t>
            </a:r>
          </a:p>
          <a:p>
            <a:pPr marL="0" indent="0" algn="just">
              <a:buNone/>
            </a:pPr>
            <a:r>
              <a:rPr lang="uk-UA" sz="2800" dirty="0" smtClean="0"/>
              <a:t>	Прагнення придушити, обмежити свободу переконань та свободу їх висловлювання відоме багатьом країнам світу. У тоталітарних державах порушення свободи слова супроводжується репресіями.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83133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людини і права громадянина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З правами людини тісно пов’язані права громадянина.</a:t>
            </a:r>
          </a:p>
          <a:p>
            <a:pPr marL="0" indent="0" algn="just">
              <a:buNone/>
            </a:pPr>
            <a:r>
              <a:rPr lang="uk-UA" dirty="0" smtClean="0"/>
              <a:t>	Права людини порівняно з правами громадянина пріоритетні, адже права людини поширюються на всіх людей, які проживають в тій або іншій державі, а права громадянина торкаються лише тих осіб, які є громадянами певної країни.</a:t>
            </a:r>
          </a:p>
          <a:p>
            <a:pPr marL="0" indent="0" algn="just">
              <a:buNone/>
            </a:pPr>
            <a:r>
              <a:rPr lang="uk-UA" dirty="0" smtClean="0"/>
              <a:t>	Приклади прав громадянина, закріплених Конституцією України:</a:t>
            </a:r>
          </a:p>
          <a:p>
            <a:pPr marL="0" indent="0" algn="just">
              <a:buNone/>
            </a:pPr>
            <a:r>
              <a:rPr lang="uk-UA" dirty="0" smtClean="0"/>
              <a:t>- право на свободу об’єднання в політичні партії та громадські організації (ст. 36);</a:t>
            </a:r>
          </a:p>
          <a:p>
            <a:pPr marL="0" indent="0" algn="just">
              <a:buNone/>
            </a:pPr>
            <a:r>
              <a:rPr lang="uk-UA" dirty="0" smtClean="0"/>
              <a:t>- право на проведення зборів, мітингів, походів, демонстрацій (ст. 39)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536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людини і права громадянина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b="1" dirty="0" smtClean="0"/>
              <a:t>	Права громадянина – </a:t>
            </a:r>
            <a:r>
              <a:rPr lang="uk-UA" dirty="0" smtClean="0"/>
              <a:t>це особливий зв’язок між людиною і державою, між якими виникає взаємна відповідальність.</a:t>
            </a:r>
          </a:p>
          <a:p>
            <a:pPr marL="0" indent="0" algn="just">
              <a:buNone/>
            </a:pPr>
            <a:r>
              <a:rPr lang="uk-UA" dirty="0" smtClean="0"/>
              <a:t>	Взаємозалежність прав людини і прав громадянина проявляється в тому, що вони в деяких випадках закріплюються в одному документі.</a:t>
            </a:r>
          </a:p>
          <a:p>
            <a:pPr marL="0" indent="0" algn="just">
              <a:buNone/>
            </a:pPr>
            <a:r>
              <a:rPr lang="uk-UA" dirty="0" smtClean="0"/>
              <a:t>	Гарантом прав і свобод  людини та громадянина є Президент України. Парламентський контроль за дотриманням конституційних прав і свобод людини та громадянина здійснює Уповноважений Верховної Рада України з прав людини.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954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людини в історії людства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	Формування уявлень і понять про права людини почалося з найдавніших часів історії людства. З самого початку людина почала будувати свою поведінку й відносини з іншими людьми, дотримуючись елементарних прав та обов’язків у колективі (роді, племені).</a:t>
            </a:r>
          </a:p>
          <a:p>
            <a:pPr marL="0" indent="0" algn="just">
              <a:buNone/>
            </a:pPr>
            <a:r>
              <a:rPr lang="uk-UA" dirty="0" smtClean="0"/>
              <a:t>	Розвивалась людина, суспільство, в якому вона жила, змінювалися уявлення про власні права та обов’язки. У правах людини відображувалися моральні, етичні, релігійні, культурні та інші правила – норми.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349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Покоління прав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Права людини торкаються різних аспектів її життя. Вони відрізняються за різними якостями, які потрібно брати до уваги у разі забезпечення, охорони й захисту їх. </a:t>
            </a:r>
            <a:r>
              <a:rPr lang="uk-UA" dirty="0" smtClean="0"/>
              <a:t>Залежно від сфери суспільного життя, з якою вони пов’язані, права людини поділяються на:</a:t>
            </a:r>
          </a:p>
          <a:p>
            <a:pPr marL="0" indent="0" algn="just">
              <a:buNone/>
            </a:pPr>
            <a:r>
              <a:rPr lang="uk-UA" dirty="0" smtClean="0"/>
              <a:t>1.</a:t>
            </a:r>
            <a:r>
              <a:rPr lang="uk-UA" dirty="0" smtClean="0"/>
              <a:t> Особисті (громадянські);</a:t>
            </a:r>
          </a:p>
          <a:p>
            <a:pPr marL="0" indent="0" algn="just">
              <a:buNone/>
            </a:pPr>
            <a:r>
              <a:rPr lang="uk-UA" dirty="0" smtClean="0"/>
              <a:t>2. Політичні;</a:t>
            </a:r>
          </a:p>
          <a:p>
            <a:pPr marL="0" indent="0" algn="just">
              <a:buNone/>
            </a:pPr>
            <a:r>
              <a:rPr lang="uk-UA" dirty="0" smtClean="0"/>
              <a:t>3. Економічні;</a:t>
            </a:r>
          </a:p>
          <a:p>
            <a:pPr marL="0" indent="0" algn="just">
              <a:buNone/>
            </a:pPr>
            <a:r>
              <a:rPr lang="uk-UA" dirty="0" smtClean="0"/>
              <a:t>4. Соціальні;</a:t>
            </a:r>
          </a:p>
          <a:p>
            <a:pPr marL="0" indent="0" algn="just">
              <a:buNone/>
            </a:pPr>
            <a:r>
              <a:rPr lang="uk-UA" dirty="0" smtClean="0"/>
              <a:t>5. Культурні (духовні);</a:t>
            </a:r>
          </a:p>
          <a:p>
            <a:pPr marL="0" indent="0" algn="just">
              <a:buNone/>
            </a:pPr>
            <a:r>
              <a:rPr lang="uk-UA" dirty="0" smtClean="0"/>
              <a:t>6. Екологічні.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495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 права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b="1" dirty="0" smtClean="0"/>
              <a:t>	Особисті – </a:t>
            </a:r>
            <a:r>
              <a:rPr lang="uk-UA" dirty="0" smtClean="0"/>
              <a:t>передбачають гарантовані державою можливості людини, необхідні для її фізичного існування та задоволення життєвих потреб:</a:t>
            </a:r>
          </a:p>
          <a:p>
            <a:pPr marL="0" indent="0">
              <a:buNone/>
            </a:pPr>
            <a:r>
              <a:rPr lang="uk-UA" dirty="0"/>
              <a:t>1) право на вільний розвиток особистості;</a:t>
            </a:r>
            <a:br>
              <a:rPr lang="uk-UA" dirty="0"/>
            </a:br>
            <a:r>
              <a:rPr lang="uk-UA" dirty="0"/>
              <a:t>2) право на життя;</a:t>
            </a:r>
            <a:br>
              <a:rPr lang="uk-UA" dirty="0"/>
            </a:br>
            <a:r>
              <a:rPr lang="uk-UA" dirty="0"/>
              <a:t>3) право на повагу людської гідності; </a:t>
            </a:r>
            <a:br>
              <a:rPr lang="uk-UA" dirty="0"/>
            </a:br>
            <a:r>
              <a:rPr lang="uk-UA" dirty="0"/>
              <a:t>4) право на свободу і особисту недоторканність; </a:t>
            </a:r>
            <a:br>
              <a:rPr lang="uk-UA" dirty="0"/>
            </a:br>
            <a:r>
              <a:rPr lang="uk-UA" dirty="0"/>
              <a:t>5) </a:t>
            </a:r>
            <a:r>
              <a:rPr lang="uk-UA" dirty="0" err="1"/>
              <a:t>недоторканність</a:t>
            </a:r>
            <a:r>
              <a:rPr lang="uk-UA" dirty="0"/>
              <a:t> житла; </a:t>
            </a:r>
            <a:br>
              <a:rPr lang="uk-UA" dirty="0"/>
            </a:br>
            <a:r>
              <a:rPr lang="uk-UA" dirty="0"/>
              <a:t>6) таємниця листування, телефонних переговорів, телеграфної та іншої кореспонденції; </a:t>
            </a:r>
            <a:br>
              <a:rPr lang="uk-UA" dirty="0"/>
            </a:br>
            <a:r>
              <a:rPr lang="uk-UA" dirty="0"/>
              <a:t>7) невтручання в особисте і сімейне життя; </a:t>
            </a:r>
            <a:br>
              <a:rPr lang="uk-UA" dirty="0"/>
            </a:br>
            <a:r>
              <a:rPr lang="uk-UA" dirty="0"/>
              <a:t>8) свобода пересування, вільний вибір місця проживання, право на вільний в’їзд в Україну і виїзд з України; </a:t>
            </a:r>
            <a:br>
              <a:rPr lang="uk-UA" dirty="0"/>
            </a:br>
            <a:r>
              <a:rPr lang="uk-UA" dirty="0"/>
              <a:t>9) право на свободу думки і слова, на вільне висловлювання своїх поглядів і переконань; </a:t>
            </a:r>
            <a:br>
              <a:rPr lang="uk-UA" dirty="0"/>
            </a:br>
            <a:r>
              <a:rPr lang="uk-UA" dirty="0"/>
              <a:t>10) свобода світогляду і віросповідання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342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Політичні права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b="1" dirty="0" smtClean="0"/>
              <a:t>	Політичні – </a:t>
            </a:r>
            <a:r>
              <a:rPr lang="uk-UA" dirty="0" smtClean="0"/>
              <a:t>гарантовані державою можливості особи брати участь у державному і громадському житті через участь у здійсненні державної влади і громадського самоврядування:</a:t>
            </a:r>
          </a:p>
          <a:p>
            <a:pPr marL="0" indent="0">
              <a:buNone/>
            </a:pPr>
            <a:r>
              <a:rPr lang="uk-UA" dirty="0"/>
              <a:t>1) право на свободу думки та слова;</a:t>
            </a:r>
          </a:p>
          <a:p>
            <a:pPr marL="0" indent="0">
              <a:buNone/>
            </a:pPr>
            <a:r>
              <a:rPr lang="uk-UA" dirty="0"/>
              <a:t>2) право на вільне вираження своїх поглядів і переконань;</a:t>
            </a:r>
          </a:p>
          <a:p>
            <a:pPr marL="0" indent="0">
              <a:buNone/>
            </a:pPr>
            <a:r>
              <a:rPr lang="uk-UA" dirty="0"/>
              <a:t>3) право на свободу об´єднань у політичні партії та громадські організації;</a:t>
            </a:r>
          </a:p>
          <a:p>
            <a:pPr marL="0" indent="0">
              <a:buNone/>
            </a:pPr>
            <a:r>
              <a:rPr lang="uk-UA" dirty="0"/>
              <a:t>4) право на участь в управлінні державними справами; </a:t>
            </a:r>
          </a:p>
          <a:p>
            <a:pPr marL="0" indent="0">
              <a:buNone/>
            </a:pPr>
            <a:r>
              <a:rPr lang="uk-UA" dirty="0"/>
              <a:t>5) право на участь у всеукраїнському та місцевих референдумах;</a:t>
            </a:r>
          </a:p>
          <a:p>
            <a:pPr marL="0" indent="0">
              <a:buNone/>
            </a:pPr>
            <a:r>
              <a:rPr lang="uk-UA" dirty="0"/>
              <a:t>6) право вільно обирати та бути обраними до органів державної влади й органів місцевого самоврядування;</a:t>
            </a:r>
          </a:p>
          <a:p>
            <a:pPr marL="0" indent="0">
              <a:buNone/>
            </a:pPr>
            <a:r>
              <a:rPr lang="uk-UA" dirty="0"/>
              <a:t>7) право мирно, без зброї збиратися та проводити збори, мітинги, походи й демонстрації;</a:t>
            </a:r>
          </a:p>
          <a:p>
            <a:pPr marL="0" indent="0">
              <a:buNone/>
            </a:pPr>
            <a:r>
              <a:rPr lang="uk-UA" dirty="0"/>
              <a:t>8) право звертатися до органів державної влади, органів місцевого самоврядування та посадових і службових осіб;</a:t>
            </a:r>
          </a:p>
          <a:p>
            <a:pPr marL="0" indent="0">
              <a:buNone/>
            </a:pPr>
            <a:r>
              <a:rPr lang="uk-UA" dirty="0"/>
              <a:t>9) право на страйк</a:t>
            </a:r>
            <a:r>
              <a:rPr lang="uk-UA" dirty="0" smtClean="0"/>
              <a:t>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4750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Економічні права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b="1" dirty="0" smtClean="0"/>
              <a:t>	Економічні – </a:t>
            </a:r>
            <a:r>
              <a:rPr lang="uk-UA" sz="3200" dirty="0" smtClean="0"/>
              <a:t>права у сфері економічних і насамперед майнових відносин:</a:t>
            </a:r>
          </a:p>
          <a:p>
            <a:pPr marL="0" indent="0">
              <a:buNone/>
            </a:pPr>
            <a:r>
              <a:rPr lang="uk-UA" sz="3200" dirty="0"/>
              <a:t>1) право на приватну власність;</a:t>
            </a:r>
          </a:p>
          <a:p>
            <a:pPr marL="0" indent="0">
              <a:buNone/>
            </a:pPr>
            <a:r>
              <a:rPr lang="uk-UA" sz="3200" dirty="0"/>
              <a:t>2) право на підприємницьку діяльність;</a:t>
            </a:r>
          </a:p>
          <a:p>
            <a:pPr marL="0" indent="0">
              <a:buNone/>
            </a:pPr>
            <a:r>
              <a:rPr lang="uk-UA" sz="3200" dirty="0"/>
              <a:t>3) право на користування об’єктами державної та комунальної власності</a:t>
            </a:r>
            <a:r>
              <a:rPr lang="uk-UA" sz="3200" dirty="0" smtClean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64460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права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b="1" dirty="0" smtClean="0"/>
              <a:t>	Соціальні – </a:t>
            </a:r>
            <a:r>
              <a:rPr lang="uk-UA" dirty="0" smtClean="0"/>
              <a:t>забезпечують людині гідний рівень життя та її соціальну захищеність:</a:t>
            </a:r>
          </a:p>
          <a:p>
            <a:pPr marL="0" indent="0">
              <a:buNone/>
            </a:pPr>
            <a:r>
              <a:rPr lang="uk-UA" dirty="0"/>
              <a:t>1) право на працю;</a:t>
            </a:r>
          </a:p>
          <a:p>
            <a:pPr marL="0" indent="0">
              <a:buNone/>
            </a:pPr>
            <a:r>
              <a:rPr lang="uk-UA" dirty="0"/>
              <a:t>2) право на страйк;</a:t>
            </a:r>
          </a:p>
          <a:p>
            <a:pPr marL="0" indent="0">
              <a:buNone/>
            </a:pPr>
            <a:r>
              <a:rPr lang="uk-UA" dirty="0"/>
              <a:t>3) право на відпочинок;</a:t>
            </a:r>
          </a:p>
          <a:p>
            <a:pPr marL="0" indent="0">
              <a:buNone/>
            </a:pPr>
            <a:r>
              <a:rPr lang="uk-UA" dirty="0"/>
              <a:t>4) право на соціальний захист;</a:t>
            </a:r>
          </a:p>
          <a:p>
            <a:pPr marL="0" indent="0">
              <a:buNone/>
            </a:pPr>
            <a:r>
              <a:rPr lang="uk-UA" dirty="0"/>
              <a:t>5) право на житло;</a:t>
            </a:r>
          </a:p>
          <a:p>
            <a:pPr marL="0" indent="0">
              <a:buNone/>
            </a:pPr>
            <a:r>
              <a:rPr lang="uk-UA" dirty="0"/>
              <a:t>6) право на достатній життєвий рівень;</a:t>
            </a:r>
          </a:p>
          <a:p>
            <a:pPr marL="0" indent="0">
              <a:buNone/>
            </a:pPr>
            <a:r>
              <a:rPr lang="uk-UA" dirty="0"/>
              <a:t>7) право на охорону здоров’я, медичну допомогу та медичне страхування;</a:t>
            </a:r>
          </a:p>
          <a:p>
            <a:pPr marL="0" indent="0">
              <a:buNone/>
            </a:pPr>
            <a:r>
              <a:rPr lang="uk-UA" dirty="0"/>
              <a:t>8) право на безпечне для життя і здоров’я довкілля;</a:t>
            </a:r>
          </a:p>
          <a:p>
            <a:pPr marL="0" indent="0">
              <a:buNone/>
            </a:pPr>
            <a:r>
              <a:rPr lang="uk-UA" dirty="0"/>
              <a:t>9) права, спрямовані на захист сім’ї та дітей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548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Культурні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 smtClean="0"/>
              <a:t>	Культурні – </a:t>
            </a:r>
            <a:r>
              <a:rPr lang="uk-UA" dirty="0" smtClean="0"/>
              <a:t>являють собою гарантовані державою можливості доступу людини до духовних здобутків своєї  нації та всього людства – їхнє засвоєння, використання та участь у їхньому подальшому розвитку:</a:t>
            </a:r>
          </a:p>
          <a:p>
            <a:pPr marL="0" indent="0">
              <a:buNone/>
            </a:pPr>
            <a:r>
              <a:rPr lang="uk-UA" dirty="0"/>
              <a:t>1) право на освіту;</a:t>
            </a:r>
          </a:p>
          <a:p>
            <a:pPr marL="0" indent="0">
              <a:buNone/>
            </a:pPr>
            <a:r>
              <a:rPr lang="uk-UA" dirty="0"/>
              <a:t>2) свобода літературної, художньої, наукової і технічної творчості;</a:t>
            </a:r>
          </a:p>
          <a:p>
            <a:pPr marL="0" indent="0">
              <a:buNone/>
            </a:pPr>
            <a:r>
              <a:rPr lang="uk-UA" dirty="0"/>
              <a:t>3) доступу до духовних досягнень свого народу, всього людства, їх засвоєння та використання;</a:t>
            </a:r>
          </a:p>
          <a:p>
            <a:pPr marL="0" indent="0">
              <a:buNone/>
            </a:pPr>
            <a:r>
              <a:rPr lang="uk-UA" dirty="0"/>
              <a:t>4) право на результати своєї інтелектуальної, творчої діяльності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946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права людини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b="1" dirty="0" smtClean="0"/>
              <a:t>	Екологічні – </a:t>
            </a:r>
            <a:r>
              <a:rPr lang="uk-UA" dirty="0" smtClean="0"/>
              <a:t>регулюють суспільні відносини у сфері охорони навколишнього природного середовища і раціонального використання природних ресурсів:</a:t>
            </a:r>
          </a:p>
          <a:p>
            <a:pPr marL="0" indent="0">
              <a:buNone/>
            </a:pPr>
            <a:r>
              <a:rPr lang="uk-UA" dirty="0"/>
              <a:t>1) на безпечне для життя та здоров'я навколишнє природне середовище;</a:t>
            </a:r>
          </a:p>
          <a:p>
            <a:pPr marL="0" indent="0">
              <a:buNone/>
            </a:pPr>
            <a:r>
              <a:rPr lang="uk-UA" dirty="0"/>
              <a:t>2) об'єднання в громадські природоохоронні формування;</a:t>
            </a:r>
          </a:p>
          <a:p>
            <a:pPr marL="0" indent="0">
              <a:buNone/>
            </a:pPr>
            <a:r>
              <a:rPr lang="uk-UA" dirty="0"/>
              <a:t>3) вільний доступ до інформації про стан навколишнього природного середовища (екологічна інформація) та вільне отримання, використання, поширення та зберігання такої інформації, за винятком обмежень, встановлених законом;</a:t>
            </a:r>
          </a:p>
          <a:p>
            <a:pPr marL="0" indent="0">
              <a:buNone/>
            </a:pPr>
            <a:r>
              <a:rPr lang="uk-UA" dirty="0"/>
              <a:t>4) подання до суду позовів до державних органів, підприємств, установ, організацій і громадян про відшкодування шкоди, завданої їх здоров'ю та майну внаслідок негативного впливу на навколишнє природне середовище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135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Сутність стосунків між людиною та державою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Здійснення основних прав людини може забезпечити тільки держава, бо лише вона здатна надати юридичну загальнообов</a:t>
            </a:r>
            <a:r>
              <a:rPr lang="uk-UA" dirty="0" smtClean="0"/>
              <a:t>’язковість тих умов, які необхідні для використання кожною людиною її основних прав. Якщо держава реалізує це визнання у своїй практичній діяльності, то така держава вважатиметься державою прав людини, або правовою державою.</a:t>
            </a:r>
          </a:p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b="1" dirty="0" smtClean="0"/>
              <a:t>Правова держава – </a:t>
            </a:r>
            <a:r>
              <a:rPr lang="uk-UA" dirty="0" smtClean="0"/>
              <a:t>це держава, в якій юридичними засобами реально забезпечено максимальне здійснення, охорона й захист основних прав людини.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4751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та відповідальність людини і громадянина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	Здійснення прав і свобод є невіддільним від виконання обов’язків, що виражають відповідальність людини і громадянина перед державою та суспільством.</a:t>
            </a:r>
          </a:p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b="1" dirty="0" smtClean="0"/>
              <a:t>Обов’язок – </a:t>
            </a:r>
            <a:r>
              <a:rPr lang="uk-UA" dirty="0" smtClean="0"/>
              <a:t>це визначена законом міра обов’язкової поведінки особи, недотримання якої зумовлює правові наслідки.</a:t>
            </a:r>
          </a:p>
          <a:p>
            <a:pPr marL="0" indent="0" algn="just">
              <a:buNone/>
            </a:pPr>
            <a:r>
              <a:rPr lang="uk-UA" dirty="0" smtClean="0"/>
              <a:t>	А оскільки виконання чи невиконання обов’язку від волі особи не залежить, то обов’язки називають </a:t>
            </a:r>
            <a:r>
              <a:rPr lang="uk-UA" b="1" dirty="0" smtClean="0"/>
              <a:t>юридичними обов’язками особи.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03597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Відповідальність держави перед людиною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2800" dirty="0" smtClean="0"/>
              <a:t>Держава є основним гарантом дотримання основних прав і свобод у суспільстві. Держава відповідає перед людиною за свою діяльність. Утвердження й забезпечення прав і свобод людини є головним обов’язком держави. Ус</a:t>
            </a:r>
            <a:r>
              <a:rPr lang="uk-UA" sz="2800" dirty="0" smtClean="0"/>
              <a:t>і громадяни користуються захистом держави на рівних підставах.</a:t>
            </a:r>
          </a:p>
          <a:p>
            <a:pPr marL="0" indent="0" algn="just">
              <a:buNone/>
            </a:pPr>
            <a:r>
              <a:rPr lang="uk-UA" sz="2800" dirty="0" smtClean="0"/>
              <a:t>	</a:t>
            </a:r>
            <a:r>
              <a:rPr lang="uk-UA" sz="2800" b="1" dirty="0" smtClean="0"/>
              <a:t>Гарантії конституційних прав і свобод –</a:t>
            </a:r>
            <a:r>
              <a:rPr lang="uk-UA" sz="2800" dirty="0" smtClean="0"/>
              <a:t> це умови, засоби і заходи, за допомогою яких ці права і свободи забезпечуються.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73957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людини в історії людства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3200" dirty="0" smtClean="0"/>
              <a:t>Джерелами первісних уявлень про права людини є стародавні релігійні тексти, у яких сформульовано чимало гуманістичних принципів і норм загальнолюдського характеру, та твори давньогрецьких і китайських філософів, у яких сформульовано ідеї людських прав.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88277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Відповідальність держави перед людиною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Розрізняють такі гарантії прав і свобод.</a:t>
            </a:r>
          </a:p>
          <a:p>
            <a:pPr marL="0" indent="0" algn="just">
              <a:buNone/>
            </a:pPr>
            <a:r>
              <a:rPr lang="uk-UA" b="1" dirty="0" smtClean="0"/>
              <a:t>	Особисті гарантії – </a:t>
            </a:r>
            <a:r>
              <a:rPr lang="uk-UA" dirty="0" smtClean="0"/>
              <a:t>це власні можливості людини і громадянина щодо захисту своїх прав, свобод, законних інтересів і обов’язків.</a:t>
            </a:r>
          </a:p>
          <a:p>
            <a:pPr marL="0" indent="0" algn="just">
              <a:buNone/>
            </a:pPr>
            <a:r>
              <a:rPr lang="uk-UA" b="1" dirty="0" smtClean="0"/>
              <a:t>	Економічні гарантії – </a:t>
            </a:r>
            <a:r>
              <a:rPr lang="uk-UA" dirty="0" smtClean="0"/>
              <a:t>це економічна система суспільства, яка забезпечує певний рівень добробуту як суспільства в цілому, так і кожної людини зокрема і яка, таким чином, є передумовою забезпечення будь-яких прав і свобод.</a:t>
            </a:r>
          </a:p>
          <a:p>
            <a:pPr marL="0" indent="0" algn="just">
              <a:buNone/>
            </a:pPr>
            <a:r>
              <a:rPr lang="uk-UA" b="1" dirty="0" smtClean="0"/>
              <a:t>	Ідеологічні гарантії – </a:t>
            </a:r>
            <a:r>
              <a:rPr lang="uk-UA" dirty="0" smtClean="0"/>
              <a:t>це система поглядів, ціннісних орієнтирів і традицій, </a:t>
            </a:r>
            <a:r>
              <a:rPr lang="uk-UA" dirty="0"/>
              <a:t>я</a:t>
            </a:r>
            <a:r>
              <a:rPr lang="uk-UA" dirty="0" smtClean="0"/>
              <a:t>кі склалися в суспільстві й визначають ставлення його до прав і свобод як соціальних цінностей, а отже, передбачають їх визнання та охорону.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900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Відповідальність держави перед людиною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b="1" dirty="0" smtClean="0"/>
              <a:t>Політичні гарантії – </a:t>
            </a:r>
            <a:r>
              <a:rPr lang="uk-UA" dirty="0" smtClean="0"/>
              <a:t>це діяльність держави та інших політичних сил, які визначають ці права й сприяють їхньому юридичному закріпленню, реалізації і захисту.</a:t>
            </a:r>
          </a:p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b="1" dirty="0" smtClean="0"/>
              <a:t>Правові гарантії – </a:t>
            </a:r>
            <a:r>
              <a:rPr lang="uk-UA" dirty="0" smtClean="0"/>
              <a:t>це їхнє юридичне закріплення, чітке визначення змісту й механізмів їхньої реалізації та захисту.</a:t>
            </a:r>
          </a:p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b="1" dirty="0" smtClean="0"/>
              <a:t>Організаційні гарантії – </a:t>
            </a:r>
            <a:r>
              <a:rPr lang="uk-UA" dirty="0" smtClean="0"/>
              <a:t>це діяльність державних органів і громадських організацій, спрямована на правове закріплення їх, реалізацію й захист.</a:t>
            </a:r>
          </a:p>
          <a:p>
            <a:pPr marL="0" indent="0" algn="just">
              <a:buNone/>
            </a:pPr>
            <a:r>
              <a:rPr lang="uk-UA" b="1" dirty="0" smtClean="0"/>
              <a:t>	Міжнародні гарантії – </a:t>
            </a:r>
            <a:r>
              <a:rPr lang="uk-UA" dirty="0" smtClean="0"/>
              <a:t>це міжнародне визнання їх як загальнолюдських цінностей, закріплення їх у державно-правових документах та діяльність міжнародних організацій, спрямована на здійснення контролю за дотриманням їх та сприяння їхній реалізації й захисту.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608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Дотримання прав і відповідальність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dirty="0" smtClean="0"/>
              <a:t>	Права людин</a:t>
            </a:r>
            <a:r>
              <a:rPr lang="uk-UA" dirty="0" smtClean="0"/>
              <a:t>и взаємопов’язані з різноманітними нормами, яких потрібно дотримуватися для реалізації своїх прав, а це породжує обов’язки. Дотримання всіма громадянами прав і обов’язків – запорука правової держави.</a:t>
            </a:r>
          </a:p>
          <a:p>
            <a:pPr marL="0" indent="0" algn="just">
              <a:buNone/>
            </a:pPr>
            <a:r>
              <a:rPr lang="uk-UA" dirty="0" smtClean="0"/>
              <a:t>	У демократичній цивілізованій державі порядок у суспільстві та державі врегульовано на основі рівноваги правових норм та прав людини.</a:t>
            </a:r>
          </a:p>
          <a:p>
            <a:pPr marL="0" indent="0" algn="just">
              <a:buNone/>
            </a:pPr>
            <a:r>
              <a:rPr lang="uk-UA" dirty="0" smtClean="0"/>
              <a:t>	Обов’язки – основа відповідальності.</a:t>
            </a:r>
          </a:p>
          <a:p>
            <a:pPr marL="0" indent="0" algn="just">
              <a:buNone/>
            </a:pPr>
            <a:r>
              <a:rPr lang="uk-UA" b="1" dirty="0" smtClean="0"/>
              <a:t>	Відповідальність –</a:t>
            </a:r>
            <a:r>
              <a:rPr lang="uk-UA" dirty="0" smtClean="0"/>
              <a:t> це готовність людини приймати рішення, здійснювати дії та нести за них відповідальність на основі своїх обов’язків.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846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Дотримання прав і відповідальність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/>
              <a:t>	Юридичні обов’язки – </a:t>
            </a:r>
            <a:r>
              <a:rPr lang="uk-UA" dirty="0" smtClean="0"/>
              <a:t>це закріплені у правових нормах вимоги держави до поведінки людини на території держави.</a:t>
            </a:r>
          </a:p>
          <a:p>
            <a:pPr marL="0" indent="0" algn="just">
              <a:buNone/>
            </a:pPr>
            <a:r>
              <a:rPr lang="uk-UA" dirty="0" smtClean="0"/>
              <a:t>	Невиконання обов’язків, закріплених у правових нормах, тягне за собою юридичну відповідальність особи, що порушила правові норми.</a:t>
            </a:r>
          </a:p>
          <a:p>
            <a:pPr marL="0" indent="0" algn="just">
              <a:buNone/>
            </a:pPr>
            <a:r>
              <a:rPr lang="uk-UA" dirty="0" smtClean="0"/>
              <a:t>	Таким чином, права людини, суспільства, правові норми держави взаємопов’язані між собою, породжують взаємні обов’язки, що зумовлюють взаємну відповідальність.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522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людини в історії людства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Перше закріплення низки ідей щодо прав людини у законодавстві здійснено у Великій хартії вольностей, яку підписав 1215 р. король Іоанн Безземельний внаслідок угоди між ним і поставленими проти нього англійськими баронами. У цьому документі захищалися права на приватну власність, недоторканість на свободу особистості від абсолютизму, принцип недоторканості особи, право людини на вільне пересування. 1689 р. у Великій Британії прийнято Білль про права, що став юридичною основою конституційної парламентської монархії у Великій Британії і в якому закладено основи демократичного парламентаризму (вільні вибори членів парламенту, їх недоторканість).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898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людини в історії людства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На українських землях питання прав людини ти їх захисту порушувалися в Конституції Пилипа Орлика 1710 р. У Конституції закріплено принцип розподілу влади, обрання влади вільним волевиявленням населення. У разі повернення Орлика в Україну обіцялося відновити козацькі права, зберегти привілеї міст, полегшити податковий тягар селянам, надати державну допомогу вдовам, сиротам та іншим соціально не захищеним верствам населення.</a:t>
            </a:r>
          </a:p>
          <a:p>
            <a:pPr marL="0" indent="0" algn="just">
              <a:buNone/>
            </a:pPr>
            <a:r>
              <a:rPr lang="uk-UA" dirty="0" smtClean="0"/>
              <a:t>	Конституція Пилипа Орлика залишилася в історії як оригінальна правова пам’ятка, хоча реальної сили так і не набула.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4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Еволюція уявлень про права людини в історії людства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Основи сучасного розуміння прав людини закладено в </a:t>
            </a:r>
            <a:r>
              <a:rPr lang="en-US" dirty="0" smtClean="0"/>
              <a:t>XVII – XVIII</a:t>
            </a:r>
            <a:r>
              <a:rPr lang="uk-UA" dirty="0" smtClean="0"/>
              <a:t> ст. у творах видатних просвітників Дж. Локка, Ш.-Л. Монтеск’є, Ж.-Ж. Руссо та інших.</a:t>
            </a:r>
          </a:p>
          <a:p>
            <a:pPr marL="0" indent="0" algn="just">
              <a:buNone/>
            </a:pPr>
            <a:r>
              <a:rPr lang="uk-UA" dirty="0" smtClean="0"/>
              <a:t>	Природність прав означала належність їх до роду людського.</a:t>
            </a:r>
          </a:p>
          <a:p>
            <a:pPr marL="0" indent="0" algn="just">
              <a:buNone/>
            </a:pPr>
            <a:r>
              <a:rPr lang="uk-UA" dirty="0" smtClean="0"/>
              <a:t>	Невідчуженість прав розумілася як невідривність цих прав від людини, а священність цих прав тлумачилися як велика шана й повага до прав людини, як найбільша цінність.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942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Еволюція уявлень про права людини в історії людства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Уперше концепція прав людини дістала систематичний юридичний виклад у Декларації незалежності 1776 р. </a:t>
            </a:r>
            <a:r>
              <a:rPr lang="uk-UA" dirty="0"/>
              <a:t>Ц</a:t>
            </a:r>
            <a:r>
              <a:rPr lang="uk-UA" dirty="0" smtClean="0"/>
              <a:t>ю Декларацію покладено в основу Конституції США, яка є однією з найдемократичніших із широкими громадянськими свободами і правами, що відкрила шлях до прискореного розвитку ринкових відносин. Перші десять поправок до Конституції США, відомі як Білль про права США, розширили перелік законодавчо закріплених прав і свобод.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604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Еволюція уявлень про права людини в історії людства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1789 р. у Франції прийнято Декларацію прав людини і громадянина, в якій викладено «природні, невід’ємні та священні права людини і громадянина», про забезпечення державою природних і невід’ємних прав людини, забезпечення свободи, власності, безпеки й опору пригнобленню, про презумпцію невинності тощо.</a:t>
            </a:r>
          </a:p>
          <a:p>
            <a:pPr marL="0" indent="0" algn="just">
              <a:buNone/>
            </a:pPr>
            <a:r>
              <a:rPr lang="uk-UA" dirty="0" smtClean="0"/>
              <a:t>Вперше закріплено принцип взаємовідносин людини й держави в демократичному суспільстві: «Дозволено все, що прямо не заборонено законом».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833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Еволюція уявлень про права людини в історії людства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2800" dirty="0" smtClean="0"/>
              <a:t>Проголошено загальнолюдські принципи рівності людей у правах і перед законом, ідею народовладдя. Декларація стала попередницею конституцій багатьох європейських держав того часу й мала велике значення для країн Європи в боротьбі проти абсолютизму й феодалізму.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45044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269</TotalTime>
  <Words>161</Words>
  <Application>Microsoft Office PowerPoint</Application>
  <PresentationFormat>Экран (4:3)</PresentationFormat>
  <Paragraphs>142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Изящная</vt:lpstr>
      <vt:lpstr>Права, свободи та відповідальність</vt:lpstr>
      <vt:lpstr>Права людини в історії людства</vt:lpstr>
      <vt:lpstr>Права людини в історії людства</vt:lpstr>
      <vt:lpstr>Права людини в історії людства</vt:lpstr>
      <vt:lpstr>Права людини в історії людства</vt:lpstr>
      <vt:lpstr>Еволюція уявлень про права людини в історії людства</vt:lpstr>
      <vt:lpstr>Еволюція уявлень про права людини в історії людства</vt:lpstr>
      <vt:lpstr>Еволюція уявлень про права людини в історії людства</vt:lpstr>
      <vt:lpstr>Еволюція уявлень про права людини в історії людства</vt:lpstr>
      <vt:lpstr>Поняття прав і свобод людини</vt:lpstr>
      <vt:lpstr>Поняття прав і свобод людини</vt:lpstr>
      <vt:lpstr>Поняття прав і свобод людини</vt:lpstr>
      <vt:lpstr>Поняття прав і свобод людини</vt:lpstr>
      <vt:lpstr>Поняття прав і свобод людини</vt:lpstr>
      <vt:lpstr>Основні свободи громадянина</vt:lpstr>
      <vt:lpstr>Основні свободи громадянина</vt:lpstr>
      <vt:lpstr>Основні свободи громадянина</vt:lpstr>
      <vt:lpstr>Права людини і права громадянина</vt:lpstr>
      <vt:lpstr>Права людини і права громадянина</vt:lpstr>
      <vt:lpstr>Покоління прав людини</vt:lpstr>
      <vt:lpstr>Особисті права людини</vt:lpstr>
      <vt:lpstr>Політичні права людини</vt:lpstr>
      <vt:lpstr>Економічні права людини</vt:lpstr>
      <vt:lpstr>Соціальні права людини</vt:lpstr>
      <vt:lpstr>Культурні права людини</vt:lpstr>
      <vt:lpstr>Екологічні права людини</vt:lpstr>
      <vt:lpstr>Сутність стосунків між людиною та державою</vt:lpstr>
      <vt:lpstr>Права та відповідальність людини і громадянина</vt:lpstr>
      <vt:lpstr>Відповідальність держави перед людиною</vt:lpstr>
      <vt:lpstr>Відповідальність держави перед людиною</vt:lpstr>
      <vt:lpstr>Відповідальність держави перед людиною</vt:lpstr>
      <vt:lpstr>Дотримання прав і відповідальність</vt:lpstr>
      <vt:lpstr>Дотримання прав і відповідальність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Права, свободи та відповідальність</dc:title>
  <dc:creator>Маргарита</dc:creator>
  <cp:lastModifiedBy>Маргарита</cp:lastModifiedBy>
  <cp:revision>27</cp:revision>
  <dcterms:created xsi:type="dcterms:W3CDTF">2014-03-20T11:04:55Z</dcterms:created>
  <dcterms:modified xsi:type="dcterms:W3CDTF">2014-03-20T17:55:24Z</dcterms:modified>
</cp:coreProperties>
</file>