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2"/>
  </p:sldMasterIdLst>
  <p:notesMasterIdLst>
    <p:notesMasterId r:id="rId13"/>
  </p:notesMasterIdLst>
  <p:handoutMasterIdLst>
    <p:handoutMasterId r:id="rId14"/>
  </p:handoutMasterIdLst>
  <p:sldIdLst>
    <p:sldId id="256" r:id="rId3"/>
    <p:sldId id="258" r:id="rId4"/>
    <p:sldId id="257" r:id="rId5"/>
    <p:sldId id="265" r:id="rId6"/>
    <p:sldId id="259" r:id="rId7"/>
    <p:sldId id="260" r:id="rId8"/>
    <p:sldId id="261" r:id="rId9"/>
    <p:sldId id="262" r:id="rId10"/>
    <p:sldId id="264" r:id="rId11"/>
    <p:sldId id="263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559" autoAdjust="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574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r">
              <a:defRPr sz="1200"/>
            </a:lvl1pPr>
          </a:lstStyle>
          <a:p>
            <a:fld id="{BEF7A24B-554D-4B99-A3CC-7667F56D1027}" type="datetimeFigureOut">
              <a:rPr lang="en-US" smtClean="0"/>
              <a:pPr/>
              <a:t>12/18/2013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r">
              <a:defRPr sz="1200"/>
            </a:lvl1pPr>
          </a:lstStyle>
          <a:p>
            <a:fld id="{10672D4C-A99E-49DD-8A16-1D19942316C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596352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r">
              <a:defRPr sz="1200"/>
            </a:lvl1pPr>
          </a:lstStyle>
          <a:p>
            <a:fld id="{0391B76B-D742-4BD2-BF24-F4C760DB831C}" type="datetimeFigureOut">
              <a:rPr lang="en-US" smtClean="0"/>
              <a:pPr/>
              <a:t>12/18/2013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  <a:endParaRPr lang="en-US"/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r">
              <a:defRPr sz="1200"/>
            </a:lvl1pPr>
          </a:lstStyle>
          <a:p>
            <a:fld id="{5257B995-136A-4A15-87A5-26420C3C102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67383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rtl="0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uk-UA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57B995-136A-4A15-87A5-26420C3C1021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uk-UA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57B995-136A-4A15-87A5-26420C3C1021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uk-UA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57B995-136A-4A15-87A5-26420C3C1021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uk-UA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57B995-136A-4A15-87A5-26420C3C1021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uk-UA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57B995-136A-4A15-87A5-26420C3C1021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uk-UA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57B995-136A-4A15-87A5-26420C3C1021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uk-UA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57B995-136A-4A15-87A5-26420C3C1021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uk-UA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57B995-136A-4A15-87A5-26420C3C1021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uk-UA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57B995-136A-4A15-87A5-26420C3C1021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uk-UA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57B995-136A-4A15-87A5-26420C3C1021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pic>
          <p:nvPicPr>
            <p:cNvPr id="7" name="Rectangle 6"/>
            <p:cNvPicPr>
              <a:picLocks noChangeAspect="1"/>
            </p:cNvPicPr>
            <p:nvPr/>
          </p:nvPicPr>
          <p:blipFill>
            <a:blip r:embed="rId2">
              <a:duotone>
                <a:schemeClr val="accent3"/>
                <a:srgbClr val="FFFFFF"/>
              </a:duotone>
            </a:blip>
            <a:stretch>
              <a:fillRect/>
            </a:stretch>
          </p:blipFill>
          <p:spPr>
            <a:xfrm>
              <a:off x="0" y="0"/>
              <a:ext cx="9144000" cy="685800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6" name="Rectangle 15"/>
            <p:cNvSpPr/>
            <p:nvPr userDrawn="1"/>
          </p:nvSpPr>
          <p:spPr>
            <a:xfrm>
              <a:off x="0" y="5184648"/>
              <a:ext cx="9144000" cy="1673352"/>
            </a:xfrm>
            <a:prstGeom prst="rect">
              <a:avLst/>
            </a:prstGeom>
            <a:gradFill flip="none" rotWithShape="1">
              <a:gsLst>
                <a:gs pos="39000">
                  <a:schemeClr val="accent5">
                    <a:alpha val="40000"/>
                  </a:schemeClr>
                </a:gs>
                <a:gs pos="0">
                  <a:schemeClr val="accent5">
                    <a:alpha val="90000"/>
                  </a:schemeClr>
                </a:gs>
                <a:gs pos="100000">
                  <a:schemeClr val="accent3">
                    <a:alpha val="40000"/>
                  </a:schemeClr>
                </a:gs>
              </a:gsLst>
              <a:lin ang="0" scaled="1"/>
              <a:tileRect/>
            </a:gradFill>
            <a:ln w="25400" cap="rnd" cmpd="sng" algn="ctr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/>
            <p:cNvSpPr/>
            <p:nvPr userDrawn="1"/>
          </p:nvSpPr>
          <p:spPr>
            <a:xfrm>
              <a:off x="0" y="5257800"/>
              <a:ext cx="9144000" cy="1600200"/>
            </a:xfrm>
            <a:prstGeom prst="rect">
              <a:avLst/>
            </a:prstGeom>
            <a:gradFill flip="none" rotWithShape="1">
              <a:gsLst>
                <a:gs pos="39000">
                  <a:schemeClr val="accent5">
                    <a:alpha val="25000"/>
                  </a:schemeClr>
                </a:gs>
                <a:gs pos="100000">
                  <a:schemeClr val="accent3">
                    <a:alpha val="25000"/>
                  </a:schemeClr>
                </a:gs>
              </a:gsLst>
              <a:lin ang="0" scaled="1"/>
              <a:tileRect/>
            </a:gradFill>
            <a:ln w="25400" cap="rnd" cmpd="sng" algn="ctr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Rectangle 7"/>
            <p:cNvSpPr/>
            <p:nvPr userDrawn="1"/>
          </p:nvSpPr>
          <p:spPr>
            <a:xfrm>
              <a:off x="0" y="3352801"/>
              <a:ext cx="9144000" cy="1827567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alpha val="50000"/>
                  </a:schemeClr>
                </a:gs>
                <a:gs pos="100000">
                  <a:schemeClr val="bg1">
                    <a:alpha val="0"/>
                  </a:schemeClr>
                </a:gs>
              </a:gsLst>
              <a:lin ang="16200000" scaled="1"/>
              <a:tileRect/>
            </a:gradFill>
            <a:ln w="25400" cap="rnd" cmpd="sng" algn="ctr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1" name="Straight Connector 10"/>
            <p:cNvCxnSpPr/>
            <p:nvPr/>
          </p:nvCxnSpPr>
          <p:spPr>
            <a:xfrm>
              <a:off x="0" y="5181600"/>
              <a:ext cx="9144000" cy="1588"/>
            </a:xfrm>
            <a:prstGeom prst="line">
              <a:avLst/>
            </a:prstGeom>
            <a:ln w="28575" cap="flat" cmpd="sng" algn="ctr">
              <a:solidFill>
                <a:schemeClr val="bg1"/>
              </a:solidFill>
              <a:prstDash val="solid"/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455676" y="3373031"/>
            <a:ext cx="8229600" cy="2043684"/>
          </a:xfrm>
          <a:noFill/>
        </p:spPr>
        <p:txBody>
          <a:bodyPr anchor="b" anchorCtr="0">
            <a:normAutofit/>
          </a:bodyPr>
          <a:lstStyle>
            <a:lvl1pPr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 sz="7000" kern="100" baseline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Subtitle 12"/>
          <p:cNvSpPr>
            <a:spLocks noGrp="1"/>
          </p:cNvSpPr>
          <p:nvPr>
            <p:ph type="subTitle" idx="1"/>
          </p:nvPr>
        </p:nvSpPr>
        <p:spPr>
          <a:xfrm>
            <a:off x="566801" y="5429252"/>
            <a:ext cx="8129524" cy="757517"/>
          </a:xfrm>
        </p:spPr>
        <p:txBody>
          <a:bodyPr/>
          <a:lstStyle>
            <a:lvl1pPr marL="0" indent="0" algn="l">
              <a:buNone/>
              <a:defRPr sz="1600" kern="100" cap="all" spc="100" baseline="0">
                <a:solidFill>
                  <a:schemeClr val="bg1"/>
                </a:solidFill>
                <a:latin typeface="+mn-lt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>
            <a:off x="533400" y="457200"/>
            <a:ext cx="8077200" cy="1075426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Rectangl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Rectangl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EFC2E-847F-4CF8-8289-FAA88B334687}" type="datetimeFigureOut">
              <a:rPr lang="en-US" smtClean="0"/>
              <a:pPr/>
              <a:t>12/18/2013</a:t>
            </a:fld>
            <a:endParaRPr lang="en-US"/>
          </a:p>
        </p:txBody>
      </p:sp>
      <p:sp>
        <p:nvSpPr>
          <p:cNvPr id="5" name="Rectangl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Rectangl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25215-7382-4C1B-86B1-E9DB9649FF5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Заголовок раздела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pic>
          <p:nvPicPr>
            <p:cNvPr id="7" name="Rectangle 6"/>
            <p:cNvPicPr>
              <a:picLocks noChangeAspect="1"/>
            </p:cNvPicPr>
            <p:nvPr/>
          </p:nvPicPr>
          <p:blipFill>
            <a:blip r:embed="rId2">
              <a:duotone>
                <a:schemeClr val="accent3"/>
                <a:srgbClr val="FFFFFF"/>
              </a:duotone>
            </a:blip>
            <a:stretch>
              <a:fillRect/>
            </a:stretch>
          </p:blipFill>
          <p:spPr>
            <a:xfrm>
              <a:off x="0" y="0"/>
              <a:ext cx="9144000" cy="685800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9" name="Rectangle 8"/>
            <p:cNvSpPr/>
            <p:nvPr userDrawn="1"/>
          </p:nvSpPr>
          <p:spPr>
            <a:xfrm>
              <a:off x="0" y="342900"/>
              <a:ext cx="9144000" cy="6172200"/>
            </a:xfrm>
            <a:prstGeom prst="rect">
              <a:avLst/>
            </a:prstGeom>
            <a:gradFill flip="none" rotWithShape="1">
              <a:gsLst>
                <a:gs pos="39000">
                  <a:schemeClr val="accent5">
                    <a:alpha val="40000"/>
                  </a:schemeClr>
                </a:gs>
                <a:gs pos="0">
                  <a:schemeClr val="accent5">
                    <a:alpha val="90000"/>
                  </a:schemeClr>
                </a:gs>
                <a:gs pos="100000">
                  <a:schemeClr val="accent3">
                    <a:alpha val="40000"/>
                  </a:schemeClr>
                </a:gs>
              </a:gsLst>
              <a:lin ang="0" scaled="1"/>
              <a:tileRect/>
            </a:gradFill>
            <a:ln w="25400" cap="rnd" cmpd="sng" algn="ctr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/>
            <p:cNvSpPr/>
            <p:nvPr userDrawn="1"/>
          </p:nvSpPr>
          <p:spPr>
            <a:xfrm>
              <a:off x="0" y="457200"/>
              <a:ext cx="9144000" cy="5943600"/>
            </a:xfrm>
            <a:prstGeom prst="rect">
              <a:avLst/>
            </a:prstGeom>
            <a:gradFill flip="none" rotWithShape="1">
              <a:gsLst>
                <a:gs pos="39000">
                  <a:schemeClr val="accent5">
                    <a:alpha val="25000"/>
                  </a:schemeClr>
                </a:gs>
                <a:gs pos="100000">
                  <a:schemeClr val="accent3">
                    <a:alpha val="25000"/>
                  </a:schemeClr>
                </a:gs>
              </a:gsLst>
              <a:lin ang="0" scaled="1"/>
              <a:tileRect/>
            </a:gradFill>
            <a:ln w="25400" cap="rnd" cmpd="sng" algn="ctr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1" name="Straight Connector 10"/>
            <p:cNvCxnSpPr/>
            <p:nvPr/>
          </p:nvCxnSpPr>
          <p:spPr>
            <a:xfrm>
              <a:off x="0" y="341312"/>
              <a:ext cx="9144000" cy="1588"/>
            </a:xfrm>
            <a:prstGeom prst="line">
              <a:avLst/>
            </a:prstGeom>
            <a:ln w="28575" cap="flat" cmpd="sng" algn="ctr">
              <a:solidFill>
                <a:schemeClr val="bg1"/>
              </a:solidFill>
              <a:prstDash val="solid"/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>
              <a:off x="0" y="6505575"/>
              <a:ext cx="9144000" cy="1588"/>
            </a:xfrm>
            <a:prstGeom prst="line">
              <a:avLst/>
            </a:prstGeom>
            <a:ln w="28575" cap="flat" cmpd="sng" algn="ctr">
              <a:solidFill>
                <a:schemeClr val="bg1"/>
              </a:solidFill>
              <a:prstDash val="solid"/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>
            <a:off x="533402" y="3962402"/>
            <a:ext cx="8153399" cy="1371599"/>
          </a:xfrm>
        </p:spPr>
        <p:txBody>
          <a:bodyPr anchor="b" anchorCtr="0"/>
          <a:lstStyle>
            <a:lvl1pPr algn="l">
              <a:defRPr sz="4000" b="0" cap="none" baseline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Rectangle 2"/>
          <p:cNvSpPr>
            <a:spLocks noGrp="1"/>
          </p:cNvSpPr>
          <p:nvPr>
            <p:ph type="body" idx="1"/>
          </p:nvPr>
        </p:nvSpPr>
        <p:spPr>
          <a:xfrm>
            <a:off x="557276" y="5438776"/>
            <a:ext cx="8129524" cy="904875"/>
          </a:xfrm>
        </p:spPr>
        <p:txBody>
          <a:bodyPr anchor="t" anchorCtr="0"/>
          <a:lstStyle>
            <a:lvl1pPr marL="0" indent="0">
              <a:buNone/>
              <a:defRPr sz="1400" cap="all" spc="100" baseline="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Rectangle 2"/>
          <p:cNvSpPr>
            <a:spLocks noGrp="1"/>
          </p:cNvSpPr>
          <p:nvPr>
            <p:ph sz="half" idx="1"/>
          </p:nvPr>
        </p:nvSpPr>
        <p:spPr>
          <a:xfrm>
            <a:off x="533400" y="1600201"/>
            <a:ext cx="39624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Rectangle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39624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Rectangl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EFC2E-847F-4CF8-8289-FAA88B334687}" type="datetimeFigureOut">
              <a:rPr lang="en-US" smtClean="0"/>
              <a:pPr/>
              <a:t>12/18/2013</a:t>
            </a:fld>
            <a:endParaRPr lang="en-US"/>
          </a:p>
        </p:txBody>
      </p:sp>
      <p:sp>
        <p:nvSpPr>
          <p:cNvPr id="6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ctangl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25215-7382-4C1B-86B1-E9DB9649FF5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Rectangle 2"/>
          <p:cNvSpPr>
            <a:spLocks noGrp="1"/>
          </p:cNvSpPr>
          <p:nvPr>
            <p:ph type="body" idx="1"/>
          </p:nvPr>
        </p:nvSpPr>
        <p:spPr>
          <a:xfrm>
            <a:off x="533400" y="1600201"/>
            <a:ext cx="3963988" cy="5746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3"/>
          <p:cNvSpPr>
            <a:spLocks noGrp="1"/>
          </p:cNvSpPr>
          <p:nvPr>
            <p:ph sz="half" idx="2"/>
          </p:nvPr>
        </p:nvSpPr>
        <p:spPr>
          <a:xfrm>
            <a:off x="533400" y="2174877"/>
            <a:ext cx="3963988" cy="38449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Rectangle 4"/>
          <p:cNvSpPr>
            <a:spLocks noGrp="1"/>
          </p:cNvSpPr>
          <p:nvPr>
            <p:ph type="body" sz="quarter" idx="3"/>
          </p:nvPr>
        </p:nvSpPr>
        <p:spPr>
          <a:xfrm>
            <a:off x="4645027" y="1600201"/>
            <a:ext cx="3965574" cy="5746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Rectangle 5"/>
          <p:cNvSpPr>
            <a:spLocks noGrp="1"/>
          </p:cNvSpPr>
          <p:nvPr>
            <p:ph sz="quarter" idx="4"/>
          </p:nvPr>
        </p:nvSpPr>
        <p:spPr>
          <a:xfrm>
            <a:off x="4645027" y="2174877"/>
            <a:ext cx="3965574" cy="38449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Rectangl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EFC2E-847F-4CF8-8289-FAA88B334687}" type="datetimeFigureOut">
              <a:rPr lang="en-US" smtClean="0"/>
              <a:pPr/>
              <a:t>12/18/2013</a:t>
            </a:fld>
            <a:endParaRPr lang="en-US"/>
          </a:p>
        </p:txBody>
      </p:sp>
      <p:sp>
        <p:nvSpPr>
          <p:cNvPr id="8" name="Rectangl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Rectangl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25215-7382-4C1B-86B1-E9DB9649FF5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Rectangl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EFC2E-847F-4CF8-8289-FAA88B334687}" type="datetimeFigureOut">
              <a:rPr lang="en-US" smtClean="0"/>
              <a:pPr/>
              <a:t>12/18/2013</a:t>
            </a:fld>
            <a:endParaRPr lang="en-US"/>
          </a:p>
        </p:txBody>
      </p:sp>
      <p:sp>
        <p:nvSpPr>
          <p:cNvPr id="4" name="Rectangl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Rectangl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25215-7382-4C1B-86B1-E9DB9649FF5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>
            <a:off x="533400" y="457200"/>
            <a:ext cx="2932114" cy="968375"/>
          </a:xfrm>
        </p:spPr>
        <p:txBody>
          <a:bodyPr anchor="b"/>
          <a:lstStyle>
            <a:lvl1pPr algn="l">
              <a:defRPr sz="2000" b="1">
                <a:latin typeface="+mn-lt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Rectangle 2"/>
          <p:cNvSpPr>
            <a:spLocks noGrp="1"/>
          </p:cNvSpPr>
          <p:nvPr>
            <p:ph idx="1"/>
          </p:nvPr>
        </p:nvSpPr>
        <p:spPr>
          <a:xfrm>
            <a:off x="3575050" y="457200"/>
            <a:ext cx="5035550" cy="55626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Rectangle 3"/>
          <p:cNvSpPr>
            <a:spLocks noGrp="1"/>
          </p:cNvSpPr>
          <p:nvPr>
            <p:ph type="body" sz="half" idx="2"/>
          </p:nvPr>
        </p:nvSpPr>
        <p:spPr>
          <a:xfrm>
            <a:off x="533400" y="1435101"/>
            <a:ext cx="2932114" cy="45847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EFC2E-847F-4CF8-8289-FAA88B334687}" type="datetimeFigureOut">
              <a:rPr lang="en-US" smtClean="0"/>
              <a:pPr/>
              <a:t>12/18/2013</a:t>
            </a:fld>
            <a:endParaRPr lang="en-US"/>
          </a:p>
        </p:txBody>
      </p:sp>
      <p:sp>
        <p:nvSpPr>
          <p:cNvPr id="6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ctangl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25215-7382-4C1B-86B1-E9DB9649FF5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+mn-lt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Rectangl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4" name="Rectangl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6524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EFC2E-847F-4CF8-8289-FAA88B334687}" type="datetimeFigureOut">
              <a:rPr lang="en-US" smtClean="0"/>
              <a:pPr/>
              <a:t>12/18/2013</a:t>
            </a:fld>
            <a:endParaRPr lang="en-US"/>
          </a:p>
        </p:txBody>
      </p:sp>
      <p:sp>
        <p:nvSpPr>
          <p:cNvPr id="6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ctangl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25215-7382-4C1B-86B1-E9DB9649FF5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e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Rectangle 18"/>
          <p:cNvPicPr>
            <a:picLocks noChangeAspect="1"/>
          </p:cNvPicPr>
          <p:nvPr/>
        </p:nvPicPr>
        <p:blipFill>
          <a:blip r:embed="rId11">
            <a:duotone>
              <a:schemeClr val="accent3"/>
              <a:srgbClr val="FFFFFF"/>
            </a:duotone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20" name="Group 19"/>
          <p:cNvGrpSpPr/>
          <p:nvPr/>
        </p:nvGrpSpPr>
        <p:grpSpPr>
          <a:xfrm>
            <a:off x="304800" y="0"/>
            <a:ext cx="8534400" cy="6860650"/>
            <a:chOff x="304800" y="0"/>
            <a:chExt cx="8534400" cy="6860650"/>
          </a:xfrm>
        </p:grpSpPr>
        <p:sp>
          <p:nvSpPr>
            <p:cNvPr id="21" name="Rectangle 20"/>
            <p:cNvSpPr/>
            <p:nvPr userDrawn="1"/>
          </p:nvSpPr>
          <p:spPr>
            <a:xfrm>
              <a:off x="457200" y="0"/>
              <a:ext cx="8229600" cy="6477000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alpha val="50000"/>
                  </a:schemeClr>
                </a:gs>
                <a:gs pos="100000">
                  <a:schemeClr val="bg1">
                    <a:alpha val="0"/>
                  </a:schemeClr>
                </a:gs>
              </a:gsLst>
              <a:lin ang="10800000" scaled="1"/>
              <a:tileRect/>
            </a:gradFill>
            <a:ln w="25400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Rectangle 21"/>
            <p:cNvSpPr/>
            <p:nvPr userDrawn="1"/>
          </p:nvSpPr>
          <p:spPr>
            <a:xfrm flipH="1">
              <a:off x="457200" y="381000"/>
              <a:ext cx="8229600" cy="6477000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alpha val="50000"/>
                  </a:schemeClr>
                </a:gs>
                <a:gs pos="100000">
                  <a:schemeClr val="bg1">
                    <a:alpha val="0"/>
                  </a:schemeClr>
                </a:gs>
              </a:gsLst>
              <a:lin ang="10800000" scaled="1"/>
              <a:tileRect/>
            </a:gradFill>
            <a:ln w="25400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ctangle 22"/>
            <p:cNvSpPr/>
            <p:nvPr userDrawn="1"/>
          </p:nvSpPr>
          <p:spPr>
            <a:xfrm>
              <a:off x="8686800" y="0"/>
              <a:ext cx="152400" cy="6477000"/>
            </a:xfrm>
            <a:prstGeom prst="rect">
              <a:avLst/>
            </a:prstGeom>
            <a:solidFill>
              <a:schemeClr val="accent5"/>
            </a:solidFill>
            <a:ln w="25400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Rectangle 23"/>
            <p:cNvSpPr/>
            <p:nvPr userDrawn="1"/>
          </p:nvSpPr>
          <p:spPr>
            <a:xfrm>
              <a:off x="304800" y="383650"/>
              <a:ext cx="152400" cy="6477000"/>
            </a:xfrm>
            <a:prstGeom prst="rect">
              <a:avLst/>
            </a:prstGeom>
            <a:solidFill>
              <a:schemeClr val="accent5"/>
            </a:solidFill>
            <a:ln w="25400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Rectangle 24"/>
            <p:cNvSpPr/>
            <p:nvPr userDrawn="1"/>
          </p:nvSpPr>
          <p:spPr>
            <a:xfrm>
              <a:off x="457200" y="6477000"/>
              <a:ext cx="8382000" cy="76200"/>
            </a:xfrm>
            <a:prstGeom prst="rect">
              <a:avLst/>
            </a:prstGeom>
            <a:gradFill>
              <a:gsLst>
                <a:gs pos="0">
                  <a:schemeClr val="accent5"/>
                </a:gs>
                <a:gs pos="65000">
                  <a:schemeClr val="bg1">
                    <a:alpha val="0"/>
                  </a:schemeClr>
                </a:gs>
                <a:gs pos="100000">
                  <a:schemeClr val="bg1">
                    <a:alpha val="0"/>
                  </a:schemeClr>
                </a:gs>
              </a:gsLst>
              <a:lin ang="10800000" scaled="1"/>
            </a:gradFill>
            <a:ln w="25400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Rectangle 25"/>
            <p:cNvSpPr/>
            <p:nvPr userDrawn="1"/>
          </p:nvSpPr>
          <p:spPr>
            <a:xfrm flipH="1">
              <a:off x="304800" y="310738"/>
              <a:ext cx="8382000" cy="76200"/>
            </a:xfrm>
            <a:prstGeom prst="rect">
              <a:avLst/>
            </a:prstGeom>
            <a:gradFill>
              <a:gsLst>
                <a:gs pos="0">
                  <a:schemeClr val="accent5"/>
                </a:gs>
                <a:gs pos="65000">
                  <a:schemeClr val="bg1">
                    <a:alpha val="0"/>
                  </a:schemeClr>
                </a:gs>
                <a:gs pos="100000">
                  <a:schemeClr val="bg1">
                    <a:alpha val="0"/>
                  </a:schemeClr>
                </a:gs>
              </a:gsLst>
              <a:lin ang="10800000" scaled="1"/>
            </a:gradFill>
            <a:ln w="25400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3400" y="457200"/>
            <a:ext cx="8077200" cy="1075426"/>
          </a:xfrm>
          <a:prstGeom prst="rect">
            <a:avLst/>
          </a:prstGeom>
        </p:spPr>
        <p:txBody>
          <a:bodyPr vert="horz" rtlCol="0" anchor="b" anchorCtr="0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1600203"/>
            <a:ext cx="8077200" cy="4412411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3400" y="6104626"/>
            <a:ext cx="2133600" cy="365125"/>
          </a:xfrm>
          <a:prstGeom prst="rect">
            <a:avLst/>
          </a:prstGeom>
        </p:spPr>
        <p:txBody>
          <a:bodyPr vert="horz" rtlCol="0" anchor="ctr"/>
          <a:lstStyle>
            <a:lvl1pPr algn="l">
              <a:defRPr sz="1000">
                <a:solidFill>
                  <a:schemeClr val="tx2"/>
                </a:solidFill>
                <a:latin typeface="+mj-lt"/>
              </a:defRPr>
            </a:lvl1pPr>
          </a:lstStyle>
          <a:p>
            <a:fld id="{B51EFC2E-847F-4CF8-8289-FAA88B334687}" type="datetimeFigureOut">
              <a:rPr lang="en-US" sz="1000" smtClean="0">
                <a:solidFill>
                  <a:schemeClr val="tx2"/>
                </a:solidFill>
                <a:latin typeface="+mj-lt"/>
              </a:rPr>
              <a:pPr/>
              <a:t>12/18/2013</a:t>
            </a:fld>
            <a:endParaRPr lang="en-US" sz="1000">
              <a:solidFill>
                <a:schemeClr val="tx2"/>
              </a:solidFill>
              <a:latin typeface="+mj-lt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04626"/>
            <a:ext cx="2895600" cy="365125"/>
          </a:xfrm>
          <a:prstGeom prst="rect">
            <a:avLst/>
          </a:prstGeom>
        </p:spPr>
        <p:txBody>
          <a:bodyPr vert="horz" rtlCol="0" anchor="ctr"/>
          <a:lstStyle>
            <a:lvl1pPr algn="ctr">
              <a:defRPr sz="1000">
                <a:solidFill>
                  <a:schemeClr val="tx2"/>
                </a:solidFill>
                <a:latin typeface="+mj-lt"/>
              </a:defRPr>
            </a:lvl1pPr>
          </a:lstStyle>
          <a:p>
            <a:endParaRPr lang="en-US" sz="1000">
              <a:solidFill>
                <a:schemeClr val="tx2"/>
              </a:solidFill>
              <a:latin typeface="+mj-lt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77000" y="6104626"/>
            <a:ext cx="2133600" cy="365125"/>
          </a:xfrm>
          <a:prstGeom prst="rect">
            <a:avLst/>
          </a:prstGeom>
        </p:spPr>
        <p:txBody>
          <a:bodyPr vert="horz" rtlCol="0" anchor="ctr"/>
          <a:lstStyle>
            <a:lvl1pPr algn="r">
              <a:defRPr sz="1000">
                <a:solidFill>
                  <a:schemeClr val="tx2"/>
                </a:solidFill>
                <a:latin typeface="+mj-lt"/>
              </a:defRPr>
            </a:lvl1pPr>
          </a:lstStyle>
          <a:p>
            <a:fld id="{53325215-7382-4C1B-86B1-E9DB9649FF55}" type="slidenum">
              <a:rPr lang="en-US" sz="1000" smtClean="0">
                <a:solidFill>
                  <a:schemeClr val="tx2"/>
                </a:solidFill>
                <a:latin typeface="+mj-lt"/>
              </a:rPr>
              <a:pPr/>
              <a:t>‹#›</a:t>
            </a:fld>
            <a:endParaRPr lang="en-US" sz="1000">
              <a:solidFill>
                <a:schemeClr val="tx2"/>
              </a:solidFill>
              <a:latin typeface="+mj-lt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xStyles>
    <p:titleStyle>
      <a:lvl1pPr algn="l" rtl="0" eaLnBrk="1" latinLnBrk="0" hangingPunct="1">
        <a:spcBef>
          <a:spcPct val="0"/>
        </a:spcBef>
        <a:buNone/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Font typeface="Arial"/>
        <a:buChar char="•"/>
        <a:defRPr sz="28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Font typeface="Arial"/>
        <a:buChar char="–"/>
        <a:defRPr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Font typeface="Arial"/>
        <a:buChar char="–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Font typeface="Arial"/>
        <a:buChar char="»"/>
        <a:defRPr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sz="7000" kern="100" baseline="0" noProof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Бізнес-план</a:t>
            </a:r>
            <a:endParaRPr lang="uk-UA" noProof="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Складові </a:t>
            </a:r>
            <a:r>
              <a:rPr lang="uk-UA" dirty="0" smtClean="0"/>
              <a:t>бізнес-плану:</a:t>
            </a:r>
            <a:endParaRPr lang="uk-UA" noProof="0" dirty="0"/>
          </a:p>
        </p:txBody>
      </p:sp>
      <p:sp>
        <p:nvSpPr>
          <p:cNvPr id="3" name="Rectangle 2"/>
          <p:cNvSpPr>
            <a:spLocks noGrp="1"/>
          </p:cNvSpPr>
          <p:nvPr>
            <p:ph idx="1"/>
          </p:nvPr>
        </p:nvSpPr>
        <p:spPr>
          <a:xfrm>
            <a:off x="533400" y="1600203"/>
            <a:ext cx="8077200" cy="5069157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ru-RU" sz="1600" dirty="0" err="1"/>
              <a:t>Титульний</a:t>
            </a:r>
            <a:r>
              <a:rPr lang="ru-RU" sz="1600" dirty="0"/>
              <a:t> лист </a:t>
            </a:r>
            <a:r>
              <a:rPr lang="ru-RU" sz="1600" dirty="0" err="1"/>
              <a:t>бізнес</a:t>
            </a:r>
            <a:r>
              <a:rPr lang="ru-RU" sz="1600" dirty="0"/>
              <a:t>-плану (</a:t>
            </a:r>
            <a:r>
              <a:rPr lang="ru-RU" sz="1600" dirty="0" err="1"/>
              <a:t>інвестиційного</a:t>
            </a:r>
            <a:r>
              <a:rPr lang="ru-RU" sz="1600" dirty="0"/>
              <a:t> проекту)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1600" dirty="0"/>
              <a:t>Меморандум про </a:t>
            </a:r>
            <a:r>
              <a:rPr lang="ru-RU" sz="1600" dirty="0" err="1"/>
              <a:t>конфіденційність</a:t>
            </a:r>
            <a:endParaRPr lang="ru-RU" sz="1600" dirty="0"/>
          </a:p>
          <a:p>
            <a:pPr marL="514350" indent="-514350">
              <a:buFont typeface="+mj-lt"/>
              <a:buAutoNum type="arabicPeriod"/>
            </a:pPr>
            <a:r>
              <a:rPr lang="ru-RU" sz="1600" dirty="0"/>
              <a:t>Коротка </a:t>
            </a:r>
            <a:r>
              <a:rPr lang="ru-RU" sz="1600" dirty="0" err="1"/>
              <a:t>анотація</a:t>
            </a:r>
            <a:r>
              <a:rPr lang="ru-RU" sz="1600" dirty="0"/>
              <a:t> (резюме) </a:t>
            </a:r>
            <a:r>
              <a:rPr lang="ru-RU" sz="1600" dirty="0" err="1"/>
              <a:t>бізнес</a:t>
            </a:r>
            <a:r>
              <a:rPr lang="ru-RU" sz="1600" dirty="0"/>
              <a:t>-плану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1600" dirty="0" err="1"/>
              <a:t>Загальні</a:t>
            </a:r>
            <a:r>
              <a:rPr lang="ru-RU" sz="1600" dirty="0"/>
              <a:t> </a:t>
            </a:r>
            <a:r>
              <a:rPr lang="ru-RU" sz="1600" dirty="0" err="1" smtClean="0"/>
              <a:t>положення</a:t>
            </a:r>
            <a:r>
              <a:rPr lang="ru-RU" sz="1600" dirty="0" smtClean="0"/>
              <a:t> (</a:t>
            </a:r>
            <a:r>
              <a:rPr lang="ru-RU" sz="1600" dirty="0" err="1" smtClean="0"/>
              <a:t>відомості</a:t>
            </a:r>
            <a:r>
              <a:rPr lang="ru-RU" sz="1600" dirty="0" smtClean="0"/>
              <a:t> </a:t>
            </a:r>
            <a:r>
              <a:rPr lang="ru-RU" sz="1600" dirty="0"/>
              <a:t>про </a:t>
            </a:r>
            <a:r>
              <a:rPr lang="ru-RU" sz="1600" dirty="0" err="1" smtClean="0"/>
              <a:t>компанію</a:t>
            </a:r>
            <a:r>
              <a:rPr lang="ru-RU" sz="1600" dirty="0"/>
              <a:t>, </a:t>
            </a:r>
            <a:r>
              <a:rPr lang="ru-RU" sz="1600" dirty="0" err="1" smtClean="0"/>
              <a:t>інформація</a:t>
            </a:r>
            <a:r>
              <a:rPr lang="ru-RU" sz="1600" dirty="0" smtClean="0"/>
              <a:t> </a:t>
            </a:r>
            <a:r>
              <a:rPr lang="ru-RU" sz="1600" dirty="0" err="1"/>
              <a:t>щодо</a:t>
            </a:r>
            <a:r>
              <a:rPr lang="ru-RU" sz="1600" dirty="0"/>
              <a:t> проекту </a:t>
            </a:r>
            <a:r>
              <a:rPr lang="ru-RU" sz="1600" dirty="0" smtClean="0"/>
              <a:t>) </a:t>
            </a:r>
          </a:p>
          <a:p>
            <a:pPr marL="514350" indent="-514350">
              <a:buFont typeface="+mj-lt"/>
              <a:buAutoNum type="arabicPeriod"/>
            </a:pPr>
            <a:r>
              <a:rPr lang="uk-UA" sz="1600" dirty="0" smtClean="0"/>
              <a:t>Маркетинговий план</a:t>
            </a:r>
          </a:p>
          <a:p>
            <a:pPr marL="514350" indent="-514350">
              <a:buFont typeface="+mj-lt"/>
              <a:buAutoNum type="arabicPeriod"/>
            </a:pPr>
            <a:r>
              <a:rPr lang="uk-UA" sz="1600" dirty="0" smtClean="0"/>
              <a:t>Організаційний </a:t>
            </a:r>
            <a:r>
              <a:rPr lang="uk-UA" sz="1600" dirty="0"/>
              <a:t>план та </a:t>
            </a:r>
            <a:r>
              <a:rPr lang="uk-UA" sz="1600" dirty="0" smtClean="0"/>
              <a:t>менеджмент</a:t>
            </a:r>
          </a:p>
          <a:p>
            <a:pPr marL="514350" indent="-514350">
              <a:buFont typeface="+mj-lt"/>
              <a:buAutoNum type="arabicPeriod"/>
            </a:pPr>
            <a:r>
              <a:rPr lang="uk-UA" sz="1600" dirty="0"/>
              <a:t>Інвестиційний </a:t>
            </a:r>
            <a:r>
              <a:rPr lang="uk-UA" sz="1600" dirty="0" smtClean="0"/>
              <a:t>план</a:t>
            </a:r>
          </a:p>
          <a:p>
            <a:pPr marL="514350" indent="-514350">
              <a:buFont typeface="+mj-lt"/>
              <a:buAutoNum type="arabicPeriod"/>
            </a:pPr>
            <a:r>
              <a:rPr lang="uk-UA" sz="1600" dirty="0"/>
              <a:t>Виробничий </a:t>
            </a:r>
            <a:r>
              <a:rPr lang="uk-UA" sz="1600" dirty="0" smtClean="0"/>
              <a:t>план</a:t>
            </a:r>
          </a:p>
          <a:p>
            <a:pPr marL="514350" indent="-514350">
              <a:buFont typeface="+mj-lt"/>
              <a:buAutoNum type="arabicPeriod"/>
            </a:pPr>
            <a:r>
              <a:rPr lang="uk-UA" sz="1600" dirty="0"/>
              <a:t>Фінансовий </a:t>
            </a:r>
            <a:r>
              <a:rPr lang="uk-UA" sz="1600" dirty="0" smtClean="0"/>
              <a:t>план</a:t>
            </a:r>
          </a:p>
          <a:p>
            <a:pPr marL="514350" indent="-514350">
              <a:buFont typeface="+mj-lt"/>
              <a:buAutoNum type="arabicPeriod"/>
            </a:pPr>
            <a:r>
              <a:rPr lang="uk-UA" sz="1600" dirty="0"/>
              <a:t>Оцінка ризиків </a:t>
            </a:r>
            <a:r>
              <a:rPr lang="uk-UA" sz="1600" dirty="0" smtClean="0"/>
              <a:t>проекту</a:t>
            </a:r>
          </a:p>
          <a:p>
            <a:pPr marL="514350" indent="-514350">
              <a:buFont typeface="+mj-lt"/>
              <a:buAutoNum type="arabicPeriod"/>
            </a:pPr>
            <a:r>
              <a:rPr lang="uk-UA" sz="1600" dirty="0"/>
              <a:t>Додатки до </a:t>
            </a:r>
            <a:r>
              <a:rPr lang="uk-UA" sz="1600" dirty="0" smtClean="0"/>
              <a:t>бізнес-плану</a:t>
            </a:r>
          </a:p>
          <a:p>
            <a:pPr marL="514350" indent="-514350">
              <a:buFont typeface="+mj-lt"/>
              <a:buAutoNum type="arabicPeriod"/>
            </a:pPr>
            <a:r>
              <a:rPr lang="uk-UA" sz="1600" dirty="0"/>
              <a:t>Інформація про забезпечення проекту</a:t>
            </a:r>
            <a:endParaRPr lang="uk-UA" sz="1600" noProof="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Grp="1"/>
          </p:cNvSpPr>
          <p:nvPr>
            <p:ph type="title"/>
          </p:nvPr>
        </p:nvSpPr>
        <p:spPr>
          <a:xfrm>
            <a:off x="323528" y="404664"/>
            <a:ext cx="8153400" cy="1371600"/>
          </a:xfrm>
        </p:spPr>
        <p:txBody>
          <a:bodyPr/>
          <a:lstStyle/>
          <a:p>
            <a:r>
              <a:rPr lang="uk-UA" dirty="0"/>
              <a:t>Мета бізнес-планування</a:t>
            </a:r>
            <a:endParaRPr lang="uk-UA" noProof="0" dirty="0"/>
          </a:p>
        </p:txBody>
      </p:sp>
      <p:sp>
        <p:nvSpPr>
          <p:cNvPr id="5" name="Rectangle 4"/>
          <p:cNvSpPr>
            <a:spLocks noGrp="1"/>
          </p:cNvSpPr>
          <p:nvPr>
            <p:ph type="body" idx="1"/>
          </p:nvPr>
        </p:nvSpPr>
        <p:spPr>
          <a:xfrm>
            <a:off x="395536" y="1844824"/>
            <a:ext cx="8129587" cy="4426818"/>
          </a:xfrm>
        </p:spPr>
        <p:txBody>
          <a:bodyPr/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uk-UA" dirty="0"/>
              <a:t>визначення рівня життєспроможності та стійкості підприємства;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uk-UA" dirty="0"/>
              <a:t>виявлення сильних та слабких сторін фірми;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uk-UA" dirty="0"/>
              <a:t>конкретизація стратегії розвитку через систему кількісних і якісних показників;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uk-UA" dirty="0"/>
              <a:t>забезпечення підтримки інвесторів та акціонерів;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uk-UA" dirty="0"/>
              <a:t>зниження ризиків підприємницької діяльності.</a:t>
            </a:r>
            <a:endParaRPr lang="uk-UA" noProof="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Grp="1"/>
          </p:cNvSpPr>
          <p:nvPr>
            <p:ph idx="1"/>
          </p:nvPr>
        </p:nvSpPr>
        <p:spPr>
          <a:xfrm>
            <a:off x="539552" y="620688"/>
            <a:ext cx="8077200" cy="478112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uk-UA" sz="1600" b="1" dirty="0" smtClean="0"/>
              <a:t>  Бізнес-план</a:t>
            </a:r>
            <a:r>
              <a:rPr lang="uk-UA" sz="1600" dirty="0" smtClean="0"/>
              <a:t> </a:t>
            </a:r>
            <a:r>
              <a:rPr lang="uk-UA" sz="1600" dirty="0"/>
              <a:t>— це документ, що описує всі основні аспекти майбутньої діяльності, аналізує проблеми, з якими можна зіткнутися, а також визначає засоби їх вирішення. Правильно складений бізнес-план у кінцевому результаті відповідає на запитання: чи варто взагалі вкладати гроші в цю справу, чи дасть вона прибутки і чи виправдаються усі витрати сил і засобів? Дуже важливо зробити це саме на папері відповідно до визначених вимог і провести спеціальні розрахунки, які допоможуть передбачити майбутні проблеми та зрозуміти, чи можна їх здолати і яким чином</a:t>
            </a:r>
            <a:r>
              <a:rPr lang="uk-UA" sz="1400" dirty="0" smtClean="0"/>
              <a:t>.</a:t>
            </a:r>
          </a:p>
          <a:p>
            <a:pPr algn="just"/>
            <a:endParaRPr lang="uk-UA" sz="1400" noProof="0" dirty="0"/>
          </a:p>
          <a:p>
            <a:pPr marL="0" indent="0" algn="just">
              <a:buNone/>
            </a:pPr>
            <a:r>
              <a:rPr lang="ru-RU" sz="1400" dirty="0" smtClean="0"/>
              <a:t>   </a:t>
            </a:r>
            <a:r>
              <a:rPr lang="ru-RU" sz="1600" dirty="0" err="1" smtClean="0"/>
              <a:t>Бізнес-плани</a:t>
            </a:r>
            <a:r>
              <a:rPr lang="ru-RU" sz="1600" dirty="0" smtClean="0"/>
              <a:t> </a:t>
            </a:r>
            <a:r>
              <a:rPr lang="ru-RU" sz="1600" dirty="0" err="1"/>
              <a:t>складають</a:t>
            </a:r>
            <a:r>
              <a:rPr lang="ru-RU" sz="1600" dirty="0"/>
              <a:t> для </a:t>
            </a:r>
            <a:r>
              <a:rPr lang="ru-RU" sz="1600" dirty="0" err="1"/>
              <a:t>зовнішнього</a:t>
            </a:r>
            <a:r>
              <a:rPr lang="ru-RU" sz="1600" dirty="0"/>
              <a:t> </a:t>
            </a:r>
            <a:r>
              <a:rPr lang="ru-RU" sz="1600" dirty="0" err="1"/>
              <a:t>використання</a:t>
            </a:r>
            <a:r>
              <a:rPr lang="ru-RU" sz="1600" dirty="0"/>
              <a:t>, </a:t>
            </a:r>
            <a:r>
              <a:rPr lang="ru-RU" sz="1600" dirty="0" err="1"/>
              <a:t>щоб</a:t>
            </a:r>
            <a:r>
              <a:rPr lang="ru-RU" sz="1600" dirty="0"/>
              <a:t> </a:t>
            </a:r>
            <a:r>
              <a:rPr lang="ru-RU" sz="1600" dirty="0" err="1"/>
              <a:t>відобразити</a:t>
            </a:r>
            <a:r>
              <a:rPr lang="ru-RU" sz="1600" dirty="0"/>
              <a:t> справу в </a:t>
            </a:r>
            <a:r>
              <a:rPr lang="ru-RU" sz="1600" dirty="0" err="1"/>
              <a:t>найбільш</a:t>
            </a:r>
            <a:r>
              <a:rPr lang="ru-RU" sz="1600" dirty="0"/>
              <a:t> </a:t>
            </a:r>
            <a:r>
              <a:rPr lang="ru-RU" sz="1600" dirty="0" err="1"/>
              <a:t>вигідному</a:t>
            </a:r>
            <a:r>
              <a:rPr lang="ru-RU" sz="1600" dirty="0"/>
              <a:t> </a:t>
            </a:r>
            <a:r>
              <a:rPr lang="ru-RU" sz="1600" dirty="0" err="1"/>
              <a:t>світлі</a:t>
            </a:r>
            <a:r>
              <a:rPr lang="ru-RU" sz="1600" dirty="0"/>
              <a:t> (</a:t>
            </a:r>
            <a:r>
              <a:rPr lang="ru-RU" sz="1600" dirty="0" err="1"/>
              <a:t>зокрема</a:t>
            </a:r>
            <a:r>
              <a:rPr lang="ru-RU" sz="1600" dirty="0"/>
              <a:t>, </a:t>
            </a:r>
            <a:r>
              <a:rPr lang="ru-RU" sz="1600" dirty="0" err="1"/>
              <a:t>інвесторам</a:t>
            </a:r>
            <a:r>
              <a:rPr lang="ru-RU" sz="1600" dirty="0"/>
              <a:t>) та для </a:t>
            </a:r>
            <a:r>
              <a:rPr lang="ru-RU" sz="1600" dirty="0" err="1"/>
              <a:t>внутрішнього</a:t>
            </a:r>
            <a:r>
              <a:rPr lang="ru-RU" sz="1600" dirty="0"/>
              <a:t> </a:t>
            </a:r>
            <a:r>
              <a:rPr lang="ru-RU" sz="1600" dirty="0" err="1"/>
              <a:t>користування</a:t>
            </a:r>
            <a:r>
              <a:rPr lang="ru-RU" sz="1600" dirty="0"/>
              <a:t> - як </a:t>
            </a:r>
            <a:r>
              <a:rPr lang="ru-RU" sz="1600" dirty="0" err="1"/>
              <a:t>інструмент</a:t>
            </a:r>
            <a:r>
              <a:rPr lang="ru-RU" sz="1600" dirty="0"/>
              <a:t> </a:t>
            </a:r>
            <a:r>
              <a:rPr lang="ru-RU" sz="1600" dirty="0" err="1"/>
              <a:t>керування</a:t>
            </a:r>
            <a:r>
              <a:rPr lang="ru-RU" sz="1600" dirty="0"/>
              <a:t>.</a:t>
            </a:r>
            <a:endParaRPr lang="uk-UA" sz="1600" noProof="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Бізнес-план дозволяє:</a:t>
            </a:r>
            <a:endParaRPr lang="uk-UA" noProof="0" dirty="0"/>
          </a:p>
        </p:txBody>
      </p:sp>
      <p:sp>
        <p:nvSpPr>
          <p:cNvPr id="5" name="Rectangle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1700" dirty="0" err="1" smtClean="0"/>
              <a:t>управляти</a:t>
            </a:r>
            <a:r>
              <a:rPr lang="ru-RU" sz="1700" dirty="0" smtClean="0"/>
              <a:t> </a:t>
            </a:r>
            <a:r>
              <a:rPr lang="ru-RU" sz="1700" dirty="0" err="1"/>
              <a:t>власною</a:t>
            </a:r>
            <a:r>
              <a:rPr lang="ru-RU" sz="1700" dirty="0"/>
              <a:t> </a:t>
            </a:r>
            <a:r>
              <a:rPr lang="ru-RU" sz="1700" dirty="0" err="1"/>
              <a:t>підприємницькою</a:t>
            </a:r>
            <a:r>
              <a:rPr lang="ru-RU" sz="1700" dirty="0"/>
              <a:t> </a:t>
            </a:r>
            <a:r>
              <a:rPr lang="ru-RU" sz="1700" dirty="0" err="1"/>
              <a:t>діяльністю</a:t>
            </a:r>
            <a:r>
              <a:rPr lang="ru-RU" sz="1700" dirty="0"/>
              <a:t>, а не просто </a:t>
            </a:r>
            <a:r>
              <a:rPr lang="ru-RU" sz="1700" dirty="0" err="1"/>
              <a:t>реагувати</a:t>
            </a:r>
            <a:r>
              <a:rPr lang="ru-RU" sz="1700" dirty="0"/>
              <a:t> на </a:t>
            </a:r>
            <a:r>
              <a:rPr lang="ru-RU" sz="1700" dirty="0" err="1"/>
              <a:t>події</a:t>
            </a:r>
            <a:r>
              <a:rPr lang="ru-RU" sz="1700" dirty="0"/>
              <a:t>;</a:t>
            </a:r>
          </a:p>
          <a:p>
            <a:r>
              <a:rPr lang="ru-RU" sz="1700" dirty="0" err="1" smtClean="0"/>
              <a:t>обгрунтувати</a:t>
            </a:r>
            <a:r>
              <a:rPr lang="ru-RU" sz="1700" dirty="0" smtClean="0"/>
              <a:t> </a:t>
            </a:r>
            <a:r>
              <a:rPr lang="ru-RU" sz="1700" dirty="0" err="1"/>
              <a:t>вигідність</a:t>
            </a:r>
            <a:r>
              <a:rPr lang="ru-RU" sz="1700" dirty="0"/>
              <a:t> </a:t>
            </a:r>
            <a:r>
              <a:rPr lang="ru-RU" sz="1700" dirty="0" err="1"/>
              <a:t>запропонованого</a:t>
            </a:r>
            <a:r>
              <a:rPr lang="ru-RU" sz="1700" dirty="0"/>
              <a:t> проекту;</a:t>
            </a:r>
          </a:p>
          <a:p>
            <a:r>
              <a:rPr lang="ru-RU" sz="1700" dirty="0" err="1" smtClean="0"/>
              <a:t>залучити</a:t>
            </a:r>
            <a:r>
              <a:rPr lang="ru-RU" sz="1700" dirty="0" smtClean="0"/>
              <a:t> </a:t>
            </a:r>
            <a:r>
              <a:rPr lang="ru-RU" sz="1700" dirty="0" err="1"/>
              <a:t>можливих</a:t>
            </a:r>
            <a:r>
              <a:rPr lang="ru-RU" sz="1700" dirty="0"/>
              <a:t> </a:t>
            </a:r>
            <a:r>
              <a:rPr lang="ru-RU" sz="1700" dirty="0" err="1"/>
              <a:t>котрагентів</a:t>
            </a:r>
            <a:r>
              <a:rPr lang="ru-RU" sz="1700" dirty="0"/>
              <a:t>, </a:t>
            </a:r>
            <a:r>
              <a:rPr lang="ru-RU" sz="1700" dirty="0" err="1"/>
              <a:t>важливих</a:t>
            </a:r>
            <a:r>
              <a:rPr lang="ru-RU" sz="1700" dirty="0"/>
              <a:t> </a:t>
            </a:r>
            <a:r>
              <a:rPr lang="ru-RU" sz="1700" dirty="0" err="1"/>
              <a:t>партнерів</a:t>
            </a:r>
            <a:r>
              <a:rPr lang="ru-RU" sz="1700" dirty="0"/>
              <a:t>;</a:t>
            </a:r>
          </a:p>
          <a:p>
            <a:r>
              <a:rPr lang="ru-RU" sz="1700" dirty="0" err="1" smtClean="0"/>
              <a:t>привернути</a:t>
            </a:r>
            <a:r>
              <a:rPr lang="ru-RU" sz="1700" dirty="0" smtClean="0"/>
              <a:t> </a:t>
            </a:r>
            <a:r>
              <a:rPr lang="ru-RU" sz="1700" dirty="0" err="1"/>
              <a:t>увагу</a:t>
            </a:r>
            <a:r>
              <a:rPr lang="ru-RU" sz="1700" dirty="0"/>
              <a:t> </a:t>
            </a:r>
            <a:r>
              <a:rPr lang="ru-RU" sz="1700" dirty="0" err="1"/>
              <a:t>інвесторів</a:t>
            </a:r>
            <a:r>
              <a:rPr lang="ru-RU" sz="1700" dirty="0"/>
              <a:t> </a:t>
            </a:r>
            <a:r>
              <a:rPr lang="ru-RU" sz="1700" dirty="0" err="1"/>
              <a:t>привабливими</a:t>
            </a:r>
            <a:r>
              <a:rPr lang="ru-RU" sz="1700" dirty="0"/>
              <a:t> </a:t>
            </a:r>
            <a:r>
              <a:rPr lang="ru-RU" sz="1700" dirty="0" err="1"/>
              <a:t>можливостями</a:t>
            </a:r>
            <a:r>
              <a:rPr lang="ru-RU" sz="1700" dirty="0"/>
              <a:t> </a:t>
            </a:r>
            <a:r>
              <a:rPr lang="ru-RU" sz="1700" dirty="0" err="1"/>
              <a:t>розвитку</a:t>
            </a:r>
            <a:r>
              <a:rPr lang="ru-RU" sz="1700" dirty="0"/>
              <a:t> </a:t>
            </a:r>
            <a:r>
              <a:rPr lang="ru-RU" sz="1700" dirty="0" err="1"/>
              <a:t>виробництва</a:t>
            </a:r>
            <a:r>
              <a:rPr lang="ru-RU" sz="1700" dirty="0"/>
              <a:t> </a:t>
            </a:r>
            <a:r>
              <a:rPr lang="ru-RU" sz="1700" dirty="0" err="1"/>
              <a:t>або</a:t>
            </a:r>
            <a:r>
              <a:rPr lang="ru-RU" sz="1700" dirty="0"/>
              <a:t> </a:t>
            </a:r>
            <a:r>
              <a:rPr lang="ru-RU" sz="1700" dirty="0" err="1"/>
              <a:t>послуг</a:t>
            </a:r>
            <a:r>
              <a:rPr lang="ru-RU" sz="1700" dirty="0"/>
              <a:t> та </a:t>
            </a:r>
            <a:r>
              <a:rPr lang="ru-RU" sz="1700" dirty="0" err="1"/>
              <a:t>залучити</a:t>
            </a:r>
            <a:r>
              <a:rPr lang="ru-RU" sz="1700" dirty="0"/>
              <a:t> </a:t>
            </a:r>
            <a:r>
              <a:rPr lang="ru-RU" sz="1700" dirty="0" err="1"/>
              <a:t>їхні</a:t>
            </a:r>
            <a:r>
              <a:rPr lang="ru-RU" sz="1700" dirty="0"/>
              <a:t> </a:t>
            </a:r>
            <a:r>
              <a:rPr lang="ru-RU" sz="1700" dirty="0" err="1"/>
              <a:t>гроші</a:t>
            </a:r>
            <a:r>
              <a:rPr lang="ru-RU" sz="1700" dirty="0"/>
              <a:t>;</a:t>
            </a:r>
          </a:p>
          <a:p>
            <a:r>
              <a:rPr lang="ru-RU" sz="1700" dirty="0" smtClean="0"/>
              <a:t>як </a:t>
            </a:r>
            <a:r>
              <a:rPr lang="ru-RU" sz="1700" dirty="0"/>
              <a:t>реальна та </a:t>
            </a:r>
            <a:r>
              <a:rPr lang="ru-RU" sz="1700" dirty="0" err="1"/>
              <a:t>послідовна</a:t>
            </a:r>
            <a:r>
              <a:rPr lang="ru-RU" sz="1700" dirty="0"/>
              <a:t> </a:t>
            </a:r>
            <a:r>
              <a:rPr lang="ru-RU" sz="1700" dirty="0" err="1"/>
              <a:t>програма</a:t>
            </a:r>
            <a:r>
              <a:rPr lang="ru-RU" sz="1700" dirty="0"/>
              <a:t> - </a:t>
            </a:r>
            <a:r>
              <a:rPr lang="ru-RU" sz="1700" dirty="0" err="1"/>
              <a:t>ефективно</a:t>
            </a:r>
            <a:r>
              <a:rPr lang="ru-RU" sz="1700" dirty="0"/>
              <a:t> </a:t>
            </a:r>
            <a:r>
              <a:rPr lang="ru-RU" sz="1700" dirty="0" err="1"/>
              <a:t>здійснювати</a:t>
            </a:r>
            <a:r>
              <a:rPr lang="ru-RU" sz="1700" dirty="0"/>
              <a:t> </a:t>
            </a:r>
            <a:r>
              <a:rPr lang="ru-RU" sz="1700" dirty="0" err="1"/>
              <a:t>намічене</a:t>
            </a:r>
            <a:r>
              <a:rPr lang="ru-RU" sz="1700" dirty="0"/>
              <a:t>.</a:t>
            </a:r>
            <a:endParaRPr lang="uk-UA" sz="1700" noProof="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Grp="1"/>
          </p:cNvSpPr>
          <p:nvPr>
            <p:ph type="title"/>
          </p:nvPr>
        </p:nvSpPr>
        <p:spPr>
          <a:xfrm>
            <a:off x="539552" y="404664"/>
            <a:ext cx="8077200" cy="1578794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Бізнес-план </a:t>
            </a:r>
            <a:r>
              <a:rPr lang="uk-UA" dirty="0"/>
              <a:t>допомагає майбутнім підприємцям вирішити наступні завдання:</a:t>
            </a:r>
            <a:endParaRPr lang="uk-UA" noProof="0" dirty="0"/>
          </a:p>
        </p:txBody>
      </p:sp>
      <p:sp>
        <p:nvSpPr>
          <p:cNvPr id="5" name="Rectangle 4"/>
          <p:cNvSpPr>
            <a:spLocks noGrp="1"/>
          </p:cNvSpPr>
          <p:nvPr>
            <p:ph idx="1"/>
          </p:nvPr>
        </p:nvSpPr>
        <p:spPr>
          <a:xfrm>
            <a:off x="539552" y="2060848"/>
            <a:ext cx="8077200" cy="4411663"/>
          </a:xfrm>
        </p:spPr>
        <p:txBody>
          <a:bodyPr>
            <a:normAutofit/>
          </a:bodyPr>
          <a:lstStyle/>
          <a:p>
            <a:pPr>
              <a:buClr>
                <a:schemeClr val="tx2">
                  <a:lumMod val="75000"/>
                </a:schemeClr>
              </a:buClr>
            </a:pPr>
            <a:r>
              <a:rPr lang="ru-RU" sz="1600" dirty="0" err="1" smtClean="0"/>
              <a:t>вивчити</a:t>
            </a:r>
            <a:r>
              <a:rPr lang="ru-RU" sz="1600" dirty="0" smtClean="0"/>
              <a:t> </a:t>
            </a:r>
            <a:r>
              <a:rPr lang="ru-RU" sz="1600" dirty="0" err="1"/>
              <a:t>перспективність</a:t>
            </a:r>
            <a:r>
              <a:rPr lang="ru-RU" sz="1600" dirty="0"/>
              <a:t> </a:t>
            </a:r>
            <a:r>
              <a:rPr lang="ru-RU" sz="1600" dirty="0" err="1"/>
              <a:t>розвитку</a:t>
            </a:r>
            <a:r>
              <a:rPr lang="ru-RU" sz="1600" dirty="0"/>
              <a:t> </a:t>
            </a:r>
            <a:r>
              <a:rPr lang="ru-RU" sz="1600" dirty="0" err="1"/>
              <a:t>майбутнього</a:t>
            </a:r>
            <a:r>
              <a:rPr lang="ru-RU" sz="1600" dirty="0"/>
              <a:t> ринку </a:t>
            </a:r>
            <a:r>
              <a:rPr lang="ru-RU" sz="1600" dirty="0" err="1"/>
              <a:t>збуту</a:t>
            </a:r>
            <a:r>
              <a:rPr lang="ru-RU" sz="1600" dirty="0" smtClean="0"/>
              <a:t>;</a:t>
            </a:r>
          </a:p>
          <a:p>
            <a:pPr>
              <a:buClr>
                <a:schemeClr val="tx2">
                  <a:lumMod val="75000"/>
                </a:schemeClr>
              </a:buClr>
            </a:pPr>
            <a:endParaRPr lang="ru-RU" sz="1600" dirty="0"/>
          </a:p>
          <a:p>
            <a:pPr>
              <a:buClr>
                <a:schemeClr val="tx2">
                  <a:lumMod val="75000"/>
                </a:schemeClr>
              </a:buClr>
            </a:pPr>
            <a:r>
              <a:rPr lang="ru-RU" sz="1600" dirty="0" err="1" smtClean="0"/>
              <a:t>оцінити</a:t>
            </a:r>
            <a:r>
              <a:rPr lang="ru-RU" sz="1600" dirty="0" smtClean="0"/>
              <a:t> </a:t>
            </a:r>
            <a:r>
              <a:rPr lang="ru-RU" sz="1600" dirty="0" err="1"/>
              <a:t>витрати</a:t>
            </a:r>
            <a:r>
              <a:rPr lang="ru-RU" sz="1600" dirty="0"/>
              <a:t> на </a:t>
            </a:r>
            <a:r>
              <a:rPr lang="ru-RU" sz="1600" dirty="0" err="1"/>
              <a:t>виробництво</a:t>
            </a:r>
            <a:r>
              <a:rPr lang="ru-RU" sz="1600" dirty="0"/>
              <a:t> </a:t>
            </a:r>
            <a:r>
              <a:rPr lang="ru-RU" sz="1600" dirty="0" err="1"/>
              <a:t>продукції</a:t>
            </a:r>
            <a:r>
              <a:rPr lang="ru-RU" sz="1600" dirty="0"/>
              <a:t> (</a:t>
            </a:r>
            <a:r>
              <a:rPr lang="ru-RU" sz="1600" dirty="0" err="1"/>
              <a:t>надання</a:t>
            </a:r>
            <a:r>
              <a:rPr lang="ru-RU" sz="1600" dirty="0"/>
              <a:t> </a:t>
            </a:r>
            <a:r>
              <a:rPr lang="ru-RU" sz="1600" dirty="0" err="1"/>
              <a:t>послуг</a:t>
            </a:r>
            <a:r>
              <a:rPr lang="ru-RU" sz="1600" dirty="0"/>
              <a:t>), </a:t>
            </a:r>
            <a:r>
              <a:rPr lang="ru-RU" sz="1600" dirty="0" err="1"/>
              <a:t>порівняти</a:t>
            </a:r>
            <a:r>
              <a:rPr lang="ru-RU" sz="1600" dirty="0"/>
              <a:t> </a:t>
            </a:r>
            <a:r>
              <a:rPr lang="ru-RU" sz="1600" dirty="0" err="1"/>
              <a:t>їх</a:t>
            </a:r>
            <a:r>
              <a:rPr lang="ru-RU" sz="1600" dirty="0"/>
              <a:t> з </a:t>
            </a:r>
            <a:r>
              <a:rPr lang="ru-RU" sz="1600" dirty="0" err="1"/>
              <a:t>цінами</a:t>
            </a:r>
            <a:r>
              <a:rPr lang="ru-RU" sz="1600" dirty="0"/>
              <a:t>, за </a:t>
            </a:r>
            <a:r>
              <a:rPr lang="ru-RU" sz="1600" dirty="0" err="1"/>
              <a:t>якими</a:t>
            </a:r>
            <a:r>
              <a:rPr lang="ru-RU" sz="1600" dirty="0"/>
              <a:t> </a:t>
            </a:r>
            <a:r>
              <a:rPr lang="ru-RU" sz="1600" dirty="0" err="1"/>
              <a:t>можна</a:t>
            </a:r>
            <a:r>
              <a:rPr lang="ru-RU" sz="1600" dirty="0"/>
              <a:t> буде </a:t>
            </a:r>
            <a:r>
              <a:rPr lang="ru-RU" sz="1600" dirty="0" err="1"/>
              <a:t>продавати</a:t>
            </a:r>
            <a:r>
              <a:rPr lang="ru-RU" sz="1600" dirty="0"/>
              <a:t> </a:t>
            </a:r>
            <a:r>
              <a:rPr lang="ru-RU" sz="1600" dirty="0" err="1"/>
              <a:t>свої</a:t>
            </a:r>
            <a:r>
              <a:rPr lang="ru-RU" sz="1600" dirty="0"/>
              <a:t> </a:t>
            </a:r>
            <a:r>
              <a:rPr lang="ru-RU" sz="1600" dirty="0" err="1"/>
              <a:t>товари</a:t>
            </a:r>
            <a:r>
              <a:rPr lang="ru-RU" sz="1600" dirty="0"/>
              <a:t> (</a:t>
            </a:r>
            <a:r>
              <a:rPr lang="ru-RU" sz="1600" dirty="0" err="1"/>
              <a:t>послуги</a:t>
            </a:r>
            <a:r>
              <a:rPr lang="ru-RU" sz="1600" dirty="0"/>
              <a:t>), </a:t>
            </a:r>
            <a:r>
              <a:rPr lang="ru-RU" sz="1600" dirty="0" err="1"/>
              <a:t>щоб</a:t>
            </a:r>
            <a:r>
              <a:rPr lang="ru-RU" sz="1600" dirty="0"/>
              <a:t> </a:t>
            </a:r>
            <a:r>
              <a:rPr lang="ru-RU" sz="1600" dirty="0" err="1"/>
              <a:t>визначити</a:t>
            </a:r>
            <a:r>
              <a:rPr lang="ru-RU" sz="1600" dirty="0"/>
              <a:t> </a:t>
            </a:r>
            <a:r>
              <a:rPr lang="ru-RU" sz="1600" dirty="0" err="1"/>
              <a:t>потенційну</a:t>
            </a:r>
            <a:r>
              <a:rPr lang="ru-RU" sz="1600" dirty="0"/>
              <a:t> </a:t>
            </a:r>
            <a:r>
              <a:rPr lang="ru-RU" sz="1600" dirty="0" err="1"/>
              <a:t>прибутковість</a:t>
            </a:r>
            <a:r>
              <a:rPr lang="ru-RU" sz="1600" dirty="0"/>
              <a:t> </a:t>
            </a:r>
            <a:r>
              <a:rPr lang="ru-RU" sz="1600" dirty="0" err="1"/>
              <a:t>справи</a:t>
            </a:r>
            <a:r>
              <a:rPr lang="ru-RU" sz="1600" dirty="0" smtClean="0"/>
              <a:t>;</a:t>
            </a:r>
          </a:p>
          <a:p>
            <a:pPr>
              <a:buClr>
                <a:schemeClr val="tx2">
                  <a:lumMod val="75000"/>
                </a:schemeClr>
              </a:buClr>
            </a:pPr>
            <a:endParaRPr lang="ru-RU" sz="1600" dirty="0"/>
          </a:p>
          <a:p>
            <a:pPr>
              <a:buClr>
                <a:schemeClr val="tx2">
                  <a:lumMod val="75000"/>
                </a:schemeClr>
              </a:buClr>
            </a:pPr>
            <a:r>
              <a:rPr lang="ru-RU" sz="1600" dirty="0" err="1" smtClean="0"/>
              <a:t>визначити</a:t>
            </a:r>
            <a:r>
              <a:rPr lang="ru-RU" sz="1600" dirty="0" smtClean="0"/>
              <a:t> </a:t>
            </a:r>
            <a:r>
              <a:rPr lang="ru-RU" sz="1600" dirty="0" err="1"/>
              <a:t>ті</a:t>
            </a:r>
            <a:r>
              <a:rPr lang="ru-RU" sz="1600" dirty="0"/>
              <a:t> </a:t>
            </a:r>
            <a:r>
              <a:rPr lang="ru-RU" sz="1600" dirty="0" err="1"/>
              <a:t>показники</a:t>
            </a:r>
            <a:r>
              <a:rPr lang="ru-RU" sz="1600" dirty="0"/>
              <a:t>, за </a:t>
            </a:r>
            <a:r>
              <a:rPr lang="ru-RU" sz="1600" dirty="0" err="1"/>
              <a:t>якими</a:t>
            </a:r>
            <a:r>
              <a:rPr lang="ru-RU" sz="1600" dirty="0"/>
              <a:t> </a:t>
            </a:r>
            <a:r>
              <a:rPr lang="ru-RU" sz="1600" dirty="0" err="1"/>
              <a:t>можна</a:t>
            </a:r>
            <a:r>
              <a:rPr lang="ru-RU" sz="1600" dirty="0"/>
              <a:t> буде </a:t>
            </a:r>
            <a:r>
              <a:rPr lang="ru-RU" sz="1600" dirty="0" err="1"/>
              <a:t>постійно</a:t>
            </a:r>
            <a:r>
              <a:rPr lang="ru-RU" sz="1600" dirty="0"/>
              <a:t> </a:t>
            </a:r>
            <a:r>
              <a:rPr lang="ru-RU" sz="1600" dirty="0" err="1"/>
              <a:t>контролювати</a:t>
            </a:r>
            <a:r>
              <a:rPr lang="ru-RU" sz="1600" dirty="0"/>
              <a:t> стан справ.</a:t>
            </a:r>
            <a:endParaRPr lang="uk-UA" sz="1600" noProof="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077200" cy="1800200"/>
          </a:xfrm>
        </p:spPr>
        <p:txBody>
          <a:bodyPr>
            <a:normAutofit/>
          </a:bodyPr>
          <a:lstStyle/>
          <a:p>
            <a:r>
              <a:rPr lang="uk-UA" sz="2800" dirty="0"/>
              <a:t>Бізнес-план також повинен допомогти підприємцю вирішити наступні основні завдання, пов'язані з функціонуванням діяльності:</a:t>
            </a:r>
            <a:endParaRPr lang="uk-UA" sz="2800" noProof="0" dirty="0"/>
          </a:p>
        </p:txBody>
      </p:sp>
      <p:sp>
        <p:nvSpPr>
          <p:cNvPr id="3" name="Rectangle 2"/>
          <p:cNvSpPr>
            <a:spLocks noGrp="1"/>
          </p:cNvSpPr>
          <p:nvPr>
            <p:ph idx="1"/>
          </p:nvPr>
        </p:nvSpPr>
        <p:spPr>
          <a:xfrm>
            <a:off x="539552" y="2348880"/>
            <a:ext cx="8077200" cy="4176464"/>
          </a:xfrm>
        </p:spPr>
        <p:txBody>
          <a:bodyPr>
            <a:normAutofit fontScale="92500"/>
          </a:bodyPr>
          <a:lstStyle/>
          <a:p>
            <a:r>
              <a:rPr lang="uk-UA" sz="1800" dirty="0" smtClean="0"/>
              <a:t> </a:t>
            </a:r>
            <a:r>
              <a:rPr lang="uk-UA" sz="1800" dirty="0"/>
              <a:t>визначити конкретні напрямки діяльності та перспективні ринки збуту;</a:t>
            </a:r>
          </a:p>
          <a:p>
            <a:endParaRPr lang="uk-UA" sz="1800" dirty="0"/>
          </a:p>
          <a:p>
            <a:r>
              <a:rPr lang="uk-UA" sz="1800" dirty="0" smtClean="0"/>
              <a:t>оцінити </a:t>
            </a:r>
            <a:r>
              <a:rPr lang="uk-UA" sz="1800" dirty="0"/>
              <a:t>витрати, необхідні для виготовлення і збуту продукції (надання послуг), порівняти їх з цінами, за якими вони будуть продаватися, щоб визначити потенційну прибутковість проекту;</a:t>
            </a:r>
          </a:p>
          <a:p>
            <a:endParaRPr lang="uk-UA" sz="1800" dirty="0"/>
          </a:p>
          <a:p>
            <a:r>
              <a:rPr lang="uk-UA" sz="1800" dirty="0" smtClean="0"/>
              <a:t>виявити </a:t>
            </a:r>
            <a:r>
              <a:rPr lang="uk-UA" sz="1800" dirty="0"/>
              <a:t>відповідність кадрів і умов для мотивації їх праці результатам досягнення поставлених завдань;</a:t>
            </a:r>
          </a:p>
          <a:p>
            <a:endParaRPr lang="uk-UA" sz="1800" dirty="0"/>
          </a:p>
          <a:p>
            <a:r>
              <a:rPr lang="uk-UA" sz="1800" dirty="0" smtClean="0"/>
              <a:t>проаналізувати </a:t>
            </a:r>
            <a:r>
              <a:rPr lang="uk-UA" sz="1800" dirty="0"/>
              <a:t>матеріальне та фінансове положення і визначити, чи відповідають матеріальні і фінансові ресурси досягненню намічених цілей;</a:t>
            </a:r>
          </a:p>
          <a:p>
            <a:endParaRPr lang="uk-UA" sz="1800" dirty="0"/>
          </a:p>
          <a:p>
            <a:r>
              <a:rPr lang="uk-UA" sz="1800" dirty="0" smtClean="0"/>
              <a:t>прорахувати </a:t>
            </a:r>
            <a:r>
              <a:rPr lang="uk-UA" sz="1800" dirty="0"/>
              <a:t>ризики і передбачити труднощі, що можуть перешкодити виконанню бізнес-плану.</a:t>
            </a:r>
            <a:endParaRPr lang="uk-UA" sz="1800" noProof="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У </a:t>
            </a:r>
            <a:r>
              <a:rPr lang="ru-RU" dirty="0" err="1"/>
              <a:t>сучасній</a:t>
            </a:r>
            <a:r>
              <a:rPr lang="ru-RU" dirty="0"/>
              <a:t> </a:t>
            </a:r>
            <a:r>
              <a:rPr lang="ru-RU" dirty="0" err="1"/>
              <a:t>практиці</a:t>
            </a:r>
            <a:r>
              <a:rPr lang="ru-RU" dirty="0"/>
              <a:t> </a:t>
            </a:r>
            <a:r>
              <a:rPr lang="ru-RU" dirty="0" err="1"/>
              <a:t>бізнес</a:t>
            </a:r>
            <a:r>
              <a:rPr lang="ru-RU" dirty="0"/>
              <a:t>-план </a:t>
            </a:r>
            <a:r>
              <a:rPr lang="ru-RU" dirty="0" err="1"/>
              <a:t>виконує</a:t>
            </a:r>
            <a:r>
              <a:rPr lang="ru-RU" dirty="0"/>
              <a:t> </a:t>
            </a:r>
            <a:r>
              <a:rPr lang="ru-RU" dirty="0" err="1"/>
              <a:t>чотири</a:t>
            </a:r>
            <a:r>
              <a:rPr lang="ru-RU" dirty="0"/>
              <a:t> </a:t>
            </a:r>
            <a:r>
              <a:rPr lang="ru-RU" dirty="0" err="1" smtClean="0"/>
              <a:t>функції</a:t>
            </a:r>
            <a:r>
              <a:rPr lang="ru-RU" dirty="0" smtClean="0"/>
              <a:t>:</a:t>
            </a:r>
            <a:endParaRPr lang="uk-UA" noProof="0" dirty="0"/>
          </a:p>
        </p:txBody>
      </p:sp>
      <p:sp>
        <p:nvSpPr>
          <p:cNvPr id="3" name="Rectangl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uk-UA" sz="1600" b="1" dirty="0"/>
              <a:t> </a:t>
            </a:r>
            <a:r>
              <a:rPr lang="uk-UA" sz="1600" b="1" u="sng" dirty="0" smtClean="0"/>
              <a:t>Перша функція </a:t>
            </a:r>
            <a:r>
              <a:rPr lang="uk-UA" sz="1600" dirty="0" smtClean="0"/>
              <a:t>- пов'язана </a:t>
            </a:r>
            <a:r>
              <a:rPr lang="uk-UA" sz="1600" dirty="0"/>
              <a:t>з можливістю його використання для розробки стратегії бізнесу. Ця функція життєво необхідна в період створення підприємства, а також при </a:t>
            </a:r>
            <a:r>
              <a:rPr lang="uk-UA" sz="1600" dirty="0" smtClean="0"/>
              <a:t>розробці </a:t>
            </a:r>
            <a:r>
              <a:rPr lang="uk-UA" sz="1600" dirty="0"/>
              <a:t>нових напрямів діяльності</a:t>
            </a:r>
            <a:r>
              <a:rPr lang="uk-UA" sz="1600" dirty="0" smtClean="0"/>
              <a:t>.</a:t>
            </a:r>
          </a:p>
          <a:p>
            <a:pPr marL="0" indent="0">
              <a:buNone/>
            </a:pPr>
            <a:endParaRPr lang="uk-UA" sz="1600" dirty="0" smtClean="0"/>
          </a:p>
          <a:p>
            <a:pPr marL="0" indent="0">
              <a:buNone/>
            </a:pPr>
            <a:r>
              <a:rPr lang="uk-UA" sz="1600" b="1" dirty="0" smtClean="0"/>
              <a:t> </a:t>
            </a:r>
            <a:r>
              <a:rPr lang="uk-UA" sz="1600" b="1" u="sng" dirty="0" smtClean="0"/>
              <a:t>Друга </a:t>
            </a:r>
            <a:r>
              <a:rPr lang="uk-UA" sz="1600" b="1" u="sng" dirty="0"/>
              <a:t>функція </a:t>
            </a:r>
            <a:r>
              <a:rPr lang="uk-UA" sz="1600" dirty="0"/>
              <a:t>— планування. Вона дозволяє оцінити можливості розвитку нового напрямку діяльності</a:t>
            </a:r>
            <a:r>
              <a:rPr lang="uk-UA" sz="1600" dirty="0" smtClean="0"/>
              <a:t>.</a:t>
            </a:r>
          </a:p>
          <a:p>
            <a:pPr marL="0" indent="0">
              <a:buNone/>
            </a:pPr>
            <a:endParaRPr lang="uk-UA" sz="1600" dirty="0"/>
          </a:p>
          <a:p>
            <a:pPr marL="0" indent="0">
              <a:buNone/>
            </a:pPr>
            <a:r>
              <a:rPr lang="uk-UA" sz="1600" b="1" dirty="0"/>
              <a:t> </a:t>
            </a:r>
            <a:r>
              <a:rPr lang="uk-UA" sz="1600" b="1" u="sng" dirty="0" smtClean="0"/>
              <a:t>Третя функція</a:t>
            </a:r>
            <a:r>
              <a:rPr lang="uk-UA" sz="1600" b="1" dirty="0" smtClean="0"/>
              <a:t> </a:t>
            </a:r>
            <a:r>
              <a:rPr lang="uk-UA" sz="1600" dirty="0" smtClean="0"/>
              <a:t>дозволяє </a:t>
            </a:r>
            <a:r>
              <a:rPr lang="uk-UA" sz="1600" dirty="0"/>
              <a:t>залучати фінанси — позики, кредити тощо</a:t>
            </a:r>
            <a:r>
              <a:rPr lang="uk-UA" sz="1600" dirty="0" smtClean="0"/>
              <a:t>.</a:t>
            </a:r>
          </a:p>
          <a:p>
            <a:pPr marL="0" indent="0">
              <a:buNone/>
            </a:pPr>
            <a:endParaRPr lang="uk-UA" sz="1600" dirty="0"/>
          </a:p>
          <a:p>
            <a:pPr marL="0" indent="0">
              <a:buNone/>
            </a:pPr>
            <a:r>
              <a:rPr lang="uk-UA" sz="1600" b="1" dirty="0" smtClean="0"/>
              <a:t> </a:t>
            </a:r>
            <a:r>
              <a:rPr lang="uk-UA" sz="1600" b="1" u="sng" dirty="0" smtClean="0"/>
              <a:t>Четверта функція</a:t>
            </a:r>
            <a:r>
              <a:rPr lang="uk-UA" sz="1600" b="1" dirty="0" smtClean="0"/>
              <a:t> </a:t>
            </a:r>
            <a:r>
              <a:rPr lang="uk-UA" sz="1600" dirty="0" smtClean="0"/>
              <a:t>дозволяє </a:t>
            </a:r>
            <a:r>
              <a:rPr lang="uk-UA" sz="1600" dirty="0"/>
              <a:t>залучити до реалізації проекту потенційних партнерів, які побажають вкласти у виробництво власний капітал чи наявну в них технологію.</a:t>
            </a:r>
            <a:endParaRPr lang="uk-UA" sz="1600" noProof="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Grp="1"/>
          </p:cNvSpPr>
          <p:nvPr>
            <p:ph idx="1"/>
          </p:nvPr>
        </p:nvSpPr>
        <p:spPr>
          <a:xfrm>
            <a:off x="467544" y="476672"/>
            <a:ext cx="8077200" cy="554461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uk-UA" sz="1600" dirty="0" smtClean="0"/>
              <a:t>  Вирішення </a:t>
            </a:r>
            <a:r>
              <a:rPr lang="uk-UA" sz="1600" dirty="0"/>
              <a:t>питання про надання фінансів чи матеріальних ресурсів можливо лише за наявності бізнес-плану, що відображає напрям розвитку на визначений період часу. Отже, планування є невід'ємною частиною будь-якого бізнесу, незалежно від його розміру</a:t>
            </a:r>
            <a:r>
              <a:rPr lang="uk-UA" sz="1600" dirty="0" smtClean="0"/>
              <a:t>.</a:t>
            </a:r>
          </a:p>
          <a:p>
            <a:pPr marL="0" indent="0" algn="just">
              <a:buNone/>
            </a:pPr>
            <a:endParaRPr lang="uk-UA" sz="1600" noProof="0" dirty="0"/>
          </a:p>
          <a:p>
            <a:pPr marL="0" indent="0" algn="just">
              <a:buNone/>
            </a:pPr>
            <a:r>
              <a:rPr lang="ru-RU" sz="1600" dirty="0" smtClean="0"/>
              <a:t>  </a:t>
            </a:r>
            <a:r>
              <a:rPr lang="ru-RU" sz="1600" dirty="0" err="1" smtClean="0"/>
              <a:t>Бізнес</a:t>
            </a:r>
            <a:r>
              <a:rPr lang="ru-RU" sz="1600" dirty="0" smtClean="0"/>
              <a:t>-план </a:t>
            </a:r>
            <a:r>
              <a:rPr lang="ru-RU" sz="1600" dirty="0" err="1"/>
              <a:t>узагальнює</a:t>
            </a:r>
            <a:r>
              <a:rPr lang="ru-RU" sz="1600" dirty="0"/>
              <a:t> </a:t>
            </a:r>
            <a:r>
              <a:rPr lang="ru-RU" sz="1600" dirty="0" err="1"/>
              <a:t>аналіз</a:t>
            </a:r>
            <a:r>
              <a:rPr lang="ru-RU" sz="1600" dirty="0"/>
              <a:t> </a:t>
            </a:r>
            <a:r>
              <a:rPr lang="ru-RU" sz="1600" dirty="0" err="1"/>
              <a:t>можливостей</a:t>
            </a:r>
            <a:r>
              <a:rPr lang="ru-RU" sz="1600" dirty="0"/>
              <a:t> </a:t>
            </a:r>
            <a:r>
              <a:rPr lang="ru-RU" sz="1600" dirty="0" err="1"/>
              <a:t>бізнесу</a:t>
            </a:r>
            <a:r>
              <a:rPr lang="ru-RU" sz="1600" dirty="0"/>
              <a:t> в </a:t>
            </a:r>
            <a:r>
              <a:rPr lang="ru-RU" sz="1600" dirty="0" err="1"/>
              <a:t>конкретній</a:t>
            </a:r>
            <a:r>
              <a:rPr lang="ru-RU" sz="1600" dirty="0"/>
              <a:t> </a:t>
            </a:r>
            <a:r>
              <a:rPr lang="ru-RU" sz="1600" dirty="0" err="1"/>
              <a:t>ситуації</a:t>
            </a:r>
            <a:r>
              <a:rPr lang="ru-RU" sz="1600" dirty="0"/>
              <a:t> і </a:t>
            </a:r>
            <a:r>
              <a:rPr lang="ru-RU" sz="1600" dirty="0" err="1"/>
              <a:t>дає</a:t>
            </a:r>
            <a:r>
              <a:rPr lang="ru-RU" sz="1600" dirty="0"/>
              <a:t> </a:t>
            </a:r>
            <a:r>
              <a:rPr lang="ru-RU" sz="1600" dirty="0" err="1"/>
              <a:t>чітке</a:t>
            </a:r>
            <a:r>
              <a:rPr lang="ru-RU" sz="1600" dirty="0"/>
              <a:t> </a:t>
            </a:r>
            <a:r>
              <a:rPr lang="ru-RU" sz="1600" dirty="0" err="1"/>
              <a:t>уявлення</a:t>
            </a:r>
            <a:r>
              <a:rPr lang="ru-RU" sz="1600" dirty="0"/>
              <a:t> про те, </a:t>
            </a:r>
            <a:r>
              <a:rPr lang="ru-RU" sz="1600" dirty="0" err="1"/>
              <a:t>яким</a:t>
            </a:r>
            <a:r>
              <a:rPr lang="ru-RU" sz="1600" dirty="0"/>
              <a:t> чином </a:t>
            </a:r>
            <a:r>
              <a:rPr lang="ru-RU" sz="1600" dirty="0" err="1"/>
              <a:t>планується</a:t>
            </a:r>
            <a:r>
              <a:rPr lang="ru-RU" sz="1600" dirty="0"/>
              <a:t> </a:t>
            </a:r>
            <a:r>
              <a:rPr lang="ru-RU" sz="1600" dirty="0" err="1"/>
              <a:t>використовувати</a:t>
            </a:r>
            <a:r>
              <a:rPr lang="ru-RU" sz="1600" dirty="0"/>
              <a:t> </a:t>
            </a:r>
            <a:r>
              <a:rPr lang="ru-RU" sz="1600" dirty="0" err="1"/>
              <a:t>наявний</a:t>
            </a:r>
            <a:r>
              <a:rPr lang="ru-RU" sz="1600" dirty="0"/>
              <a:t> </a:t>
            </a:r>
            <a:r>
              <a:rPr lang="ru-RU" sz="1600" dirty="0" err="1" smtClean="0"/>
              <a:t>потенціал</a:t>
            </a:r>
            <a:r>
              <a:rPr lang="ru-RU" sz="1600" dirty="0" smtClean="0"/>
              <a:t>.</a:t>
            </a:r>
          </a:p>
          <a:p>
            <a:pPr marL="0" indent="0" algn="just">
              <a:buNone/>
            </a:pPr>
            <a:endParaRPr lang="uk-UA" sz="1600" noProof="0" dirty="0"/>
          </a:p>
          <a:p>
            <a:pPr marL="0" indent="0" algn="just">
              <a:buNone/>
            </a:pPr>
            <a:r>
              <a:rPr lang="ru-RU" sz="1600" dirty="0" smtClean="0"/>
              <a:t>  План </a:t>
            </a:r>
            <a:r>
              <a:rPr lang="ru-RU" sz="1600" dirty="0" err="1"/>
              <a:t>може</a:t>
            </a:r>
            <a:r>
              <a:rPr lang="ru-RU" sz="1600" dirty="0"/>
              <a:t> бути </a:t>
            </a:r>
            <a:r>
              <a:rPr lang="ru-RU" sz="1600" dirty="0" err="1"/>
              <a:t>розроблений</a:t>
            </a:r>
            <a:r>
              <a:rPr lang="ru-RU" sz="1600" dirty="0"/>
              <a:t> менеджером, </a:t>
            </a:r>
            <a:r>
              <a:rPr lang="ru-RU" sz="1600" dirty="0" err="1"/>
              <a:t>керівником</a:t>
            </a:r>
            <a:r>
              <a:rPr lang="ru-RU" sz="1600" dirty="0"/>
              <a:t>, </a:t>
            </a:r>
            <a:r>
              <a:rPr lang="ru-RU" sz="1600" dirty="0" err="1"/>
              <a:t>фірмою</a:t>
            </a:r>
            <a:r>
              <a:rPr lang="ru-RU" sz="1600" dirty="0"/>
              <a:t>, </a:t>
            </a:r>
            <a:r>
              <a:rPr lang="ru-RU" sz="1600" dirty="0" err="1"/>
              <a:t>групою</a:t>
            </a:r>
            <a:r>
              <a:rPr lang="ru-RU" sz="1600" dirty="0"/>
              <a:t> </a:t>
            </a:r>
            <a:r>
              <a:rPr lang="ru-RU" sz="1600" dirty="0" err="1"/>
              <a:t>чи</a:t>
            </a:r>
            <a:r>
              <a:rPr lang="ru-RU" sz="1600" dirty="0"/>
              <a:t> консалтинговою </a:t>
            </a:r>
            <a:r>
              <a:rPr lang="ru-RU" sz="1600" dirty="0" err="1"/>
              <a:t>організацією</a:t>
            </a:r>
            <a:r>
              <a:rPr lang="ru-RU" sz="1600" dirty="0"/>
              <a:t>. Для </a:t>
            </a:r>
            <a:r>
              <a:rPr lang="ru-RU" sz="1600" dirty="0" err="1"/>
              <a:t>визначення</a:t>
            </a:r>
            <a:r>
              <a:rPr lang="ru-RU" sz="1600" dirty="0"/>
              <a:t> </a:t>
            </a:r>
            <a:r>
              <a:rPr lang="ru-RU" sz="1600" dirty="0" err="1"/>
              <a:t>стратегії</a:t>
            </a:r>
            <a:r>
              <a:rPr lang="ru-RU" sz="1600" dirty="0"/>
              <a:t> </a:t>
            </a:r>
            <a:r>
              <a:rPr lang="ru-RU" sz="1600" dirty="0" err="1"/>
              <a:t>розвитку</a:t>
            </a:r>
            <a:r>
              <a:rPr lang="ru-RU" sz="1600" dirty="0"/>
              <a:t> </a:t>
            </a:r>
            <a:r>
              <a:rPr lang="ru-RU" sz="1600" dirty="0" err="1"/>
              <a:t>складається</a:t>
            </a:r>
            <a:r>
              <a:rPr lang="ru-RU" sz="1600" dirty="0"/>
              <a:t> </a:t>
            </a:r>
            <a:r>
              <a:rPr lang="ru-RU" sz="1600" dirty="0" err="1"/>
              <a:t>розгорнутий</a:t>
            </a:r>
            <a:r>
              <a:rPr lang="ru-RU" sz="1600" dirty="0"/>
              <a:t> </a:t>
            </a:r>
            <a:r>
              <a:rPr lang="ru-RU" sz="1600" dirty="0" err="1"/>
              <a:t>бізнес</a:t>
            </a:r>
            <a:r>
              <a:rPr lang="ru-RU" sz="1600" dirty="0"/>
              <a:t>-план. </a:t>
            </a:r>
            <a:r>
              <a:rPr lang="ru-RU" sz="1600" dirty="0" err="1"/>
              <a:t>Нерідко</a:t>
            </a:r>
            <a:r>
              <a:rPr lang="ru-RU" sz="1600" dirty="0"/>
              <a:t> </a:t>
            </a:r>
            <a:r>
              <a:rPr lang="ru-RU" sz="1600" dirty="0" err="1"/>
              <a:t>вже</a:t>
            </a:r>
            <a:r>
              <a:rPr lang="ru-RU" sz="1600" dirty="0"/>
              <a:t> на </a:t>
            </a:r>
            <a:r>
              <a:rPr lang="ru-RU" sz="1600" dirty="0" err="1"/>
              <a:t>стадії</a:t>
            </a:r>
            <a:r>
              <a:rPr lang="ru-RU" sz="1600" dirty="0"/>
              <a:t> </a:t>
            </a:r>
            <a:r>
              <a:rPr lang="ru-RU" sz="1600" dirty="0" err="1"/>
              <a:t>його</a:t>
            </a:r>
            <a:r>
              <a:rPr lang="ru-RU" sz="1600" dirty="0"/>
              <a:t> </a:t>
            </a:r>
            <a:r>
              <a:rPr lang="ru-RU" sz="1600" dirty="0" err="1"/>
              <a:t>підготовки</a:t>
            </a:r>
            <a:r>
              <a:rPr lang="ru-RU" sz="1600" dirty="0"/>
              <a:t> </a:t>
            </a:r>
            <a:r>
              <a:rPr lang="ru-RU" sz="1600" dirty="0" err="1"/>
              <a:t>визначаються</a:t>
            </a:r>
            <a:r>
              <a:rPr lang="ru-RU" sz="1600" dirty="0"/>
              <a:t> </a:t>
            </a:r>
            <a:r>
              <a:rPr lang="ru-RU" sz="1600" dirty="0" err="1"/>
              <a:t>потенційні</a:t>
            </a:r>
            <a:r>
              <a:rPr lang="ru-RU" sz="1600" dirty="0"/>
              <a:t> </a:t>
            </a:r>
            <a:r>
              <a:rPr lang="ru-RU" sz="1600" dirty="0" err="1"/>
              <a:t>партнери</a:t>
            </a:r>
            <a:r>
              <a:rPr lang="ru-RU" sz="1600" dirty="0"/>
              <a:t> та </a:t>
            </a:r>
            <a:r>
              <a:rPr lang="ru-RU" sz="1600" dirty="0" err="1"/>
              <a:t>інвестори</a:t>
            </a:r>
            <a:r>
              <a:rPr lang="ru-RU" sz="1600" dirty="0"/>
              <a:t>. </a:t>
            </a:r>
            <a:r>
              <a:rPr lang="ru-RU" sz="1600" dirty="0" err="1"/>
              <a:t>Що</a:t>
            </a:r>
            <a:r>
              <a:rPr lang="ru-RU" sz="1600" dirty="0"/>
              <a:t> до </a:t>
            </a:r>
            <a:r>
              <a:rPr lang="ru-RU" sz="1600" dirty="0" err="1"/>
              <a:t>тимчасового</a:t>
            </a:r>
            <a:r>
              <a:rPr lang="ru-RU" sz="1600" dirty="0"/>
              <a:t> аспекту </a:t>
            </a:r>
            <a:r>
              <a:rPr lang="ru-RU" sz="1600" dirty="0" err="1"/>
              <a:t>бізнес-планування</a:t>
            </a:r>
            <a:r>
              <a:rPr lang="ru-RU" sz="1600" dirty="0"/>
              <a:t>, то в </a:t>
            </a:r>
            <a:r>
              <a:rPr lang="ru-RU" sz="1600" dirty="0" err="1"/>
              <a:t>більшості</a:t>
            </a:r>
            <a:r>
              <a:rPr lang="ru-RU" sz="1600" dirty="0"/>
              <a:t> </a:t>
            </a:r>
            <a:r>
              <a:rPr lang="ru-RU" sz="1600" dirty="0" err="1"/>
              <a:t>випадків</a:t>
            </a:r>
            <a:r>
              <a:rPr lang="ru-RU" sz="1600" dirty="0"/>
              <a:t> </a:t>
            </a:r>
            <a:r>
              <a:rPr lang="ru-RU" sz="1600" dirty="0" err="1"/>
              <a:t>складаються</a:t>
            </a:r>
            <a:r>
              <a:rPr lang="ru-RU" sz="1600" dirty="0"/>
              <a:t> </a:t>
            </a:r>
            <a:r>
              <a:rPr lang="ru-RU" sz="1600" dirty="0" err="1"/>
              <a:t>плани</a:t>
            </a:r>
            <a:r>
              <a:rPr lang="ru-RU" sz="1600" dirty="0"/>
              <a:t> на </a:t>
            </a:r>
            <a:r>
              <a:rPr lang="ru-RU" sz="1600" dirty="0" err="1"/>
              <a:t>рік</a:t>
            </a:r>
            <a:r>
              <a:rPr lang="ru-RU" sz="1600" dirty="0"/>
              <a:t>. У них детально </a:t>
            </a:r>
            <a:r>
              <a:rPr lang="ru-RU" sz="1600" dirty="0" err="1"/>
              <a:t>розглядаються</a:t>
            </a:r>
            <a:r>
              <a:rPr lang="ru-RU" sz="1600" dirty="0"/>
              <a:t> </a:t>
            </a:r>
            <a:r>
              <a:rPr lang="ru-RU" sz="1600" dirty="0" err="1"/>
              <a:t>різні</a:t>
            </a:r>
            <a:r>
              <a:rPr lang="ru-RU" sz="1600" dirty="0"/>
              <a:t> напрямки </a:t>
            </a:r>
            <a:r>
              <a:rPr lang="ru-RU" sz="1600" dirty="0" err="1"/>
              <a:t>діяльності</a:t>
            </a:r>
            <a:r>
              <a:rPr lang="ru-RU" sz="1600" dirty="0"/>
              <a:t> на </a:t>
            </a:r>
            <a:r>
              <a:rPr lang="ru-RU" sz="1600" dirty="0" err="1"/>
              <a:t>цей</a:t>
            </a:r>
            <a:r>
              <a:rPr lang="ru-RU" sz="1600" dirty="0"/>
              <a:t> </a:t>
            </a:r>
            <a:r>
              <a:rPr lang="ru-RU" sz="1600" dirty="0" err="1"/>
              <a:t>період</a:t>
            </a:r>
            <a:r>
              <a:rPr lang="ru-RU" sz="1600" dirty="0"/>
              <a:t> і детально </a:t>
            </a:r>
            <a:r>
              <a:rPr lang="ru-RU" sz="1600" dirty="0" err="1"/>
              <a:t>характеризується</a:t>
            </a:r>
            <a:r>
              <a:rPr lang="ru-RU" sz="1600" dirty="0"/>
              <a:t> </a:t>
            </a:r>
            <a:r>
              <a:rPr lang="ru-RU" sz="1600" dirty="0" err="1"/>
              <a:t>подальший</a:t>
            </a:r>
            <a:r>
              <a:rPr lang="ru-RU" sz="1600" dirty="0"/>
              <a:t> </a:t>
            </a:r>
            <a:r>
              <a:rPr lang="ru-RU" sz="1600" dirty="0" err="1"/>
              <a:t>розвиток</a:t>
            </a:r>
            <a:r>
              <a:rPr lang="ru-RU" sz="1600" dirty="0" smtClean="0"/>
              <a:t>.</a:t>
            </a:r>
          </a:p>
          <a:p>
            <a:pPr marL="0" indent="0" algn="just">
              <a:buNone/>
            </a:pPr>
            <a:endParaRPr lang="uk-UA" sz="1600" noProof="0" dirty="0"/>
          </a:p>
          <a:p>
            <a:pPr marL="0" indent="0" algn="just">
              <a:buNone/>
            </a:pPr>
            <a:r>
              <a:rPr lang="uk-UA" sz="1600" dirty="0"/>
              <a:t>У бізнес-плані оцінюється перспективна ситуація як усередині діяльності, так і поза нею. Таким чином, найчастіше бізнес-план використовується при оцінці ринкової ситуації та при пошуку інвесторів.</a:t>
            </a:r>
            <a:endParaRPr lang="uk-UA" sz="1600" noProof="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>
            <a:off x="539552" y="476672"/>
            <a:ext cx="8077200" cy="1080120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/>
            </a:r>
            <a:br>
              <a:rPr lang="uk-UA" dirty="0" smtClean="0"/>
            </a:br>
            <a:r>
              <a:rPr lang="uk-UA" dirty="0"/>
              <a:t/>
            </a:r>
            <a:br>
              <a:rPr lang="uk-UA" dirty="0"/>
            </a:br>
            <a:r>
              <a:rPr lang="uk-UA" dirty="0" smtClean="0"/>
              <a:t/>
            </a:r>
            <a:br>
              <a:rPr lang="uk-UA" dirty="0" smtClean="0"/>
            </a:br>
            <a:r>
              <a:rPr lang="uk-UA" dirty="0"/>
              <a:t/>
            </a:r>
            <a:br>
              <a:rPr lang="uk-UA" dirty="0"/>
            </a:br>
            <a:r>
              <a:rPr lang="uk-UA" dirty="0"/>
              <a:t>Фінансовий план</a:t>
            </a:r>
            <a:br>
              <a:rPr lang="uk-UA" dirty="0"/>
            </a:br>
            <a:endParaRPr lang="uk-UA" noProof="0" dirty="0"/>
          </a:p>
        </p:txBody>
      </p:sp>
      <p:sp>
        <p:nvSpPr>
          <p:cNvPr id="3" name="Rectangle 2"/>
          <p:cNvSpPr>
            <a:spLocks noGrp="1"/>
          </p:cNvSpPr>
          <p:nvPr>
            <p:ph idx="1"/>
          </p:nvPr>
        </p:nvSpPr>
        <p:spPr>
          <a:xfrm>
            <a:off x="611560" y="1196752"/>
            <a:ext cx="8077200" cy="441241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uk-UA" sz="1600" dirty="0" smtClean="0"/>
              <a:t>  </a:t>
            </a:r>
            <a:r>
              <a:rPr lang="uk-UA" sz="1600" dirty="0" err="1" smtClean="0"/>
              <a:t>Обгрунтовується</a:t>
            </a:r>
            <a:r>
              <a:rPr lang="uk-UA" sz="1600" dirty="0" smtClean="0"/>
              <a:t> фінансова діяльність, як на короткий термін так і на перспективу, з метою забезпечення життєдіяльності суб‘єктів господарювання та ефективного використання коштів. Розробляється на основі аналізу поточної фінансової інформації та прогнозу реалізації продукції (надання послуг) у наступні періоди.</a:t>
            </a:r>
          </a:p>
          <a:p>
            <a:pPr marL="0" indent="0">
              <a:buNone/>
            </a:pPr>
            <a:r>
              <a:rPr lang="uk-UA" sz="1600" dirty="0" smtClean="0"/>
              <a:t>  Мета розділу - </a:t>
            </a:r>
            <a:r>
              <a:rPr lang="uk-UA" sz="1600" dirty="0" err="1" smtClean="0"/>
              <a:t>обгрунтувати</a:t>
            </a:r>
            <a:r>
              <a:rPr lang="uk-UA" sz="1600" dirty="0" smtClean="0"/>
              <a:t> систему планових даних, що відображують очікувані фінансові результати підприємницької діяльності.</a:t>
            </a:r>
          </a:p>
          <a:p>
            <a:pPr marL="0" indent="0">
              <a:buNone/>
            </a:pPr>
            <a:r>
              <a:rPr lang="uk-UA" sz="1600" dirty="0" smtClean="0"/>
              <a:t>  Як правило, розділ складається з:</a:t>
            </a:r>
          </a:p>
          <a:p>
            <a:pPr marL="0" indent="0">
              <a:buNone/>
            </a:pPr>
            <a:r>
              <a:rPr lang="uk-UA" sz="1600" dirty="0" smtClean="0"/>
              <a:t> - прогнозу обсягів реалізації продукції (послуг),</a:t>
            </a:r>
          </a:p>
          <a:p>
            <a:pPr marL="0" indent="0">
              <a:buNone/>
            </a:pPr>
            <a:r>
              <a:rPr lang="uk-UA" sz="1600" dirty="0" smtClean="0"/>
              <a:t> - балансу грошових доходів і надходжень,</a:t>
            </a:r>
          </a:p>
          <a:p>
            <a:pPr marL="0" indent="0">
              <a:buNone/>
            </a:pPr>
            <a:r>
              <a:rPr lang="uk-UA" sz="1600" dirty="0" smtClean="0"/>
              <a:t> - таблиці доходів та витрат, </a:t>
            </a:r>
          </a:p>
          <a:p>
            <a:pPr marL="0" indent="0">
              <a:buNone/>
            </a:pPr>
            <a:r>
              <a:rPr lang="uk-UA" sz="1600" dirty="0" smtClean="0"/>
              <a:t> - зведеного балансу активів та пасивів,</a:t>
            </a:r>
          </a:p>
          <a:p>
            <a:pPr marL="0" indent="0">
              <a:buNone/>
            </a:pPr>
            <a:r>
              <a:rPr lang="uk-UA" sz="1600" dirty="0" smtClean="0"/>
              <a:t> - графіка прибутковості.</a:t>
            </a:r>
            <a:endParaRPr lang="uk-UA" sz="1600" noProof="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S010081922">
  <a:themeElements>
    <a:clrScheme name="Business Plan">
      <a:dk1>
        <a:sysClr val="windowText" lastClr="000000"/>
      </a:dk1>
      <a:lt1>
        <a:sysClr val="window" lastClr="FFFFFF"/>
      </a:lt1>
      <a:dk2>
        <a:srgbClr val="284E6A"/>
      </a:dk2>
      <a:lt2>
        <a:srgbClr val="EFE3C4"/>
      </a:lt2>
      <a:accent1>
        <a:srgbClr val="646F4D"/>
      </a:accent1>
      <a:accent2>
        <a:srgbClr val="934721"/>
      </a:accent2>
      <a:accent3>
        <a:srgbClr val="A46721"/>
      </a:accent3>
      <a:accent4>
        <a:srgbClr val="655E6D"/>
      </a:accent4>
      <a:accent5>
        <a:srgbClr val="3A5F7B"/>
      </a:accent5>
      <a:accent6>
        <a:srgbClr val="665E45"/>
      </a:accent6>
      <a:hlink>
        <a:srgbClr val="64A2C8"/>
      </a:hlink>
      <a:folHlink>
        <a:srgbClr val="9BA967"/>
      </a:folHlink>
    </a:clrScheme>
    <a:fontScheme name="School Presentation">
      <a:majorFont>
        <a:latin typeface="Bookman Old Style"/>
        <a:ea typeface=""/>
        <a:cs typeface=""/>
      </a:majorFont>
      <a:minorFont>
        <a:latin typeface="Segoe Condense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69312BC3-DBEA-4C64-B28A-F08AB1776C9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TS010081922</Template>
  <TotalTime>0</TotalTime>
  <Words>782</Words>
  <Application>Microsoft Office PowerPoint</Application>
  <PresentationFormat>Экран (4:3)</PresentationFormat>
  <Paragraphs>79</Paragraphs>
  <Slides>10</Slides>
  <Notes>10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TS010081922</vt:lpstr>
      <vt:lpstr>Бізнес-план</vt:lpstr>
      <vt:lpstr>Мета бізнес-планування</vt:lpstr>
      <vt:lpstr>Презентация PowerPoint</vt:lpstr>
      <vt:lpstr>Бізнес-план дозволяє:</vt:lpstr>
      <vt:lpstr>Бізнес-план допомагає майбутнім підприємцям вирішити наступні завдання:</vt:lpstr>
      <vt:lpstr>Бізнес-план також повинен допомогти підприємцю вирішити наступні основні завдання, пов'язані з функціонуванням діяльності:</vt:lpstr>
      <vt:lpstr>У сучасній практиці бізнес-план виконує чотири функції:</vt:lpstr>
      <vt:lpstr>Презентация PowerPoint</vt:lpstr>
      <vt:lpstr>    Фінансовий план </vt:lpstr>
      <vt:lpstr>Складові бізнес-плану:</vt:lpstr>
    </vt:vector>
  </TitlesOfParts>
  <Manager/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2013-12-18T19:51:18Z</dcterms:created>
  <dcterms:modified xsi:type="dcterms:W3CDTF">2013-12-18T20:54:27Z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TC100819229990</vt:lpwstr>
  </property>
</Properties>
</file>