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Фізична культура і спорт в незалежній Україні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11 </a:t>
            </a:r>
            <a:r>
              <a:rPr lang="uk-UA" smtClean="0"/>
              <a:t>клас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21" y="31806"/>
            <a:ext cx="2261821" cy="2267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4" y="2420888"/>
            <a:ext cx="2249994" cy="1961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6" y="4509120"/>
            <a:ext cx="2223201" cy="22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6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7920880" cy="350354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Загалом</a:t>
            </a:r>
            <a:r>
              <a:rPr lang="ru-RU" dirty="0"/>
              <a:t> на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грудня</a:t>
            </a:r>
            <a:r>
              <a:rPr lang="ru-RU" dirty="0"/>
              <a:t> 2011 року </a:t>
            </a:r>
            <a:r>
              <a:rPr lang="ru-RU" dirty="0" err="1"/>
              <a:t>спортсмени</a:t>
            </a:r>
            <a:r>
              <a:rPr lang="ru-RU" dirty="0"/>
              <a:t> з </a:t>
            </a:r>
            <a:r>
              <a:rPr lang="ru-RU" dirty="0" err="1"/>
              <a:t>олімпійських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спорту взяли участь у 971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змаганні</a:t>
            </a:r>
            <a:r>
              <a:rPr lang="ru-RU" dirty="0"/>
              <a:t>. Вони </a:t>
            </a:r>
            <a:r>
              <a:rPr lang="ru-RU" dirty="0" err="1"/>
              <a:t>вибороли</a:t>
            </a:r>
            <a:r>
              <a:rPr lang="ru-RU" dirty="0"/>
              <a:t> 450 </a:t>
            </a:r>
            <a:r>
              <a:rPr lang="ru-RU" dirty="0" err="1"/>
              <a:t>нагород</a:t>
            </a:r>
            <a:r>
              <a:rPr lang="ru-RU" dirty="0"/>
              <a:t>: 110 </a:t>
            </a:r>
            <a:r>
              <a:rPr lang="ru-RU" dirty="0" err="1"/>
              <a:t>золотих</a:t>
            </a:r>
            <a:r>
              <a:rPr lang="ru-RU" dirty="0"/>
              <a:t>, 137 </a:t>
            </a:r>
            <a:r>
              <a:rPr lang="ru-RU" dirty="0" err="1"/>
              <a:t>срібних</a:t>
            </a:r>
            <a:r>
              <a:rPr lang="ru-RU" dirty="0"/>
              <a:t>, 203 </a:t>
            </a:r>
            <a:r>
              <a:rPr lang="ru-RU" dirty="0" err="1"/>
              <a:t>бронзових</a:t>
            </a:r>
            <a:r>
              <a:rPr lang="ru-RU" dirty="0"/>
              <a:t> (в </a:t>
            </a:r>
            <a:r>
              <a:rPr lang="ru-RU" dirty="0" err="1"/>
              <a:t>олімпійських</a:t>
            </a:r>
            <a:r>
              <a:rPr lang="ru-RU" dirty="0"/>
              <a:t> номерах </a:t>
            </a:r>
            <a:r>
              <a:rPr lang="ru-RU" dirty="0" err="1"/>
              <a:t>програми</a:t>
            </a:r>
            <a:r>
              <a:rPr lang="ru-RU" dirty="0"/>
              <a:t> — 314 медалей: 78 </a:t>
            </a:r>
            <a:r>
              <a:rPr lang="ru-RU" dirty="0" err="1"/>
              <a:t>золотих</a:t>
            </a:r>
            <a:r>
              <a:rPr lang="ru-RU" dirty="0"/>
              <a:t>, 95 </a:t>
            </a:r>
            <a:r>
              <a:rPr lang="ru-RU" dirty="0" err="1"/>
              <a:t>срібних</a:t>
            </a:r>
            <a:r>
              <a:rPr lang="ru-RU" dirty="0"/>
              <a:t> та 141 </a:t>
            </a:r>
            <a:r>
              <a:rPr lang="ru-RU" dirty="0" err="1"/>
              <a:t>бронзову</a:t>
            </a:r>
            <a:r>
              <a:rPr lang="ru-RU" dirty="0"/>
              <a:t>; в </a:t>
            </a:r>
            <a:r>
              <a:rPr lang="ru-RU" dirty="0" err="1"/>
              <a:t>неолімпійських</a:t>
            </a:r>
            <a:r>
              <a:rPr lang="ru-RU" dirty="0"/>
              <a:t> номерах — 136 медалей: 32 </a:t>
            </a:r>
            <a:r>
              <a:rPr lang="ru-RU" dirty="0" err="1"/>
              <a:t>золоті</a:t>
            </a:r>
            <a:r>
              <a:rPr lang="ru-RU" dirty="0"/>
              <a:t>, 42 </a:t>
            </a:r>
            <a:r>
              <a:rPr lang="ru-RU" dirty="0" err="1"/>
              <a:t>срібні</a:t>
            </a:r>
            <a:r>
              <a:rPr lang="ru-RU" dirty="0"/>
              <a:t> та 62 </a:t>
            </a:r>
            <a:r>
              <a:rPr lang="ru-RU" dirty="0" err="1"/>
              <a:t>бронзові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 err="1" smtClean="0"/>
              <a:t>Чемпіонами</a:t>
            </a:r>
            <a:r>
              <a:rPr lang="ru-RU" dirty="0" smtClean="0"/>
              <a:t> </a:t>
            </a:r>
            <a:r>
              <a:rPr lang="ru-RU" dirty="0" err="1"/>
              <a:t>світу</a:t>
            </a:r>
            <a:r>
              <a:rPr lang="ru-RU" dirty="0"/>
              <a:t> стали легкоатлетка Ольга </a:t>
            </a:r>
            <a:r>
              <a:rPr lang="ru-RU" dirty="0" err="1"/>
              <a:t>Саладуха</a:t>
            </a:r>
            <a:r>
              <a:rPr lang="ru-RU" dirty="0"/>
              <a:t>, </a:t>
            </a:r>
            <a:r>
              <a:rPr lang="ru-RU" dirty="0" err="1"/>
              <a:t>Вікторія</a:t>
            </a:r>
            <a:r>
              <a:rPr lang="ru-RU" dirty="0"/>
              <a:t> </a:t>
            </a:r>
            <a:r>
              <a:rPr lang="ru-RU" dirty="0" err="1"/>
              <a:t>Терещук</a:t>
            </a:r>
            <a:r>
              <a:rPr lang="ru-RU" dirty="0"/>
              <a:t> (</a:t>
            </a:r>
            <a:r>
              <a:rPr lang="ru-RU" dirty="0" err="1"/>
              <a:t>сучасне</a:t>
            </a:r>
            <a:r>
              <a:rPr lang="ru-RU" dirty="0"/>
              <a:t> </a:t>
            </a:r>
            <a:r>
              <a:rPr lang="ru-RU" dirty="0" err="1"/>
              <a:t>п'ятиборство</a:t>
            </a:r>
            <a:r>
              <a:rPr lang="ru-RU" dirty="0"/>
              <a:t>), </a:t>
            </a:r>
            <a:r>
              <a:rPr lang="ru-RU" dirty="0" err="1"/>
              <a:t>боксери</a:t>
            </a:r>
            <a:r>
              <a:rPr lang="ru-RU" dirty="0"/>
              <a:t> Василь </a:t>
            </a:r>
            <a:r>
              <a:rPr lang="ru-RU" dirty="0" err="1"/>
              <a:t>Ломаченко</a:t>
            </a:r>
            <a:r>
              <a:rPr lang="ru-RU" dirty="0"/>
              <a:t>, Тарас </a:t>
            </a:r>
            <a:r>
              <a:rPr lang="ru-RU" dirty="0" err="1"/>
              <a:t>Шелестюк</a:t>
            </a:r>
            <a:r>
              <a:rPr lang="ru-RU" dirty="0"/>
              <a:t>, </a:t>
            </a:r>
            <a:r>
              <a:rPr lang="ru-RU" dirty="0" err="1"/>
              <a:t>Євген</a:t>
            </a:r>
            <a:r>
              <a:rPr lang="ru-RU" dirty="0"/>
              <a:t> Хитров та </a:t>
            </a:r>
            <a:r>
              <a:rPr lang="ru-RU" dirty="0" err="1"/>
              <a:t>Олександр</a:t>
            </a:r>
            <a:r>
              <a:rPr lang="ru-RU" dirty="0"/>
              <a:t> Усик.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64197"/>
            <a:ext cx="4314056" cy="28688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64197"/>
            <a:ext cx="4258445" cy="286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7920880" cy="37444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2800" dirty="0">
                <a:latin typeface="Verdana"/>
              </a:rPr>
              <a:t>Фізична культура в Україні є часткою загальної культури суспільства, що спрямована на зміцнення здоров'я, розвиток фізичних, морально-вольових та інтелектуальних здібностей людини з метою гармонійного формування її особистості. Практика свідчить, що фізична культура, до складу якої входять фізичне виховання, спорт та фізична рекреація, є важливим засобом підвищення соціальної і трудової активності людей, задоволення їх моральних, естетичних та творчих запитів, життєво важливої потреби взаємного спілкування, розвитку дружніх стосунків між народами і зміцнення миру. Спорт як органічна частина фізичної культури є сферою діяльності людей, виявлення та уніфікованого порівняння у змаганні їх досягнень в певних видах фізичних вправ. В той же час спорт є часткою міжнародного спілкування, дає можливість демонстрації досягнень суспільства у цій сфері діяльності, сприяє утвердженню гуманістичних цінностей та спортивного авторитету України у світовому співтоваристві.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710"/>
            <a:ext cx="4380688" cy="3285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271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2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7372672" cy="61950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800" dirty="0">
                <a:latin typeface="Verdana"/>
              </a:rPr>
              <a:t>Перше десятиріччя розвитку фізичної культури і спорту в сучасній Україні характеризується значними проблемами, пов'язаними з умовами існування суспільства:</a:t>
            </a:r>
            <a:endParaRPr lang="uk-UA" dirty="0"/>
          </a:p>
          <a:p>
            <a:r>
              <a:rPr lang="uk-UA" sz="2800" dirty="0">
                <a:latin typeface="Verdana"/>
              </a:rPr>
              <a:t>- глибокою економічною кризою, обумовленою переходом на нові форми економічного господарювання (з державної форми власності на приватну):</a:t>
            </a:r>
            <a:endParaRPr lang="uk-UA" dirty="0"/>
          </a:p>
          <a:p>
            <a:r>
              <a:rPr lang="uk-UA" sz="2800" dirty="0">
                <a:latin typeface="Verdana"/>
              </a:rPr>
              <a:t>- стрімким спадом виробництва у промисловості та аграрному секторі;</a:t>
            </a:r>
            <a:endParaRPr lang="uk-UA" dirty="0"/>
          </a:p>
          <a:p>
            <a:r>
              <a:rPr lang="uk-UA" sz="2800" dirty="0">
                <a:latin typeface="Verdana"/>
              </a:rPr>
              <a:t>- суттєвим зниженням державного фінансування сфери фізичної культури і спорту;</a:t>
            </a:r>
            <a:endParaRPr lang="uk-UA" dirty="0"/>
          </a:p>
          <a:p>
            <a:r>
              <a:rPr lang="uk-UA" sz="2800" dirty="0">
                <a:latin typeface="Verdana"/>
              </a:rPr>
              <a:t>- значним зниженням рівня життя населення;</a:t>
            </a:r>
            <a:endParaRPr lang="uk-UA" dirty="0"/>
          </a:p>
          <a:p>
            <a:r>
              <a:rPr lang="uk-UA" sz="2800" dirty="0">
                <a:latin typeface="Verdana"/>
              </a:rPr>
              <a:t>- порушенням екологічної рівноваги:</a:t>
            </a:r>
            <a:endParaRPr lang="uk-UA" dirty="0"/>
          </a:p>
          <a:p>
            <a:r>
              <a:rPr lang="uk-UA" sz="2800" dirty="0">
                <a:latin typeface="Verdana"/>
              </a:rPr>
              <a:t>- різким погіршенням фізичного розвитку людей і рівня їх здоров'я, скороченням тривалості життя.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538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1942"/>
            <a:ext cx="4608512" cy="63593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спортсмени</a:t>
            </a:r>
            <a:r>
              <a:rPr lang="ru-RU" dirty="0"/>
              <a:t> є </a:t>
            </a:r>
            <a:r>
              <a:rPr lang="ru-RU" dirty="0" err="1"/>
              <a:t>нині</a:t>
            </a:r>
            <a:r>
              <a:rPr lang="ru-RU" dirty="0"/>
              <a:t> одними з </a:t>
            </a:r>
            <a:r>
              <a:rPr lang="ru-RU" dirty="0" err="1"/>
              <a:t>найвідоміших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. </a:t>
            </a:r>
            <a:r>
              <a:rPr lang="ru-RU" dirty="0" err="1"/>
              <a:t>Нападник</a:t>
            </a:r>
            <a:r>
              <a:rPr lang="ru-RU" dirty="0"/>
              <a:t> </a:t>
            </a:r>
            <a:r>
              <a:rPr lang="ru-RU" dirty="0" err="1"/>
              <a:t>Андрій</a:t>
            </a:r>
            <a:r>
              <a:rPr lang="ru-RU" dirty="0"/>
              <a:t> Шевченко став </a:t>
            </a:r>
            <a:r>
              <a:rPr lang="ru-RU" dirty="0" err="1"/>
              <a:t>справжнім</a:t>
            </a:r>
            <a:r>
              <a:rPr lang="ru-RU" dirty="0"/>
              <a:t> символом </a:t>
            </a:r>
            <a:r>
              <a:rPr lang="ru-RU" dirty="0" err="1"/>
              <a:t>України</a:t>
            </a:r>
            <a:r>
              <a:rPr lang="ru-RU" dirty="0"/>
              <a:t> на футбольному </a:t>
            </a:r>
            <a:r>
              <a:rPr lang="ru-RU" dirty="0" err="1"/>
              <a:t>полі</a:t>
            </a:r>
            <a:r>
              <a:rPr lang="ru-RU" dirty="0"/>
              <a:t>, </a:t>
            </a:r>
            <a:r>
              <a:rPr lang="ru-RU" dirty="0" err="1"/>
              <a:t>граючи</a:t>
            </a:r>
            <a:r>
              <a:rPr lang="ru-RU" dirty="0"/>
              <a:t> за </a:t>
            </a:r>
            <a:r>
              <a:rPr lang="ru-RU" dirty="0" err="1"/>
              <a:t>італійський</a:t>
            </a:r>
            <a:r>
              <a:rPr lang="ru-RU" dirty="0"/>
              <a:t> «</a:t>
            </a:r>
            <a:r>
              <a:rPr lang="ru-RU" dirty="0" err="1"/>
              <a:t>Мілан</a:t>
            </a:r>
            <a:r>
              <a:rPr lang="ru-RU" dirty="0"/>
              <a:t>». Кумира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футбольних</a:t>
            </a:r>
            <a:r>
              <a:rPr lang="ru-RU" dirty="0"/>
              <a:t> </a:t>
            </a:r>
            <a:r>
              <a:rPr lang="ru-RU" dirty="0" err="1"/>
              <a:t>фанатів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«</a:t>
            </a:r>
            <a:r>
              <a:rPr lang="ru-RU" dirty="0" err="1"/>
              <a:t>Диявол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Сходу»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видали</a:t>
            </a:r>
            <a:r>
              <a:rPr lang="ru-RU" dirty="0"/>
              <a:t> про </a:t>
            </a:r>
            <a:r>
              <a:rPr lang="ru-RU" dirty="0" err="1"/>
              <a:t>Андрія</a:t>
            </a:r>
            <a:r>
              <a:rPr lang="ru-RU" dirty="0"/>
              <a:t> книжку з такою ж </a:t>
            </a:r>
            <a:r>
              <a:rPr lang="ru-RU" dirty="0" err="1"/>
              <a:t>назвою</a:t>
            </a:r>
            <a:r>
              <a:rPr lang="ru-RU" dirty="0"/>
              <a:t>. Для </a:t>
            </a:r>
            <a:r>
              <a:rPr lang="ru-RU" dirty="0" err="1"/>
              <a:t>тифозі</a:t>
            </a:r>
            <a:r>
              <a:rPr lang="ru-RU" dirty="0"/>
              <a:t> (</a:t>
            </a:r>
            <a:r>
              <a:rPr lang="ru-RU" dirty="0" err="1"/>
              <a:t>вболівальників</a:t>
            </a:r>
            <a:r>
              <a:rPr lang="ru-RU" dirty="0"/>
              <a:t>) </a:t>
            </a:r>
            <a:r>
              <a:rPr lang="ru-RU" dirty="0" err="1"/>
              <a:t>він</a:t>
            </a:r>
            <a:r>
              <a:rPr lang="ru-RU" dirty="0"/>
              <a:t> просто </a:t>
            </a:r>
            <a:r>
              <a:rPr lang="ru-RU" dirty="0" err="1"/>
              <a:t>Шева</a:t>
            </a:r>
            <a:r>
              <a:rPr lang="ru-RU" dirty="0"/>
              <a:t>,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критикують</a:t>
            </a:r>
            <a:r>
              <a:rPr lang="ru-RU" dirty="0"/>
              <a:t> і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захоплюються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83" y="116632"/>
            <a:ext cx="3168352" cy="4224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7904"/>
            <a:ext cx="2475468" cy="30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3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7848872" cy="3240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«Золотою </a:t>
            </a:r>
            <a:r>
              <a:rPr lang="ru-RU" dirty="0" err="1"/>
              <a:t>рибкою</a:t>
            </a:r>
            <a:r>
              <a:rPr lang="ru-RU" dirty="0"/>
              <a:t>» </a:t>
            </a:r>
            <a:r>
              <a:rPr lang="ru-RU" dirty="0" err="1"/>
              <a:t>називають</a:t>
            </a:r>
            <a:r>
              <a:rPr lang="ru-RU" dirty="0"/>
              <a:t> Яну </a:t>
            </a:r>
            <a:r>
              <a:rPr lang="ru-RU" dirty="0" err="1"/>
              <a:t>Клочкову</a:t>
            </a:r>
            <a:r>
              <a:rPr lang="ru-RU" dirty="0"/>
              <a:t>, яка </a:t>
            </a:r>
            <a:r>
              <a:rPr lang="ru-RU" dirty="0" err="1"/>
              <a:t>плаває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за </a:t>
            </a:r>
            <a:r>
              <a:rPr lang="ru-RU" dirty="0" err="1"/>
              <a:t>всіх</a:t>
            </a:r>
            <a:r>
              <a:rPr lang="ru-RU" dirty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золоті</a:t>
            </a:r>
            <a:r>
              <a:rPr lang="ru-RU" dirty="0"/>
              <a:t> </a:t>
            </a:r>
            <a:r>
              <a:rPr lang="ru-RU" dirty="0" err="1"/>
              <a:t>медалі</a:t>
            </a:r>
            <a:r>
              <a:rPr lang="ru-RU" dirty="0"/>
              <a:t> Яна </a:t>
            </a:r>
            <a:r>
              <a:rPr lang="ru-RU" dirty="0" err="1"/>
              <a:t>виграла</a:t>
            </a:r>
            <a:r>
              <a:rPr lang="ru-RU" dirty="0"/>
              <a:t> на </a:t>
            </a:r>
            <a:r>
              <a:rPr lang="ru-RU" dirty="0" err="1"/>
              <a:t>Літніх</a:t>
            </a:r>
            <a:r>
              <a:rPr lang="ru-RU" dirty="0"/>
              <a:t> </a:t>
            </a:r>
            <a:r>
              <a:rPr lang="ru-RU" dirty="0" err="1"/>
              <a:t>Олімпійських</a:t>
            </a:r>
            <a:r>
              <a:rPr lang="ru-RU" dirty="0"/>
              <a:t> </a:t>
            </a:r>
            <a:r>
              <a:rPr lang="ru-RU" dirty="0" err="1"/>
              <a:t>іграх</a:t>
            </a:r>
            <a:r>
              <a:rPr lang="ru-RU" dirty="0"/>
              <a:t> 2000 та 2004 </a:t>
            </a:r>
            <a:r>
              <a:rPr lang="ru-RU" dirty="0" err="1"/>
              <a:t>років</a:t>
            </a:r>
            <a:r>
              <a:rPr lang="ru-RU" dirty="0"/>
              <a:t> у комплексному </a:t>
            </a:r>
            <a:r>
              <a:rPr lang="ru-RU" dirty="0" err="1" smtClean="0"/>
              <a:t>плаванні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дистанціях</a:t>
            </a:r>
            <a:r>
              <a:rPr lang="ru-RU" dirty="0"/>
              <a:t> 200 та 400 </a:t>
            </a:r>
            <a:r>
              <a:rPr lang="ru-RU" dirty="0" err="1"/>
              <a:t>метрів</a:t>
            </a:r>
            <a:r>
              <a:rPr lang="ru-RU" dirty="0"/>
              <a:t>; </a:t>
            </a:r>
            <a:r>
              <a:rPr lang="ru-RU" dirty="0" err="1"/>
              <a:t>срібну</a:t>
            </a:r>
            <a:r>
              <a:rPr lang="ru-RU" dirty="0"/>
              <a:t> медаль вона </a:t>
            </a:r>
            <a:r>
              <a:rPr lang="ru-RU" dirty="0" err="1"/>
              <a:t>отримала</a:t>
            </a:r>
            <a:r>
              <a:rPr lang="ru-RU" dirty="0"/>
              <a:t> на </a:t>
            </a:r>
            <a:r>
              <a:rPr lang="ru-RU" dirty="0" err="1"/>
              <a:t>іграх</a:t>
            </a:r>
            <a:r>
              <a:rPr lang="ru-RU" dirty="0"/>
              <a:t> 2000 року у </a:t>
            </a:r>
            <a:r>
              <a:rPr lang="ru-RU" dirty="0" err="1"/>
              <a:t>плаванні</a:t>
            </a:r>
            <a:r>
              <a:rPr lang="ru-RU" dirty="0"/>
              <a:t> </a:t>
            </a:r>
            <a:r>
              <a:rPr lang="ru-RU" dirty="0" err="1"/>
              <a:t>вільним</a:t>
            </a:r>
            <a:r>
              <a:rPr lang="ru-RU" dirty="0"/>
              <a:t> стилем на </a:t>
            </a:r>
            <a:r>
              <a:rPr lang="ru-RU" dirty="0" err="1"/>
              <a:t>дистанції</a:t>
            </a:r>
            <a:r>
              <a:rPr lang="ru-RU" dirty="0"/>
              <a:t> 800 </a:t>
            </a:r>
            <a:r>
              <a:rPr lang="ru-RU" dirty="0" err="1"/>
              <a:t>метрів</a:t>
            </a:r>
            <a:r>
              <a:rPr lang="ru-RU" dirty="0" smtClean="0"/>
              <a:t>. У </a:t>
            </a:r>
            <a:r>
              <a:rPr lang="ru-RU" dirty="0" err="1"/>
              <a:t>березні</a:t>
            </a:r>
            <a:r>
              <a:rPr lang="ru-RU" dirty="0"/>
              <a:t> 2009 року на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скликаній</a:t>
            </a:r>
            <a:r>
              <a:rPr lang="ru-RU" dirty="0"/>
              <a:t> </a:t>
            </a:r>
            <a:r>
              <a:rPr lang="ru-RU" dirty="0" err="1"/>
              <a:t>прес-конференції</a:t>
            </a:r>
            <a:r>
              <a:rPr lang="ru-RU" dirty="0"/>
              <a:t> Яна </a:t>
            </a:r>
            <a:r>
              <a:rPr lang="ru-RU" dirty="0" err="1"/>
              <a:t>Клочкова</a:t>
            </a:r>
            <a:r>
              <a:rPr lang="ru-RU" dirty="0"/>
              <a:t> </a:t>
            </a:r>
            <a:r>
              <a:rPr lang="ru-RU" dirty="0" err="1"/>
              <a:t>оголосила</a:t>
            </a:r>
            <a:r>
              <a:rPr lang="ru-RU" dirty="0"/>
              <a:t> про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любительської</a:t>
            </a:r>
            <a:r>
              <a:rPr lang="ru-RU" dirty="0"/>
              <a:t> </a:t>
            </a:r>
            <a:r>
              <a:rPr lang="ru-RU" dirty="0" err="1"/>
              <a:t>спортивної</a:t>
            </a:r>
            <a:r>
              <a:rPr lang="ru-RU" dirty="0"/>
              <a:t> </a:t>
            </a:r>
            <a:r>
              <a:rPr lang="ru-RU" dirty="0" err="1" smtClean="0"/>
              <a:t>кар'єри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3" y="3501008"/>
            <a:ext cx="4013200" cy="317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57" y="4353432"/>
            <a:ext cx="3840480" cy="23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3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620688"/>
            <a:ext cx="5040560" cy="62373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шахіст</a:t>
            </a:r>
            <a:r>
              <a:rPr lang="ru-RU" dirty="0"/>
              <a:t> Руслан </a:t>
            </a:r>
            <a:r>
              <a:rPr lang="ru-RU" dirty="0" err="1"/>
              <a:t>Пономарьов</a:t>
            </a:r>
            <a:r>
              <a:rPr lang="ru-RU" dirty="0"/>
              <a:t> у </a:t>
            </a:r>
            <a:r>
              <a:rPr lang="ru-RU" dirty="0" err="1"/>
              <a:t>свої</a:t>
            </a:r>
            <a:r>
              <a:rPr lang="ru-RU" dirty="0"/>
              <a:t> 14 </a:t>
            </a:r>
            <a:r>
              <a:rPr lang="ru-RU" dirty="0" err="1"/>
              <a:t>років</a:t>
            </a:r>
            <a:r>
              <a:rPr lang="ru-RU" dirty="0"/>
              <a:t> став </a:t>
            </a:r>
            <a:r>
              <a:rPr lang="ru-RU" dirty="0" err="1"/>
              <a:t>наймолодшим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гросмейстером</a:t>
            </a:r>
            <a:r>
              <a:rPr lang="ru-RU" dirty="0"/>
              <a:t>, </a:t>
            </a:r>
            <a:r>
              <a:rPr lang="ru-RU" dirty="0" err="1"/>
              <a:t>чемпіоном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юнаків</a:t>
            </a:r>
            <a:r>
              <a:rPr lang="ru-RU" dirty="0"/>
              <a:t> до 18 </a:t>
            </a:r>
            <a:r>
              <a:rPr lang="ru-RU" dirty="0" err="1"/>
              <a:t>років</a:t>
            </a:r>
            <a:r>
              <a:rPr lang="ru-RU" dirty="0" smtClean="0"/>
              <a:t>.</a:t>
            </a:r>
          </a:p>
          <a:p>
            <a:r>
              <a:rPr lang="ru-RU" dirty="0"/>
              <a:t>16-й </a:t>
            </a:r>
            <a:r>
              <a:rPr lang="ru-RU" dirty="0" err="1"/>
              <a:t>чемпіон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з </a:t>
            </a:r>
            <a:r>
              <a:rPr lang="ru-RU" dirty="0" err="1"/>
              <a:t>шахів</a:t>
            </a:r>
            <a:r>
              <a:rPr lang="ru-RU" dirty="0"/>
              <a:t> (2002, за </a:t>
            </a:r>
            <a:r>
              <a:rPr lang="ru-RU" dirty="0" err="1"/>
              <a:t>версією</a:t>
            </a:r>
            <a:r>
              <a:rPr lang="ru-RU" dirty="0"/>
              <a:t> ФІДЕ).</a:t>
            </a:r>
            <a:br>
              <a:rPr lang="ru-RU" dirty="0"/>
            </a:br>
            <a:r>
              <a:rPr lang="ru-RU" dirty="0"/>
              <a:t>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збірної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дворазовий</a:t>
            </a:r>
            <a:r>
              <a:rPr lang="ru-RU" dirty="0"/>
              <a:t> </a:t>
            </a:r>
            <a:r>
              <a:rPr lang="ru-RU" dirty="0" err="1"/>
              <a:t>переможець</a:t>
            </a:r>
            <a:r>
              <a:rPr lang="ru-RU" dirty="0"/>
              <a:t> </a:t>
            </a:r>
            <a:r>
              <a:rPr lang="ru-RU" dirty="0" err="1"/>
              <a:t>шахових</a:t>
            </a:r>
            <a:r>
              <a:rPr lang="ru-RU" dirty="0"/>
              <a:t> </a:t>
            </a:r>
            <a:r>
              <a:rPr lang="ru-RU" dirty="0" err="1"/>
              <a:t>олімпіад</a:t>
            </a:r>
            <a:r>
              <a:rPr lang="ru-RU" dirty="0"/>
              <a:t> 2004 та 2010 </a:t>
            </a:r>
            <a:r>
              <a:rPr lang="ru-RU" dirty="0" err="1"/>
              <a:t>рр</a:t>
            </a:r>
            <a:r>
              <a:rPr lang="ru-RU" dirty="0"/>
              <a:t>., </a:t>
            </a:r>
            <a:r>
              <a:rPr lang="ru-RU" dirty="0" err="1"/>
              <a:t>переможець</a:t>
            </a:r>
            <a:r>
              <a:rPr lang="ru-RU" dirty="0"/>
              <a:t> командного </a:t>
            </a:r>
            <a:r>
              <a:rPr lang="ru-RU" dirty="0" err="1"/>
              <a:t>чемпіонату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2001 року.</a:t>
            </a:r>
            <a:br>
              <a:rPr lang="ru-RU" dirty="0"/>
            </a:br>
            <a:r>
              <a:rPr lang="ru-RU" dirty="0" err="1"/>
              <a:t>Віце-чемпіон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(2001). </a:t>
            </a:r>
            <a:r>
              <a:rPr lang="ru-RU" dirty="0" err="1"/>
              <a:t>Срібний</a:t>
            </a:r>
            <a:r>
              <a:rPr lang="ru-RU" dirty="0"/>
              <a:t> призер Кубку </a:t>
            </a:r>
            <a:r>
              <a:rPr lang="ru-RU" dirty="0" err="1"/>
              <a:t>світу</a:t>
            </a:r>
            <a:r>
              <a:rPr lang="ru-RU" dirty="0"/>
              <a:t> (2005). </a:t>
            </a:r>
            <a:r>
              <a:rPr lang="ru-RU" dirty="0" err="1"/>
              <a:t>Переможець</a:t>
            </a:r>
            <a:r>
              <a:rPr lang="ru-RU" dirty="0"/>
              <a:t> </a:t>
            </a:r>
            <a:r>
              <a:rPr lang="ru-RU" dirty="0" err="1"/>
              <a:t>турнірів</a:t>
            </a:r>
            <a:r>
              <a:rPr lang="ru-RU" dirty="0"/>
              <a:t>: 2001 — </a:t>
            </a:r>
            <a:r>
              <a:rPr lang="ru-RU" dirty="0" err="1"/>
              <a:t>Харків</a:t>
            </a:r>
            <a:r>
              <a:rPr lang="ru-RU" dirty="0"/>
              <a:t>; 2003 — Леон; 2005 — </a:t>
            </a:r>
            <a:r>
              <a:rPr lang="ru-RU" dirty="0" err="1"/>
              <a:t>Памплона</a:t>
            </a:r>
            <a:r>
              <a:rPr lang="ru-RU" dirty="0"/>
              <a:t>, Одеса (</a:t>
            </a:r>
            <a:r>
              <a:rPr lang="ru-RU" dirty="0" err="1"/>
              <a:t>рапід</a:t>
            </a:r>
            <a:r>
              <a:rPr lang="ru-RU" dirty="0"/>
              <a:t>), Москва (</a:t>
            </a:r>
            <a:r>
              <a:rPr lang="ru-RU" dirty="0" err="1"/>
              <a:t>бліц</a:t>
            </a:r>
            <a:r>
              <a:rPr lang="ru-RU" dirty="0"/>
              <a:t>).</a:t>
            </a:r>
          </a:p>
          <a:p>
            <a:r>
              <a:rPr lang="ru-RU" dirty="0" err="1"/>
              <a:t>Найвищий</a:t>
            </a:r>
            <a:r>
              <a:rPr lang="ru-RU" dirty="0"/>
              <a:t> рейтинг </a:t>
            </a:r>
            <a:r>
              <a:rPr lang="fr-FR" dirty="0"/>
              <a:t>ELO — 2768 (</a:t>
            </a:r>
            <a:r>
              <a:rPr lang="ru-RU" dirty="0" err="1"/>
              <a:t>липень</a:t>
            </a:r>
            <a:r>
              <a:rPr lang="ru-RU" dirty="0"/>
              <a:t> 2011 року).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32057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9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80920" cy="34563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vi-VN" b="1" dirty="0"/>
              <a:t>Володи́мир Володи́мирович Кличко́</a:t>
            </a:r>
            <a:r>
              <a:rPr lang="vi-VN" dirty="0"/>
              <a:t> (* 25 березня 1976, Семипалатинськ, Казахська РСР) — український професійний боксер. Олімпійський чемпіон з боксу у надважкій ваговій категорії (1996 рік). Чемпіон світу з боксу у важкій ваговій категорії за версіями </a:t>
            </a:r>
            <a:r>
              <a:rPr lang="fr-FR" dirty="0"/>
              <a:t>WBO (2000 — 2003 </a:t>
            </a:r>
            <a:r>
              <a:rPr lang="vi-VN" dirty="0"/>
              <a:t>роки, з 2008 року дотепер), </a:t>
            </a:r>
            <a:r>
              <a:rPr lang="fr-FR" dirty="0"/>
              <a:t>IBF (</a:t>
            </a:r>
            <a:r>
              <a:rPr lang="vi-VN" dirty="0"/>
              <a:t>з 2006 року дотепер), </a:t>
            </a:r>
            <a:r>
              <a:rPr lang="fr-FR" dirty="0"/>
              <a:t>IBO (</a:t>
            </a:r>
            <a:r>
              <a:rPr lang="vi-VN" dirty="0"/>
              <a:t>з 2006 року дотепер), </a:t>
            </a:r>
            <a:r>
              <a:rPr lang="fr-FR" dirty="0"/>
              <a:t>The Ring (</a:t>
            </a:r>
            <a:r>
              <a:rPr lang="vi-VN" dirty="0"/>
              <a:t>з 2009 року дотепер), </a:t>
            </a:r>
            <a:r>
              <a:rPr lang="fr-FR" dirty="0" smtClean="0"/>
              <a:t>WBA (</a:t>
            </a:r>
            <a:r>
              <a:rPr lang="vi-VN" dirty="0"/>
              <a:t>з 2011 року дотепер). Молодший брат чемпіона світу за версією </a:t>
            </a:r>
            <a:r>
              <a:rPr lang="fr-FR" dirty="0"/>
              <a:t>WBC </a:t>
            </a:r>
            <a:r>
              <a:rPr lang="vi-VN" dirty="0"/>
              <a:t>Віталія Кличка.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71532"/>
            <a:ext cx="7272808" cy="31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3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"/>
            <a:ext cx="7948160" cy="36052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Шестиразовий</a:t>
            </a:r>
            <a:r>
              <a:rPr lang="ru-RU" dirty="0" smtClean="0"/>
              <a:t> </a:t>
            </a:r>
            <a:r>
              <a:rPr lang="ru-RU" dirty="0" err="1"/>
              <a:t>чемпіон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з </a:t>
            </a:r>
            <a:r>
              <a:rPr lang="ru-RU" dirty="0" err="1"/>
              <a:t>кікбоксингу</a:t>
            </a:r>
            <a:r>
              <a:rPr lang="ru-RU" dirty="0"/>
              <a:t> (</a:t>
            </a:r>
            <a:r>
              <a:rPr lang="ru-RU" dirty="0" err="1"/>
              <a:t>двічі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аматорів</a:t>
            </a:r>
            <a:r>
              <a:rPr lang="ru-RU" dirty="0"/>
              <a:t> і </a:t>
            </a:r>
            <a:r>
              <a:rPr lang="ru-RU" dirty="0" err="1"/>
              <a:t>чотири</a:t>
            </a:r>
            <a:r>
              <a:rPr lang="ru-RU" dirty="0"/>
              <a:t> рази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професіоналів</a:t>
            </a:r>
            <a:r>
              <a:rPr lang="ru-RU" dirty="0"/>
              <a:t>). </a:t>
            </a:r>
            <a:r>
              <a:rPr lang="ru-RU" dirty="0" err="1" smtClean="0"/>
              <a:t>Чемпіон</a:t>
            </a:r>
            <a:r>
              <a:rPr lang="ru-RU" dirty="0" smtClean="0"/>
              <a:t> </a:t>
            </a:r>
            <a:r>
              <a:rPr lang="ru-RU" dirty="0" err="1"/>
              <a:t>світу</a:t>
            </a:r>
            <a:r>
              <a:rPr lang="ru-RU" dirty="0"/>
              <a:t> з боксу у </a:t>
            </a:r>
            <a:r>
              <a:rPr lang="ru-RU" dirty="0" err="1"/>
              <a:t>важкій</a:t>
            </a:r>
            <a:r>
              <a:rPr lang="ru-RU" dirty="0"/>
              <a:t> </a:t>
            </a:r>
            <a:r>
              <a:rPr lang="ru-RU" dirty="0" err="1"/>
              <a:t>ваговій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за </a:t>
            </a:r>
            <a:r>
              <a:rPr lang="ru-RU" dirty="0" err="1"/>
              <a:t>версіями</a:t>
            </a:r>
            <a:r>
              <a:rPr lang="ru-RU" dirty="0"/>
              <a:t> </a:t>
            </a:r>
            <a:r>
              <a:rPr lang="fr-FR" dirty="0"/>
              <a:t>WBO (1999–2000 </a:t>
            </a:r>
            <a:r>
              <a:rPr lang="ru-RU" dirty="0"/>
              <a:t>роки), </a:t>
            </a:r>
            <a:r>
              <a:rPr lang="fr-FR" dirty="0"/>
              <a:t>WBC (2004–2005 </a:t>
            </a:r>
            <a:r>
              <a:rPr lang="ru-RU" dirty="0"/>
              <a:t>роки, з 2008 року </a:t>
            </a:r>
            <a:r>
              <a:rPr lang="ru-RU" dirty="0" err="1"/>
              <a:t>дотепер</a:t>
            </a:r>
            <a:r>
              <a:rPr lang="ru-RU" dirty="0"/>
              <a:t>), </a:t>
            </a:r>
            <a:r>
              <a:rPr lang="fr-FR" dirty="0"/>
              <a:t>The Ring (2004–2005 </a:t>
            </a:r>
            <a:r>
              <a:rPr lang="ru-RU" dirty="0"/>
              <a:t>роки). </a:t>
            </a:r>
            <a:r>
              <a:rPr lang="ru-RU" dirty="0" err="1"/>
              <a:t>Срібний</a:t>
            </a:r>
            <a:r>
              <a:rPr lang="ru-RU" dirty="0"/>
              <a:t> призер </a:t>
            </a:r>
            <a:r>
              <a:rPr lang="ru-RU" dirty="0" err="1"/>
              <a:t>чемпіонату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з боксу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аматорів</a:t>
            </a:r>
            <a:r>
              <a:rPr lang="ru-RU" dirty="0"/>
              <a:t> за </a:t>
            </a:r>
            <a:r>
              <a:rPr lang="ru-RU" dirty="0" err="1"/>
              <a:t>версією</a:t>
            </a:r>
            <a:r>
              <a:rPr lang="ru-RU" dirty="0"/>
              <a:t> </a:t>
            </a:r>
            <a:r>
              <a:rPr lang="fr-FR" dirty="0"/>
              <a:t>AIBA (1995 </a:t>
            </a:r>
            <a:r>
              <a:rPr lang="ru-RU" dirty="0" err="1"/>
              <a:t>рік</a:t>
            </a:r>
            <a:r>
              <a:rPr lang="ru-RU" dirty="0"/>
              <a:t>). </a:t>
            </a:r>
            <a:r>
              <a:rPr lang="ru-RU" dirty="0" err="1"/>
              <a:t>Триразовий</a:t>
            </a:r>
            <a:r>
              <a:rPr lang="ru-RU" dirty="0"/>
              <a:t> </a:t>
            </a:r>
            <a:r>
              <a:rPr lang="ru-RU" dirty="0" err="1"/>
              <a:t>чемпіон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 боксу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аматорів</a:t>
            </a:r>
            <a:r>
              <a:rPr lang="ru-RU" dirty="0"/>
              <a:t>. </a:t>
            </a:r>
            <a:r>
              <a:rPr lang="ru-RU" dirty="0" err="1"/>
              <a:t>Чемпіон</a:t>
            </a:r>
            <a:r>
              <a:rPr lang="ru-RU" dirty="0"/>
              <a:t> </a:t>
            </a:r>
            <a:r>
              <a:rPr lang="fr-FR" dirty="0"/>
              <a:t>I </a:t>
            </a:r>
            <a:r>
              <a:rPr lang="ru-RU" dirty="0" err="1"/>
              <a:t>Всесвітніх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</a:t>
            </a:r>
            <a:r>
              <a:rPr lang="ru-RU" dirty="0" err="1"/>
              <a:t>військовослужбовців</a:t>
            </a:r>
            <a:r>
              <a:rPr lang="ru-RU" dirty="0"/>
              <a:t> у </a:t>
            </a:r>
            <a:r>
              <a:rPr lang="ru-RU" dirty="0" err="1"/>
              <a:t>важкій</a:t>
            </a:r>
            <a:r>
              <a:rPr lang="ru-RU" dirty="0"/>
              <a:t> </a:t>
            </a:r>
            <a:r>
              <a:rPr lang="ru-RU" dirty="0" err="1"/>
              <a:t>ваговій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(1995 </a:t>
            </a:r>
            <a:r>
              <a:rPr lang="ru-RU" dirty="0" err="1"/>
              <a:t>рік</a:t>
            </a:r>
            <a:r>
              <a:rPr lang="ru-RU" dirty="0"/>
              <a:t>). Старший брат </a:t>
            </a:r>
            <a:r>
              <a:rPr lang="ru-RU" dirty="0" err="1"/>
              <a:t>професіонального</a:t>
            </a:r>
            <a:r>
              <a:rPr lang="ru-RU" dirty="0"/>
              <a:t> боксера, </a:t>
            </a:r>
            <a:r>
              <a:rPr lang="ru-RU" dirty="0" err="1"/>
              <a:t>чемпіона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за </a:t>
            </a:r>
            <a:r>
              <a:rPr lang="ru-RU" dirty="0" err="1"/>
              <a:t>версіями</a:t>
            </a:r>
            <a:r>
              <a:rPr lang="ru-RU" dirty="0"/>
              <a:t> </a:t>
            </a:r>
            <a:r>
              <a:rPr lang="fr-FR" dirty="0"/>
              <a:t>IBF, IBO, WBO </a:t>
            </a:r>
            <a:r>
              <a:rPr lang="ru-RU" dirty="0"/>
              <a:t>і </a:t>
            </a:r>
            <a:r>
              <a:rPr lang="fr-FR" dirty="0"/>
              <a:t>WBA </a:t>
            </a:r>
            <a:r>
              <a:rPr lang="ru-RU" dirty="0" err="1"/>
              <a:t>Володимира</a:t>
            </a:r>
            <a:r>
              <a:rPr lang="ru-RU" dirty="0"/>
              <a:t> Кличка.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05267"/>
            <a:ext cx="4894272" cy="3262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23" y="3605266"/>
            <a:ext cx="2439549" cy="325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1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7488832" cy="25922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Безсонова</a:t>
            </a:r>
            <a:r>
              <a:rPr lang="ru-RU" b="1" dirty="0"/>
              <a:t> Ганна </a:t>
            </a:r>
            <a:r>
              <a:rPr lang="ru-RU" b="1" dirty="0" err="1"/>
              <a:t>Володимирівна</a:t>
            </a:r>
            <a:r>
              <a:rPr lang="ru-RU" dirty="0"/>
              <a:t> (*29 </a:t>
            </a:r>
            <a:r>
              <a:rPr lang="ru-RU" dirty="0" err="1"/>
              <a:t>липня</a:t>
            </a:r>
            <a:r>
              <a:rPr lang="ru-RU" dirty="0"/>
              <a:t> 1984, </a:t>
            </a:r>
            <a:r>
              <a:rPr lang="ru-RU" dirty="0" err="1"/>
              <a:t>Київ</a:t>
            </a:r>
            <a:r>
              <a:rPr lang="ru-RU" dirty="0"/>
              <a:t>) —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гімнастка</a:t>
            </a:r>
            <a:r>
              <a:rPr lang="ru-RU" dirty="0"/>
              <a:t>, абсолютна </a:t>
            </a:r>
            <a:r>
              <a:rPr lang="ru-RU" dirty="0" err="1"/>
              <a:t>чемпіонка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з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гімнастики</a:t>
            </a:r>
            <a:r>
              <a:rPr lang="ru-RU" dirty="0"/>
              <a:t> 2007 року, </a:t>
            </a:r>
            <a:r>
              <a:rPr lang="ru-RU" dirty="0" err="1"/>
              <a:t>дворазова</a:t>
            </a:r>
            <a:r>
              <a:rPr lang="ru-RU" dirty="0"/>
              <a:t> </a:t>
            </a:r>
            <a:r>
              <a:rPr lang="ru-RU" dirty="0" err="1"/>
              <a:t>бронзова</a:t>
            </a:r>
            <a:r>
              <a:rPr lang="ru-RU" dirty="0"/>
              <a:t> </a:t>
            </a:r>
            <a:r>
              <a:rPr lang="ru-RU" dirty="0" err="1"/>
              <a:t>призерка</a:t>
            </a:r>
            <a:r>
              <a:rPr lang="ru-RU" dirty="0"/>
              <a:t> </a:t>
            </a:r>
            <a:r>
              <a:rPr lang="ru-RU" dirty="0" err="1"/>
              <a:t>Олімпійських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2004 і 2008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0" y="2888695"/>
            <a:ext cx="5524500" cy="3714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42823"/>
            <a:ext cx="3121003" cy="360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59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571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Фізична культура і спорт в незалежній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Фізична культура і спорт в незалежній Україні</dc:title>
  <dc:creator>Natalia</dc:creator>
  <cp:lastModifiedBy>Natalia</cp:lastModifiedBy>
  <cp:revision>2</cp:revision>
  <dcterms:created xsi:type="dcterms:W3CDTF">2014-05-05T14:36:22Z</dcterms:created>
  <dcterms:modified xsi:type="dcterms:W3CDTF">2015-01-29T10:01:00Z</dcterms:modified>
</cp:coreProperties>
</file>