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12192000" cy="6858000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828D8"/>
    <a:srgbClr val="5B6471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66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42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HD-Title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27F7B-945D-47F2-8188-9CA7A7DB8079}" type="datetimeFigureOut">
              <a:rPr lang="uk-UA"/>
              <a:pPr>
                <a:defRPr/>
              </a:pPr>
              <a:t>29.09.2014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79AA1-67AE-4F92-83A0-E6799EC8EE0C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advTm="8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ACF03-FEC8-4EC6-9C57-9C8AEDF5E07D}" type="datetimeFigureOut">
              <a:rPr lang="uk-UA"/>
              <a:pPr>
                <a:defRPr/>
              </a:pPr>
              <a:t>29.09.2014</a:t>
            </a:fld>
            <a:endParaRPr lang="uk-U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82FEA-E45C-4D2A-81B2-AB8DB498922D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advTm="8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063B9-230B-4406-9ECE-12AD485F482C}" type="datetimeFigureOut">
              <a:rPr lang="uk-UA"/>
              <a:pPr>
                <a:defRPr/>
              </a:pPr>
              <a:t>29.09.2014</a:t>
            </a:fld>
            <a:endParaRPr lang="uk-U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B93D8-1911-41FE-B759-3ACD3474198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advTm="8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/>
        </p:nvSpPr>
        <p:spPr>
          <a:xfrm>
            <a:off x="1001713" y="75406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10556875" y="29940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0BB5B-98AF-4B48-8001-ADE86BEF967D}" type="datetimeFigureOut">
              <a:rPr lang="uk-UA"/>
              <a:pPr>
                <a:defRPr/>
              </a:pPr>
              <a:t>29.09.2014</a:t>
            </a:fld>
            <a:endParaRPr lang="uk-UA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F47B1-275A-4ED0-9B51-AB012C251B94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advTm="8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AF9D1-FC5D-437C-BE06-62978DBDB26E}" type="datetimeFigureOut">
              <a:rPr lang="uk-UA"/>
              <a:pPr>
                <a:defRPr/>
              </a:pPr>
              <a:t>29.09.2014</a:t>
            </a:fld>
            <a:endParaRPr lang="uk-U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452DD-4032-4AF6-BE3E-7277269DBD84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advTm="8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69A21-9859-46EB-B673-6CE41E861AC9}" type="datetimeFigureOut">
              <a:rPr lang="uk-UA"/>
              <a:pPr>
                <a:defRPr/>
              </a:pPr>
              <a:t>29.09.2014</a:t>
            </a:fld>
            <a:endParaRPr lang="uk-UA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53823-C384-4A6B-84B4-31159203CF1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advTm="8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2AA59-8537-42AB-A08C-C06D6EDDCD31}" type="datetimeFigureOut">
              <a:rPr lang="uk-UA"/>
              <a:pPr>
                <a:defRPr/>
              </a:pPr>
              <a:t>29.09.2014</a:t>
            </a:fld>
            <a:endParaRPr lang="uk-UA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E4150-A789-4E2A-AFC3-349ECD6F733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advTm="8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8AB02-98CF-4295-8096-025DEA05129E}" type="datetimeFigureOut">
              <a:rPr lang="uk-UA"/>
              <a:pPr>
                <a:defRPr/>
              </a:pPr>
              <a:t>29.09.2014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19D40-9C60-4F8B-9193-DAA623A1C9A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advTm="8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840AF-1B21-4974-A224-4A5C8D8CFFEC}" type="datetimeFigureOut">
              <a:rPr lang="uk-UA"/>
              <a:pPr>
                <a:defRPr/>
              </a:pPr>
              <a:t>29.09.2014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19DF3-358A-4CD0-B7E5-AD2C2630B87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advTm="8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201C3-01BB-4CED-8FDE-141EEFDB1FAE}" type="datetimeFigureOut">
              <a:rPr lang="uk-UA"/>
              <a:pPr>
                <a:defRPr/>
              </a:pPr>
              <a:t>29.09.2014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F1892-427A-48E9-90BE-15A35E32CFD4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advTm="8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59EA3-9ABA-49B3-9606-7B01855D1F08}" type="datetimeFigureOut">
              <a:rPr lang="uk-UA"/>
              <a:pPr>
                <a:defRPr/>
              </a:pPr>
              <a:t>29.09.2014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BA3CB-963C-42A3-B1BB-EF7142966CB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advTm="8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B5460-343E-4BD5-9720-30E9370ACF98}" type="datetimeFigureOut">
              <a:rPr lang="uk-UA"/>
              <a:pPr>
                <a:defRPr/>
              </a:pPr>
              <a:t>29.09.2014</a:t>
            </a:fld>
            <a:endParaRPr lang="uk-U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294C0-299D-4388-A4AF-ED767A67DC17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advTm="8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4FB5E-8F24-475E-907D-3C684BD06537}" type="datetimeFigureOut">
              <a:rPr lang="uk-UA"/>
              <a:pPr>
                <a:defRPr/>
              </a:pPr>
              <a:t>29.09.2014</a:t>
            </a:fld>
            <a:endParaRPr lang="uk-UA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B9C5B-093F-4E83-A021-31D1E900750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advTm="8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10BBF-D771-47D0-9210-7B67E3321397}" type="datetimeFigureOut">
              <a:rPr lang="uk-UA"/>
              <a:pPr>
                <a:defRPr/>
              </a:pPr>
              <a:t>29.09.2014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F99D-0EF5-400F-9638-B8443B3FFE8D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advTm="8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03704-5792-4D38-AAA4-F1562DC9B222}" type="datetimeFigureOut">
              <a:rPr lang="uk-UA"/>
              <a:pPr>
                <a:defRPr/>
              </a:pPr>
              <a:t>29.09.2014</a:t>
            </a:fld>
            <a:endParaRPr lang="uk-UA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1998B-8842-4B3F-89CF-A47FA07BB234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advTm="8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73CD9-8313-4611-BDD3-2A2A3DBF70C1}" type="datetimeFigureOut">
              <a:rPr lang="uk-UA"/>
              <a:pPr>
                <a:defRPr/>
              </a:pPr>
              <a:t>29.09.2014</a:t>
            </a:fld>
            <a:endParaRPr lang="uk-U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7FCF2-A761-4C41-99CE-D97C0398087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advTm="8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E35F5-A802-4EAC-BBF5-36C029BF4D91}" type="datetimeFigureOut">
              <a:rPr lang="uk-UA"/>
              <a:pPr>
                <a:defRPr/>
              </a:pPr>
              <a:t>29.09.2014</a:t>
            </a:fld>
            <a:endParaRPr lang="uk-U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5CEF5-E389-41D1-B8E2-CC262285ABA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advTm="8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3"/>
            <a:ext cx="103632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8227F6-A1D2-4D4C-BECA-D59279AD7FED}" type="datetimeFigureOut">
              <a:rPr lang="uk-UA"/>
              <a:pPr>
                <a:defRPr/>
              </a:pPr>
              <a:t>29.09.2014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63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6FB87E-2CDA-4830-8998-4D8BA7B493E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ransition advTm="8000">
    <p:random/>
  </p:transition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0;&#1085;&#1103;\&#1090;&#1077;&#1084;&#1072;\My_Girlfriend_is_a_Gumiho_Moya_devushka_kumiho_OST_Lee_Seung_Gi_-_Fox_Rain_(get-tune.net)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5820" y="1109483"/>
            <a:ext cx="9144000" cy="2387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600" cap="none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Архітектура далекосхідного культурного регіону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01088" y="4576763"/>
            <a:ext cx="2624137" cy="1371600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Автор</a:t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Учениця 11-а класу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Аня личак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61846">
            <a:off x="1098550" y="4090988"/>
            <a:ext cx="3036888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056374">
            <a:off x="569913" y="685800"/>
            <a:ext cx="2646362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621537">
            <a:off x="9447213" y="592138"/>
            <a:ext cx="2449512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828005">
            <a:off x="4781550" y="3933825"/>
            <a:ext cx="3211513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11088688" y="6488113"/>
            <a:ext cx="928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Tw Cen MT" pitchFamily="34" charset="0"/>
              </a:rPr>
              <a:t>2014 р.</a:t>
            </a:r>
          </a:p>
        </p:txBody>
      </p:sp>
      <p:pic>
        <p:nvPicPr>
          <p:cNvPr id="12" name="My_Girlfriend_is_a_Gumiho_Moya_devushka_kumiho_OST_Lee_Seung_Gi_-_Fox_Rain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5371755" y="3583927"/>
            <a:ext cx="295868" cy="295868"/>
          </a:xfrm>
          <a:prstGeom prst="rect">
            <a:avLst/>
          </a:prstGeom>
        </p:spPr>
      </p:pic>
    </p:spTree>
  </p:cSld>
  <p:clrMapOvr>
    <a:masterClrMapping/>
  </p:clrMapOvr>
  <p:transition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2913" y="269875"/>
            <a:ext cx="901541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  <a:t>Пагоди</a:t>
            </a:r>
            <a:r>
              <a:rPr lang="ru-RU" sz="36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  <a:t> в </a:t>
            </a:r>
            <a:r>
              <a:rPr lang="ru-RU" sz="36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  <a:t>монастирях</a:t>
            </a:r>
            <a:r>
              <a:rPr lang="ru-RU" sz="36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6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  <a:t>Пунхванс</a:t>
            </a:r>
            <a:r>
              <a:rPr lang="ru-RU" sz="36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  <a:t> і </a:t>
            </a:r>
            <a:r>
              <a:rPr lang="ru-RU" sz="36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  <a:t>Чоннімс</a:t>
            </a:r>
            <a:endParaRPr lang="uk-UA" sz="36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867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1363" y="1392238"/>
            <a:ext cx="6030912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0" y="1392238"/>
            <a:ext cx="5624513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cap="none" smtClean="0">
                <a:solidFill>
                  <a:srgbClr val="5B6471"/>
                </a:solidFill>
                <a:latin typeface="Gulim" pitchFamily="34" charset="-127"/>
                <a:ea typeface="Arial Unicode MS" pitchFamily="34" charset="-128"/>
                <a:cs typeface="Arial Unicode MS" pitchFamily="34" charset="-128"/>
              </a:rPr>
              <a:t>Храм Де-унь-ден</a:t>
            </a:r>
            <a:r>
              <a:rPr lang="uk-UA" cap="none" smtClean="0"/>
              <a:t> </a:t>
            </a:r>
          </a:p>
        </p:txBody>
      </p:sp>
      <p:pic>
        <p:nvPicPr>
          <p:cNvPr id="48138" name="Picture 10" descr="7lXcP4385B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2486025"/>
            <a:ext cx="5105400" cy="3186113"/>
          </a:xfrm>
        </p:spPr>
      </p:pic>
      <p:pic>
        <p:nvPicPr>
          <p:cNvPr id="48139" name="Picture 11" descr="BrYR6sR6IL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42075" y="2366963"/>
            <a:ext cx="4565650" cy="3424237"/>
          </a:xfrm>
        </p:spPr>
      </p:pic>
    </p:spTree>
  </p:cSld>
  <p:clrMapOvr>
    <a:masterClrMapping/>
  </p:clrMapOvr>
  <p:transition advTm="8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2323474" y="0"/>
            <a:ext cx="6945443" cy="569626"/>
          </a:xfrm>
          <a:noFill/>
          <a:ln>
            <a:solidFill>
              <a:srgbClr val="0070C0"/>
            </a:solidFill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uk-UA" sz="2800" cap="none" dirty="0" smtClean="0">
                <a:solidFill>
                  <a:srgbClr val="00B050"/>
                </a:solidFill>
                <a:latin typeface="Arial Black" pitchFamily="34" charset="0"/>
              </a:rPr>
              <a:t>Корейський міст - </a:t>
            </a:r>
            <a:r>
              <a:rPr lang="uk-UA" sz="2800" cap="none" dirty="0" err="1" smtClean="0">
                <a:solidFill>
                  <a:srgbClr val="00B050"/>
                </a:solidFill>
                <a:latin typeface="Arial Black" pitchFamily="34" charset="0"/>
              </a:rPr>
              <a:t>Банпо</a:t>
            </a:r>
            <a:r>
              <a:rPr lang="uk-UA" sz="2800" cap="none" dirty="0" smtClean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1027" name="Picture 3" descr="C:\Documents and Settings\Хвистік\Рабочий стол\Новая папка (2)\Fontan-radugi-8-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77126">
            <a:off x="328119" y="1019329"/>
            <a:ext cx="3349018" cy="2486322"/>
          </a:xfrm>
          <a:prstGeom prst="rect">
            <a:avLst/>
          </a:prstGeom>
          <a:noFill/>
        </p:spPr>
      </p:pic>
      <p:pic>
        <p:nvPicPr>
          <p:cNvPr id="1028" name="Picture 4" descr="C:\Documents and Settings\Хвистік\Рабочий стол\Новая папка (2)\Banpo bridge Moonlightbri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9506">
            <a:off x="4045583" y="629890"/>
            <a:ext cx="3837887" cy="2157358"/>
          </a:xfrm>
          <a:prstGeom prst="rect">
            <a:avLst/>
          </a:prstGeom>
          <a:noFill/>
        </p:spPr>
      </p:pic>
      <p:pic>
        <p:nvPicPr>
          <p:cNvPr id="1029" name="Picture 5" descr="C:\Documents and Settings\Хвистік\Рабочий стол\Новая папка (2)\e79b98e6b5a6e5bda9e899b9e596b7e6b0b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281" y="3122397"/>
            <a:ext cx="5105151" cy="3402450"/>
          </a:xfrm>
          <a:prstGeom prst="rect">
            <a:avLst/>
          </a:prstGeom>
          <a:noFill/>
        </p:spPr>
      </p:pic>
      <p:pic>
        <p:nvPicPr>
          <p:cNvPr id="1030" name="Picture 6" descr="C:\Documents and Settings\Хвистік\Рабочий стол\Новая папка (2)\QxwGN0mHsvQ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43722">
            <a:off x="8106216" y="737136"/>
            <a:ext cx="3606097" cy="2408873"/>
          </a:xfrm>
          <a:prstGeom prst="rect">
            <a:avLst/>
          </a:prstGeom>
          <a:noFill/>
        </p:spPr>
      </p:pic>
      <p:pic>
        <p:nvPicPr>
          <p:cNvPr id="1031" name="Picture 7" descr="C:\Documents and Settings\Хвистік\Рабочий стол\Новая папка (2)\LIFEPositiveStyle-banpo-00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61459">
            <a:off x="8859549" y="3802640"/>
            <a:ext cx="2716068" cy="2037051"/>
          </a:xfrm>
          <a:prstGeom prst="rect">
            <a:avLst/>
          </a:prstGeom>
          <a:noFill/>
        </p:spPr>
      </p:pic>
      <p:pic>
        <p:nvPicPr>
          <p:cNvPr id="1032" name="Picture 8" descr="C:\Documents and Settings\Хвистік\Рабочий стол\Новая папка (2)\LIFEPositiveStyle-banpo-00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255479">
            <a:off x="291733" y="4328060"/>
            <a:ext cx="2773180" cy="2079885"/>
          </a:xfrm>
          <a:prstGeom prst="rect">
            <a:avLst/>
          </a:prstGeom>
          <a:noFill/>
        </p:spPr>
      </p:pic>
    </p:spTree>
  </p:cSld>
  <p:clrMapOvr>
    <a:masterClrMapping/>
  </p:clrMapOvr>
  <p:transition advTm="8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327" y="2193452"/>
            <a:ext cx="1164866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cs typeface="+mn-cs"/>
              </a:rPr>
              <a:t>Спасибі</a:t>
            </a:r>
            <a:r>
              <a:rPr lang="ru-RU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cs typeface="+mn-cs"/>
              </a:rPr>
              <a:t> за </a:t>
            </a:r>
            <a:r>
              <a:rPr lang="ru-RU" sz="9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cs typeface="+mn-cs"/>
              </a:rPr>
              <a:t>увагу</a:t>
            </a:r>
            <a:r>
              <a:rPr lang="ru-RU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cs typeface="+mn-cs"/>
              </a:rPr>
              <a:t>!</a:t>
            </a:r>
          </a:p>
        </p:txBody>
      </p:sp>
    </p:spTree>
  </p:cSld>
  <p:clrMapOvr>
    <a:masterClrMapping/>
  </p:clrMapOvr>
  <p:transition advTm="8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517" y="294828"/>
            <a:ext cx="11616744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  <a:cs typeface="+mn-cs"/>
              </a:rPr>
              <a:t>Для східного світогляду важливо усвідомлення людиною єдності духу і тіла, неба і землі, властиве буддизму. Це знайшло відображення і в розвитку мистецтва, зокрема архітектури. Буддійські пагоди з багатоярусними дахами спрямовані вгору, немов тягнуться до самого неба. Як шпилі готичних храмів, вони створювали враження Всесвіту. Ярусний стиль властивий світській, і духовній архітектурі Далекого Сходу.</a:t>
            </a:r>
            <a:br>
              <a:rPr lang="uk-UA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  <a:cs typeface="+mn-cs"/>
              </a:rPr>
            </a:br>
            <a:r>
              <a:rPr lang="uk-UA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  <a:cs typeface="+mn-cs"/>
              </a:rPr>
              <a:t>Символом столиці Китаю, Пекіна, є розташований в центрі Храм Неба, побудований в епоху династії Мін і нині занесений ЮНЕСКО до Переліку всесвітньої спадщини людства. Храм Неба свідчить про високий рівень майстерності, досягнутому китайськими зодчими п'ять століть тому.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3415982"/>
            <a:ext cx="4370519" cy="29253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428659" y="3445099"/>
            <a:ext cx="4763341" cy="30155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484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1913" y="3106738"/>
            <a:ext cx="4078287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88"/>
            <a:ext cx="12192000" cy="771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2707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174" y="0"/>
            <a:ext cx="1189382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Храм неба в Китаї</a:t>
            </a:r>
          </a:p>
        </p:txBody>
      </p:sp>
    </p:spTree>
  </p:cSld>
  <p:clrMapOvr>
    <a:masterClrMapping/>
  </p:clrMapOvr>
  <p:transition advTm="8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417513" y="949325"/>
            <a:ext cx="4824412" cy="2844800"/>
            <a:chOff x="1190581" y="824248"/>
            <a:chExt cx="4823853" cy="2845158"/>
          </a:xfrm>
        </p:grpSpPr>
        <p:pic>
          <p:nvPicPr>
            <p:cNvPr id="22542" name="Рисунок 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674338">
              <a:off x="1190581" y="824248"/>
              <a:ext cx="3793544" cy="2845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3" name="TextBox 2"/>
            <p:cNvSpPr txBox="1">
              <a:spLocks noChangeArrowheads="1"/>
            </p:cNvSpPr>
            <p:nvPr/>
          </p:nvSpPr>
          <p:spPr bwMode="auto">
            <a:xfrm rot="-1785417">
              <a:off x="3181081" y="2966987"/>
              <a:ext cx="283335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800">
                  <a:latin typeface="Tw Cen MT" pitchFamily="34" charset="0"/>
                </a:rPr>
                <a:t>Пушоу</a:t>
              </a:r>
            </a:p>
          </p:txBody>
        </p:sp>
      </p:grp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4267200" y="244475"/>
            <a:ext cx="4348163" cy="2828925"/>
            <a:chOff x="4722969" y="347729"/>
            <a:chExt cx="5013712" cy="2957103"/>
          </a:xfrm>
        </p:grpSpPr>
        <p:pic>
          <p:nvPicPr>
            <p:cNvPr id="22540" name="Рисунок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22969" y="347729"/>
              <a:ext cx="5013712" cy="2556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1" name="TextBox 5"/>
            <p:cNvSpPr txBox="1">
              <a:spLocks noChangeArrowheads="1"/>
            </p:cNvSpPr>
            <p:nvPr/>
          </p:nvSpPr>
          <p:spPr bwMode="auto">
            <a:xfrm>
              <a:off x="5317312" y="2904722"/>
              <a:ext cx="38250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000">
                  <a:latin typeface="Tw Cen MT" pitchFamily="34" charset="0"/>
                </a:rPr>
                <a:t>Глазурована черепиця на даху</a:t>
              </a:r>
            </a:p>
          </p:txBody>
        </p:sp>
      </p:grpSp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8383588" y="1735138"/>
            <a:ext cx="3243262" cy="2819400"/>
            <a:chOff x="8384146" y="1735916"/>
            <a:chExt cx="3243325" cy="2819226"/>
          </a:xfrm>
        </p:grpSpPr>
        <p:pic>
          <p:nvPicPr>
            <p:cNvPr id="22538" name="Рисунок 7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817150">
              <a:off x="8844061" y="1735916"/>
              <a:ext cx="2783410" cy="1852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9" name="TextBox 8"/>
            <p:cNvSpPr txBox="1">
              <a:spLocks noChangeArrowheads="1"/>
            </p:cNvSpPr>
            <p:nvPr/>
          </p:nvSpPr>
          <p:spPr bwMode="auto">
            <a:xfrm rot="834566">
              <a:off x="8384146" y="3631812"/>
              <a:ext cx="270456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Tw Cen MT" pitchFamily="34" charset="0"/>
                </a:rPr>
                <a:t>Мен Дін на внутрішніх дверях в Забороненому місті</a:t>
              </a:r>
              <a:endParaRPr lang="uk-UA">
                <a:latin typeface="Tw Cen MT" pitchFamily="34" charset="0"/>
              </a:endParaRPr>
            </a:p>
          </p:txBody>
        </p:sp>
      </p:grp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4172913" y="3552670"/>
            <a:ext cx="3547022" cy="2717592"/>
            <a:chOff x="1634101" y="3033747"/>
            <a:chExt cx="3910029" cy="3481166"/>
          </a:xfrm>
        </p:grpSpPr>
        <p:pic>
          <p:nvPicPr>
            <p:cNvPr id="22536" name="Рисунок 10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554082">
              <a:off x="1634101" y="3033747"/>
              <a:ext cx="3889420" cy="2917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7" name="TextBox 11"/>
            <p:cNvSpPr txBox="1">
              <a:spLocks noChangeArrowheads="1"/>
            </p:cNvSpPr>
            <p:nvPr/>
          </p:nvSpPr>
          <p:spPr bwMode="auto">
            <a:xfrm rot="-547570">
              <a:off x="2497283" y="5868582"/>
              <a:ext cx="304684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Tw Cen MT" pitchFamily="34" charset="0"/>
                </a:rPr>
                <a:t>Балюстрада на кам'яному мосту в місті Ситан</a:t>
              </a:r>
              <a:endParaRPr lang="uk-UA">
                <a:latin typeface="Tw Cen MT" pitchFamily="34" charset="0"/>
              </a:endParaRPr>
            </a:p>
          </p:txBody>
        </p:sp>
      </p:grpSp>
    </p:spTree>
  </p:cSld>
  <p:clrMapOvr>
    <a:masterClrMapping/>
  </p:clrMapOvr>
  <p:transition advTm="8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269875" y="501650"/>
            <a:ext cx="1165701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Tw Cen MT" pitchFamily="34" charset="0"/>
              </a:rPr>
              <a:t>У стародавній Японії велику частину споруд будували з дерева, оскільки це гнучкий матеріал і, в порівнянні з каменем, більш стійкий при землетрусах. Серед пам'яток дерев'яного зодчества, що дійшли до нас, виділяються синтоїстські храми з масивними дахами, виступаючими далеко за межі стін і надійно захищають їх від негоди.</a:t>
            </a:r>
          </a:p>
        </p:txBody>
      </p:sp>
      <p:pic>
        <p:nvPicPr>
          <p:cNvPr id="2355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82529">
            <a:off x="5445125" y="3538538"/>
            <a:ext cx="387667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58713">
            <a:off x="1909763" y="3379788"/>
            <a:ext cx="3659187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5775" y="-103030"/>
            <a:ext cx="838414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cs typeface="+mn-cs"/>
              </a:rPr>
              <a:t>Ансамбль монастиря </a:t>
            </a:r>
            <a:r>
              <a:rPr lang="uk-UA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cs typeface="+mn-cs"/>
              </a:rPr>
              <a:t>Хорю-дзі</a:t>
            </a:r>
            <a:endParaRPr lang="uk-UA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6975" y="542925"/>
            <a:ext cx="8848725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1913" y="517525"/>
            <a:ext cx="4132262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8654" y="193182"/>
            <a:ext cx="689019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+mn-cs"/>
              </a:rPr>
              <a:t>Храм комплексу </a:t>
            </a:r>
            <a:r>
              <a:rPr lang="uk-UA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+mn-cs"/>
              </a:rPr>
              <a:t>Тодай-джі</a:t>
            </a:r>
            <a:endParaRPr lang="uk-UA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560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5613" y="1174750"/>
            <a:ext cx="8128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1790700" y="257175"/>
            <a:ext cx="858996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Tw Cen MT" pitchFamily="34" charset="0"/>
              </a:rPr>
              <a:t>Більшість старовинних архітектурних пам'яток Кореї загинули у вирі історії, однак те, що збереглося, стало національними святинями. Це найдавніша на Далекому Сході дерев'яна десятиметрова астрономічна вежа в місті Кенджу ( 647) , пагоди в монастирях Пунхванс і Чоннімс , південні двоярусні ворота Сеульської фортеці Намдемун , іменовані « національним скарбом номер один».</a:t>
            </a:r>
          </a:p>
        </p:txBody>
      </p:sp>
      <p:pic>
        <p:nvPicPr>
          <p:cNvPr id="1026" name="Picture 2" descr="C:\Documents and Settings\Хвистік\Рабочий стол\Новая папка (2)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77240">
            <a:off x="3070304" y="2677648"/>
            <a:ext cx="5249237" cy="4311699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0209" y="300437"/>
            <a:ext cx="982658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nstantia" pitchFamily="18" charset="0"/>
                <a:cs typeface="+mn-cs"/>
              </a:rPr>
              <a:t>Ворота Сеульської фортеці </a:t>
            </a:r>
            <a:r>
              <a:rPr lang="uk-UA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Намдемун</a:t>
            </a:r>
            <a:r>
              <a:rPr lang="uk-UA" sz="4000" dirty="0">
                <a:latin typeface="+mn-lt"/>
                <a:cs typeface="+mn-cs"/>
              </a:rPr>
              <a:t> </a:t>
            </a:r>
          </a:p>
        </p:txBody>
      </p:sp>
      <p:pic>
        <p:nvPicPr>
          <p:cNvPr id="2765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0" y="1949450"/>
            <a:ext cx="7104063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111</TotalTime>
  <Words>234</Words>
  <Application>Microsoft Office PowerPoint</Application>
  <PresentationFormat>Довільний</PresentationFormat>
  <Paragraphs>19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Капля</vt:lpstr>
      <vt:lpstr>Архітектура далекосхідного культурного регіону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Храм Де-унь-ден </vt:lpstr>
      <vt:lpstr>Корейський міст - Банпо 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 далекосхідного культурного регіону</dc:title>
  <dc:creator>Ростислав</dc:creator>
  <cp:lastModifiedBy>уч 6</cp:lastModifiedBy>
  <cp:revision>24</cp:revision>
  <dcterms:created xsi:type="dcterms:W3CDTF">2014-09-09T19:10:54Z</dcterms:created>
  <dcterms:modified xsi:type="dcterms:W3CDTF">2014-09-29T12:36:55Z</dcterms:modified>
</cp:coreProperties>
</file>