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7" d="100"/>
          <a:sy n="67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8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4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4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3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3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5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2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9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8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7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F10CF-1882-48C0-B6C1-41D2990232CB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80D23-03DA-4B92-B05F-ED821BC54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9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rgbClr val="00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Система освіти в США</a:t>
            </a:r>
            <a:endParaRPr lang="ru-RU" b="1" cap="all" dirty="0">
              <a:ln/>
              <a:solidFill>
                <a:srgbClr val="00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077072"/>
            <a:ext cx="2880320" cy="1752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Виконала</a:t>
            </a:r>
          </a:p>
          <a:p>
            <a:pPr algn="l"/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Учениця 10В класу</a:t>
            </a:r>
          </a:p>
          <a:p>
            <a:pPr algn="l"/>
            <a:r>
              <a:rPr lang="uk-UA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Куценко Віталія</a:t>
            </a:r>
          </a:p>
          <a:p>
            <a:pPr algn="l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95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8000">
        <p14:reveal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primary school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Далі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- 4-рирічна початкова школа "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primary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school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" (7-11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років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життя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). Головне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завдання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-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формування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навичок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читання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, письма,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закладення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основ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наукового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світогляду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на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основі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вивчення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  <a:ea typeface="Times New Roman"/>
              </a:rPr>
              <a:t>природничих</a:t>
            </a:r>
            <a:r>
              <a:rPr lang="ru-RU" sz="1800" dirty="0">
                <a:solidFill>
                  <a:srgbClr val="00B0F0"/>
                </a:solidFill>
                <a:latin typeface="Arial"/>
                <a:ea typeface="Times New Roman"/>
              </a:rPr>
              <a:t>.</a:t>
            </a:r>
            <a:endParaRPr lang="ru-RU" sz="1800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B0F0"/>
                </a:solidFill>
                <a:latin typeface="arial"/>
              </a:rPr>
              <a:t>Початкова школа ( </a:t>
            </a:r>
            <a:r>
              <a:rPr lang="en-US" sz="1800" dirty="0">
                <a:solidFill>
                  <a:srgbClr val="00B0F0"/>
                </a:solidFill>
                <a:latin typeface="arial"/>
              </a:rPr>
              <a:t>Elementary School , Primary School )</a:t>
            </a:r>
            <a:br>
              <a:rPr lang="en-US" sz="1800" dirty="0">
                <a:solidFill>
                  <a:srgbClr val="00B0F0"/>
                </a:solidFill>
                <a:latin typeface="arial"/>
              </a:rPr>
            </a:br>
            <a:r>
              <a:rPr lang="ru-RU" sz="1800" dirty="0" err="1">
                <a:solidFill>
                  <a:srgbClr val="00B0F0"/>
                </a:solidFill>
                <a:latin typeface="arial"/>
              </a:rPr>
              <a:t>Після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дитячого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саду ,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тобто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 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нульового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класу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,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хлопці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вступають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до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початкової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школи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.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По-англійськи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вона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називається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arial"/>
              </a:rPr>
              <a:t>Elementary School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або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arial"/>
              </a:rPr>
              <a:t>Primary School . 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Як правило ,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протягом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дня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діти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займаються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тільки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в одному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кабінеті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з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виходом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в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бібліотеку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, спортзал , а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також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в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кабінет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музики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і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малювання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. У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початковій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школі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діти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вивчають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арифметику ,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англійська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(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граматику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,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правопис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, лексику ) і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основи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інших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наук. 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Період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навчання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в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початковій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школі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триває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5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років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і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включає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5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класів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( 1 -й , 2 -й , 3-й , 4 -й і 5 -й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класи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) . 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Після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цього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часу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діти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переходять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до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середньої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B0F0"/>
                </a:solidFill>
                <a:latin typeface="arial"/>
              </a:rPr>
              <a:t>школи</a:t>
            </a:r>
            <a:r>
              <a:rPr lang="ru-RU" sz="1800" dirty="0">
                <a:solidFill>
                  <a:srgbClr val="00B0F0"/>
                </a:solidFill>
                <a:latin typeface="arial"/>
              </a:rPr>
              <a:t> ( </a:t>
            </a:r>
            <a:r>
              <a:rPr lang="en-US" sz="1800" dirty="0" smtClean="0">
                <a:solidFill>
                  <a:srgbClr val="00B0F0"/>
                </a:solidFill>
                <a:latin typeface="arial"/>
              </a:rPr>
              <a:t>Secondary School </a:t>
            </a:r>
            <a:r>
              <a:rPr lang="en-US" sz="1800" dirty="0">
                <a:solidFill>
                  <a:srgbClr val="00B0F0"/>
                </a:solidFill>
                <a:latin typeface="arial"/>
              </a:rPr>
              <a:t>) .</a:t>
            </a:r>
            <a:endParaRPr lang="ru-RU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5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FF00"/>
                </a:solidFill>
              </a:rPr>
              <a:t>SECONDARY SCHOOL</a:t>
            </a:r>
            <a:endParaRPr lang="ru-RU" b="1" dirty="0">
              <a:ln/>
              <a:solidFill>
                <a:srgbClr val="00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rgbClr val="00FF00"/>
                </a:solidFill>
              </a:rPr>
              <a:t>Середня</a:t>
            </a:r>
            <a:r>
              <a:rPr lang="ru-RU" sz="1800" dirty="0">
                <a:solidFill>
                  <a:srgbClr val="00FF00"/>
                </a:solidFill>
              </a:rPr>
              <a:t> школа "</a:t>
            </a:r>
            <a:r>
              <a:rPr lang="en-US" sz="1800" dirty="0">
                <a:solidFill>
                  <a:srgbClr val="00FF00"/>
                </a:solidFill>
              </a:rPr>
              <a:t>secondary school". </a:t>
            </a:r>
            <a:r>
              <a:rPr lang="ru-RU" sz="1800" dirty="0" err="1">
                <a:solidFill>
                  <a:srgbClr val="00FF00"/>
                </a:solidFill>
              </a:rPr>
              <a:t>Визначення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індивідуальних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нахилів</a:t>
            </a:r>
            <a:r>
              <a:rPr lang="ru-RU" sz="1800" dirty="0">
                <a:solidFill>
                  <a:srgbClr val="00FF00"/>
                </a:solidFill>
              </a:rPr>
              <a:t> на </a:t>
            </a:r>
            <a:r>
              <a:rPr lang="ru-RU" sz="1800" dirty="0" err="1">
                <a:solidFill>
                  <a:srgbClr val="00FF00"/>
                </a:solidFill>
              </a:rPr>
              <a:t>напрямків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індивідуальних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особливостей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дитини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відбувається</a:t>
            </a:r>
            <a:r>
              <a:rPr lang="ru-RU" sz="1800" dirty="0">
                <a:solidFill>
                  <a:srgbClr val="00FF00"/>
                </a:solidFill>
              </a:rPr>
              <a:t> на </a:t>
            </a:r>
            <a:r>
              <a:rPr lang="ru-RU" sz="1800" dirty="0" err="1">
                <a:solidFill>
                  <a:srgbClr val="00FF00"/>
                </a:solidFill>
              </a:rPr>
              <a:t>ранніх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етапах</a:t>
            </a:r>
            <a:r>
              <a:rPr lang="ru-RU" sz="1800" dirty="0">
                <a:solidFill>
                  <a:srgbClr val="00FF00"/>
                </a:solidFill>
              </a:rPr>
              <a:t> (в нас </a:t>
            </a:r>
            <a:r>
              <a:rPr lang="ru-RU" sz="1800" dirty="0" err="1">
                <a:solidFill>
                  <a:srgbClr val="00FF00"/>
                </a:solidFill>
              </a:rPr>
              <a:t>такий</a:t>
            </a:r>
            <a:r>
              <a:rPr lang="ru-RU" sz="1800" dirty="0">
                <a:solidFill>
                  <a:srgbClr val="00FF00"/>
                </a:solidFill>
              </a:rPr>
              <a:t> метод </a:t>
            </a:r>
            <a:r>
              <a:rPr lang="ru-RU" sz="1800" dirty="0" err="1">
                <a:solidFill>
                  <a:srgbClr val="00FF00"/>
                </a:solidFill>
              </a:rPr>
              <a:t>мав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місце</a:t>
            </a:r>
            <a:r>
              <a:rPr lang="ru-RU" sz="1800" dirty="0">
                <a:solidFill>
                  <a:srgbClr val="00FF00"/>
                </a:solidFill>
              </a:rPr>
              <a:t> в 20-х роках, мала </a:t>
            </a:r>
            <a:r>
              <a:rPr lang="ru-RU" sz="1800" dirty="0" err="1">
                <a:solidFill>
                  <a:srgbClr val="00FF00"/>
                </a:solidFill>
              </a:rPr>
              <a:t>назву</a:t>
            </a:r>
            <a:r>
              <a:rPr lang="ru-RU" sz="1800" dirty="0">
                <a:solidFill>
                  <a:srgbClr val="00FF00"/>
                </a:solidFill>
              </a:rPr>
              <a:t> "</a:t>
            </a:r>
            <a:r>
              <a:rPr lang="ru-RU" sz="1800" dirty="0" err="1">
                <a:solidFill>
                  <a:srgbClr val="00FF00"/>
                </a:solidFill>
              </a:rPr>
              <a:t>педологія</a:t>
            </a:r>
            <a:r>
              <a:rPr lang="ru-RU" sz="1800" dirty="0">
                <a:solidFill>
                  <a:srgbClr val="00FF00"/>
                </a:solidFill>
              </a:rPr>
              <a:t>"), </a:t>
            </a:r>
            <a:r>
              <a:rPr lang="ru-RU" sz="1800" dirty="0" err="1">
                <a:solidFill>
                  <a:srgbClr val="00FF00"/>
                </a:solidFill>
              </a:rPr>
              <a:t>здійснюється</a:t>
            </a:r>
            <a:r>
              <a:rPr lang="ru-RU" sz="1800" dirty="0">
                <a:solidFill>
                  <a:srgbClr val="00FF00"/>
                </a:solidFill>
              </a:rPr>
              <a:t> на </a:t>
            </a:r>
            <a:r>
              <a:rPr lang="ru-RU" sz="1800" dirty="0" err="1">
                <a:solidFill>
                  <a:srgbClr val="00FF00"/>
                </a:solidFill>
              </a:rPr>
              <a:t>основі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 smtClean="0">
                <a:solidFill>
                  <a:srgbClr val="00FF00"/>
                </a:solidFill>
              </a:rPr>
              <a:t>тестування</a:t>
            </a:r>
            <a:endParaRPr lang="en-US" sz="1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rgbClr val="00FF00"/>
                </a:solidFill>
              </a:rPr>
              <a:t>Відповідно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середня</a:t>
            </a:r>
            <a:r>
              <a:rPr lang="ru-RU" sz="1800" dirty="0">
                <a:solidFill>
                  <a:srgbClr val="00FF00"/>
                </a:solidFill>
              </a:rPr>
              <a:t> школа </a:t>
            </a:r>
            <a:r>
              <a:rPr lang="ru-RU" sz="1800" dirty="0" err="1">
                <a:solidFill>
                  <a:srgbClr val="00FF00"/>
                </a:solidFill>
              </a:rPr>
              <a:t>поділяється</a:t>
            </a:r>
            <a:r>
              <a:rPr lang="ru-RU" sz="1800" dirty="0">
                <a:solidFill>
                  <a:srgbClr val="00FF00"/>
                </a:solidFill>
              </a:rPr>
              <a:t> на </a:t>
            </a:r>
            <a:r>
              <a:rPr lang="ru-RU" sz="1800" dirty="0" err="1">
                <a:solidFill>
                  <a:srgbClr val="00FF00"/>
                </a:solidFill>
              </a:rPr>
              <a:t>декілька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видів</a:t>
            </a:r>
            <a:r>
              <a:rPr lang="ru-RU" sz="1800" dirty="0" smtClean="0">
                <a:solidFill>
                  <a:srgbClr val="00FF00"/>
                </a:solidFill>
              </a:rPr>
              <a:t>:</a:t>
            </a:r>
            <a:endParaRPr lang="en-US" sz="1800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FF00"/>
                </a:solidFill>
              </a:rPr>
              <a:t>- grammar school (5-7 </a:t>
            </a:r>
            <a:r>
              <a:rPr lang="ru-RU" sz="1800" dirty="0" err="1">
                <a:solidFill>
                  <a:srgbClr val="00FF00"/>
                </a:solidFill>
              </a:rPr>
              <a:t>років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навчання</a:t>
            </a:r>
            <a:r>
              <a:rPr lang="ru-RU" sz="1800" dirty="0">
                <a:solidFill>
                  <a:srgbClr val="00FF00"/>
                </a:solidFill>
              </a:rPr>
              <a:t>) - (</a:t>
            </a:r>
            <a:r>
              <a:rPr lang="ru-RU" sz="1800" dirty="0" err="1">
                <a:solidFill>
                  <a:srgbClr val="00FF00"/>
                </a:solidFill>
              </a:rPr>
              <a:t>певна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елітарність</a:t>
            </a:r>
            <a:r>
              <a:rPr lang="ru-RU" sz="1800" dirty="0">
                <a:solidFill>
                  <a:srgbClr val="00FF00"/>
                </a:solidFill>
              </a:rPr>
              <a:t>) </a:t>
            </a:r>
            <a:r>
              <a:rPr lang="ru-RU" sz="1800" dirty="0" err="1">
                <a:solidFill>
                  <a:srgbClr val="00FF00"/>
                </a:solidFill>
              </a:rPr>
              <a:t>підготовка</a:t>
            </a:r>
            <a:r>
              <a:rPr lang="ru-RU" sz="1800" dirty="0">
                <a:solidFill>
                  <a:srgbClr val="00FF00"/>
                </a:solidFill>
              </a:rPr>
              <a:t> до </a:t>
            </a:r>
            <a:r>
              <a:rPr lang="ru-RU" sz="1800" dirty="0" err="1">
                <a:solidFill>
                  <a:srgbClr val="00FF00"/>
                </a:solidFill>
              </a:rPr>
              <a:t>навчання</a:t>
            </a:r>
            <a:r>
              <a:rPr lang="ru-RU" sz="1800" dirty="0">
                <a:solidFill>
                  <a:srgbClr val="00FF00"/>
                </a:solidFill>
              </a:rPr>
              <a:t> в </a:t>
            </a:r>
            <a:r>
              <a:rPr lang="ru-RU" sz="1800" dirty="0" err="1">
                <a:solidFill>
                  <a:srgbClr val="00FF00"/>
                </a:solidFill>
              </a:rPr>
              <a:t>вищих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навч</a:t>
            </a:r>
            <a:r>
              <a:rPr lang="ru-RU" sz="1800" dirty="0">
                <a:solidFill>
                  <a:srgbClr val="00FF00"/>
                </a:solidFill>
              </a:rPr>
              <a:t>. закладах. </a:t>
            </a:r>
            <a:r>
              <a:rPr lang="ru-RU" sz="1800" dirty="0" err="1">
                <a:solidFill>
                  <a:srgbClr val="00FF00"/>
                </a:solidFill>
              </a:rPr>
              <a:t>Головний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нахил</a:t>
            </a:r>
            <a:r>
              <a:rPr lang="ru-RU" sz="1800" dirty="0">
                <a:solidFill>
                  <a:srgbClr val="00FF00"/>
                </a:solidFill>
              </a:rPr>
              <a:t> на предметах </a:t>
            </a:r>
            <a:r>
              <a:rPr lang="ru-RU" sz="1800" dirty="0" err="1">
                <a:solidFill>
                  <a:srgbClr val="00FF00"/>
                </a:solidFill>
              </a:rPr>
              <a:t>гуманітарного</a:t>
            </a:r>
            <a:r>
              <a:rPr lang="ru-RU" sz="1800" dirty="0">
                <a:solidFill>
                  <a:srgbClr val="00FF00"/>
                </a:solidFill>
              </a:rPr>
              <a:t> циклу.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FF00"/>
                </a:solidFill>
              </a:rPr>
              <a:t>- </a:t>
            </a:r>
            <a:r>
              <a:rPr lang="en-US" sz="1800" dirty="0">
                <a:solidFill>
                  <a:srgbClr val="00FF00"/>
                </a:solidFill>
              </a:rPr>
              <a:t>public school (4-5 </a:t>
            </a:r>
            <a:r>
              <a:rPr lang="ru-RU" sz="1800" dirty="0" err="1">
                <a:solidFill>
                  <a:srgbClr val="00FF00"/>
                </a:solidFill>
              </a:rPr>
              <a:t>років</a:t>
            </a:r>
            <a:r>
              <a:rPr lang="ru-RU" sz="1800" dirty="0">
                <a:solidFill>
                  <a:srgbClr val="00FF00"/>
                </a:solidFill>
              </a:rPr>
              <a:t>) - </a:t>
            </a:r>
            <a:r>
              <a:rPr lang="ru-RU" sz="1800" dirty="0" err="1">
                <a:solidFill>
                  <a:srgbClr val="00FF00"/>
                </a:solidFill>
              </a:rPr>
              <a:t>більш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практичне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спрямування</a:t>
            </a:r>
            <a:r>
              <a:rPr lang="ru-RU" sz="1800" dirty="0">
                <a:solidFill>
                  <a:srgbClr val="00FF00"/>
                </a:solidFill>
              </a:rPr>
              <a:t> на </a:t>
            </a:r>
            <a:r>
              <a:rPr lang="ru-RU" sz="1800" dirty="0" err="1">
                <a:solidFill>
                  <a:srgbClr val="00FF00"/>
                </a:solidFill>
              </a:rPr>
              <a:t>конкретний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фах</a:t>
            </a:r>
            <a:r>
              <a:rPr lang="ru-RU" sz="1800" dirty="0">
                <a:solidFill>
                  <a:srgbClr val="00FF00"/>
                </a:solidFill>
              </a:rPr>
              <a:t>, </a:t>
            </a:r>
            <a:r>
              <a:rPr lang="ru-RU" sz="1800" dirty="0" err="1">
                <a:solidFill>
                  <a:srgbClr val="00FF00"/>
                </a:solidFill>
              </a:rPr>
              <a:t>перевага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фізико-математичного</a:t>
            </a:r>
            <a:r>
              <a:rPr lang="ru-RU" sz="1800" dirty="0">
                <a:solidFill>
                  <a:srgbClr val="00FF00"/>
                </a:solidFill>
              </a:rPr>
              <a:t> та </a:t>
            </a:r>
            <a:r>
              <a:rPr lang="ru-RU" sz="1800" dirty="0" err="1">
                <a:solidFill>
                  <a:srgbClr val="00FF00"/>
                </a:solidFill>
              </a:rPr>
              <a:t>природничого</a:t>
            </a:r>
            <a:r>
              <a:rPr lang="ru-RU" sz="1800" dirty="0">
                <a:solidFill>
                  <a:srgbClr val="00FF00"/>
                </a:solidFill>
              </a:rPr>
              <a:t> циклу </a:t>
            </a:r>
            <a:r>
              <a:rPr lang="ru-RU" sz="1800" dirty="0" err="1">
                <a:solidFill>
                  <a:srgbClr val="00FF00"/>
                </a:solidFill>
              </a:rPr>
              <a:t>предметів</a:t>
            </a:r>
            <a:r>
              <a:rPr lang="ru-RU" sz="1800" dirty="0">
                <a:solidFill>
                  <a:srgbClr val="00FF00"/>
                </a:solidFill>
              </a:rPr>
              <a:t>. </a:t>
            </a:r>
            <a:r>
              <a:rPr lang="ru-RU" sz="1800" dirty="0" err="1">
                <a:solidFill>
                  <a:srgbClr val="00FF00"/>
                </a:solidFill>
              </a:rPr>
              <a:t>Серед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en-US" sz="1800" dirty="0">
                <a:solidFill>
                  <a:srgbClr val="00FF00"/>
                </a:solidFill>
              </a:rPr>
              <a:t>public school </a:t>
            </a:r>
            <a:r>
              <a:rPr lang="ru-RU" sz="1800" dirty="0">
                <a:solidFill>
                  <a:srgbClr val="00FF00"/>
                </a:solidFill>
              </a:rPr>
              <a:t>є </a:t>
            </a:r>
            <a:r>
              <a:rPr lang="ru-RU" sz="1800" dirty="0" err="1">
                <a:solidFill>
                  <a:srgbClr val="00FF00"/>
                </a:solidFill>
              </a:rPr>
              <a:t>також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школи</a:t>
            </a:r>
            <a:r>
              <a:rPr lang="ru-RU" sz="1800" dirty="0">
                <a:solidFill>
                  <a:srgbClr val="00FF00"/>
                </a:solidFill>
              </a:rPr>
              <a:t>, </a:t>
            </a:r>
            <a:r>
              <a:rPr lang="ru-RU" sz="1800" dirty="0" err="1">
                <a:solidFill>
                  <a:srgbClr val="00FF00"/>
                </a:solidFill>
              </a:rPr>
              <a:t>що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надають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освіту</a:t>
            </a:r>
            <a:r>
              <a:rPr lang="ru-RU" sz="1800" dirty="0">
                <a:solidFill>
                  <a:srgbClr val="00FF00"/>
                </a:solidFill>
              </a:rPr>
              <a:t> в </a:t>
            </a:r>
            <a:r>
              <a:rPr lang="ru-RU" sz="1800" dirty="0" err="1">
                <a:solidFill>
                  <a:srgbClr val="00FF00"/>
                </a:solidFill>
              </a:rPr>
              <a:t>галузі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гуманітарних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дисциплін</a:t>
            </a:r>
            <a:r>
              <a:rPr lang="ru-RU" sz="1800" dirty="0">
                <a:solidFill>
                  <a:srgbClr val="00FF00"/>
                </a:solidFill>
              </a:rPr>
              <a:t>. </a:t>
            </a:r>
            <a:r>
              <a:rPr lang="ru-RU" sz="1800" dirty="0" err="1">
                <a:solidFill>
                  <a:srgbClr val="00FF00"/>
                </a:solidFill>
              </a:rPr>
              <a:t>Особливість</a:t>
            </a:r>
            <a:r>
              <a:rPr lang="ru-RU" sz="1800" dirty="0">
                <a:solidFill>
                  <a:srgbClr val="00FF00"/>
                </a:solidFill>
              </a:rPr>
              <a:t> - </a:t>
            </a:r>
            <a:r>
              <a:rPr lang="ru-RU" sz="1800" dirty="0" err="1">
                <a:solidFill>
                  <a:srgbClr val="00FF00"/>
                </a:solidFill>
              </a:rPr>
              <a:t>високий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рівень</a:t>
            </a:r>
            <a:r>
              <a:rPr lang="ru-RU" sz="1800" dirty="0">
                <a:solidFill>
                  <a:srgbClr val="00FF00"/>
                </a:solidFill>
              </a:rPr>
              <a:t> та </a:t>
            </a:r>
            <a:r>
              <a:rPr lang="ru-RU" sz="1800" dirty="0" err="1">
                <a:solidFill>
                  <a:srgbClr val="00FF00"/>
                </a:solidFill>
              </a:rPr>
              <a:t>конкретне</a:t>
            </a:r>
            <a:r>
              <a:rPr lang="ru-RU" sz="1800" dirty="0">
                <a:solidFill>
                  <a:srgbClr val="00FF00"/>
                </a:solidFill>
              </a:rPr>
              <a:t> </a:t>
            </a:r>
            <a:r>
              <a:rPr lang="ru-RU" sz="1800" dirty="0" err="1">
                <a:solidFill>
                  <a:srgbClr val="00FF00"/>
                </a:solidFill>
              </a:rPr>
              <a:t>спрямування</a:t>
            </a:r>
            <a:r>
              <a:rPr lang="ru-RU" sz="1800" dirty="0">
                <a:solidFill>
                  <a:srgbClr val="00FF00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4979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</a:rPr>
              <a:t>SECONDARY SCHOOL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- </a:t>
            </a:r>
            <a:r>
              <a:rPr lang="en-US" sz="1800" dirty="0">
                <a:solidFill>
                  <a:schemeClr val="bg1"/>
                </a:solidFill>
              </a:rPr>
              <a:t>modern school (4-5 </a:t>
            </a:r>
            <a:r>
              <a:rPr lang="ru-RU" sz="1800" dirty="0" err="1">
                <a:solidFill>
                  <a:schemeClr val="bg1"/>
                </a:solidFill>
              </a:rPr>
              <a:t>років</a:t>
            </a:r>
            <a:r>
              <a:rPr lang="ru-RU" sz="1800" dirty="0">
                <a:solidFill>
                  <a:schemeClr val="bg1"/>
                </a:solidFill>
              </a:rPr>
              <a:t>) - </a:t>
            </a:r>
            <a:r>
              <a:rPr lang="ru-RU" sz="1800" dirty="0" err="1">
                <a:solidFill>
                  <a:schemeClr val="bg1"/>
                </a:solidFill>
              </a:rPr>
              <a:t>суто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практичне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спрямування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- </a:t>
            </a:r>
            <a:r>
              <a:rPr lang="ru-RU" sz="1800" dirty="0" err="1">
                <a:solidFill>
                  <a:schemeClr val="bg1"/>
                </a:solidFill>
              </a:rPr>
              <a:t>розширена</a:t>
            </a:r>
            <a:r>
              <a:rPr lang="ru-RU" sz="1800" dirty="0">
                <a:solidFill>
                  <a:schemeClr val="bg1"/>
                </a:solidFill>
              </a:rPr>
              <a:t> школа (5-7 </a:t>
            </a:r>
            <a:r>
              <a:rPr lang="ru-RU" sz="1800" dirty="0" err="1">
                <a:solidFill>
                  <a:schemeClr val="bg1"/>
                </a:solidFill>
              </a:rPr>
              <a:t>років</a:t>
            </a:r>
            <a:r>
              <a:rPr lang="ru-RU" sz="1800" dirty="0">
                <a:solidFill>
                  <a:schemeClr val="bg1"/>
                </a:solidFill>
              </a:rPr>
              <a:t>) - три </a:t>
            </a:r>
            <a:r>
              <a:rPr lang="ru-RU" sz="1800" dirty="0" err="1">
                <a:solidFill>
                  <a:schemeClr val="bg1"/>
                </a:solidFill>
              </a:rPr>
              <a:t>початкових</a:t>
            </a:r>
            <a:r>
              <a:rPr lang="ru-RU" sz="1800" dirty="0">
                <a:solidFill>
                  <a:schemeClr val="bg1"/>
                </a:solidFill>
              </a:rPr>
              <a:t> роки </a:t>
            </a:r>
            <a:r>
              <a:rPr lang="ru-RU" sz="1800" dirty="0" err="1">
                <a:solidFill>
                  <a:schemeClr val="bg1"/>
                </a:solidFill>
              </a:rPr>
              <a:t>дається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остаточне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визначення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подальшого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профілювання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навчання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після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чого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здійснюється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свідомий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вибір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розвитку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Існує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можливість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зміни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напрямків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-</a:t>
            </a:r>
            <a:r>
              <a:rPr lang="ru-RU" sz="1800" dirty="0" err="1" smtClean="0">
                <a:solidFill>
                  <a:schemeClr val="bg1"/>
                </a:solidFill>
              </a:rPr>
              <a:t>технічна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школа (5-7 </a:t>
            </a:r>
            <a:r>
              <a:rPr lang="ru-RU" sz="1800" dirty="0" err="1">
                <a:solidFill>
                  <a:schemeClr val="bg1"/>
                </a:solidFill>
              </a:rPr>
              <a:t>років</a:t>
            </a:r>
            <a:r>
              <a:rPr lang="ru-RU" sz="1800" dirty="0">
                <a:solidFill>
                  <a:schemeClr val="bg1"/>
                </a:solidFill>
              </a:rPr>
              <a:t>) - </a:t>
            </a:r>
            <a:r>
              <a:rPr lang="ru-RU" sz="1800" dirty="0" err="1">
                <a:solidFill>
                  <a:schemeClr val="bg1"/>
                </a:solidFill>
              </a:rPr>
              <a:t>готують</a:t>
            </a:r>
            <a:r>
              <a:rPr lang="ru-RU" sz="1800" dirty="0">
                <a:solidFill>
                  <a:schemeClr val="bg1"/>
                </a:solidFill>
              </a:rPr>
              <a:t> до </a:t>
            </a:r>
            <a:r>
              <a:rPr lang="ru-RU" sz="1800" dirty="0" err="1">
                <a:solidFill>
                  <a:schemeClr val="bg1"/>
                </a:solidFill>
              </a:rPr>
              <a:t>продовження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навчання</a:t>
            </a:r>
            <a:r>
              <a:rPr lang="ru-RU" sz="1800" dirty="0">
                <a:solidFill>
                  <a:schemeClr val="bg1"/>
                </a:solidFill>
              </a:rPr>
              <a:t> в </a:t>
            </a:r>
            <a:r>
              <a:rPr lang="ru-RU" sz="1800" dirty="0" err="1">
                <a:solidFill>
                  <a:schemeClr val="bg1"/>
                </a:solidFill>
              </a:rPr>
              <a:t>вищих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технічних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коледжах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chemeClr val="bg1"/>
                </a:solidFill>
              </a:rPr>
              <a:t>Важлива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риси</a:t>
            </a:r>
            <a:r>
              <a:rPr lang="ru-RU" sz="1800" dirty="0">
                <a:solidFill>
                  <a:schemeClr val="bg1"/>
                </a:solidFill>
              </a:rPr>
              <a:t> В. </a:t>
            </a:r>
            <a:r>
              <a:rPr lang="ru-RU" sz="1800" dirty="0" err="1">
                <a:solidFill>
                  <a:schemeClr val="bg1"/>
                </a:solidFill>
              </a:rPr>
              <a:t>системи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освіти</a:t>
            </a:r>
            <a:r>
              <a:rPr lang="ru-RU" sz="1800" dirty="0">
                <a:solidFill>
                  <a:schemeClr val="bg1"/>
                </a:solidFill>
              </a:rPr>
              <a:t> в тому, </a:t>
            </a:r>
            <a:r>
              <a:rPr lang="ru-RU" sz="1800" dirty="0" err="1">
                <a:solidFill>
                  <a:schemeClr val="bg1"/>
                </a:solidFill>
              </a:rPr>
              <a:t>що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це</a:t>
            </a:r>
            <a:r>
              <a:rPr lang="ru-RU" sz="1800" dirty="0">
                <a:solidFill>
                  <a:schemeClr val="bg1"/>
                </a:solidFill>
              </a:rPr>
              <a:t> одна з перших </a:t>
            </a:r>
            <a:r>
              <a:rPr lang="ru-RU" sz="1800" dirty="0" err="1">
                <a:solidFill>
                  <a:schemeClr val="bg1"/>
                </a:solidFill>
              </a:rPr>
              <a:t>країн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світу</a:t>
            </a:r>
            <a:r>
              <a:rPr lang="ru-RU" sz="1800" dirty="0">
                <a:solidFill>
                  <a:schemeClr val="bg1"/>
                </a:solidFill>
              </a:rPr>
              <a:t>, яка </a:t>
            </a:r>
            <a:r>
              <a:rPr lang="ru-RU" sz="1800" dirty="0" err="1">
                <a:solidFill>
                  <a:schemeClr val="bg1"/>
                </a:solidFill>
              </a:rPr>
              <a:t>перейшла</a:t>
            </a:r>
            <a:r>
              <a:rPr lang="ru-RU" sz="1800" dirty="0">
                <a:solidFill>
                  <a:schemeClr val="bg1"/>
                </a:solidFill>
              </a:rPr>
              <a:t> на принцип "</a:t>
            </a:r>
            <a:r>
              <a:rPr lang="ru-RU" sz="1800" dirty="0" err="1">
                <a:solidFill>
                  <a:schemeClr val="bg1"/>
                </a:solidFill>
              </a:rPr>
              <a:t>подальшості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навчання</a:t>
            </a:r>
            <a:r>
              <a:rPr lang="ru-RU" sz="1800" dirty="0">
                <a:solidFill>
                  <a:schemeClr val="bg1"/>
                </a:solidFill>
              </a:rPr>
              <a:t>", коли </a:t>
            </a:r>
            <a:r>
              <a:rPr lang="ru-RU" sz="1800" dirty="0" err="1">
                <a:solidFill>
                  <a:schemeClr val="bg1"/>
                </a:solidFill>
              </a:rPr>
              <a:t>кожний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наступний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етап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пов'язаний</a:t>
            </a:r>
            <a:r>
              <a:rPr lang="ru-RU" sz="1800" dirty="0">
                <a:solidFill>
                  <a:schemeClr val="bg1"/>
                </a:solidFill>
              </a:rPr>
              <a:t> з </a:t>
            </a:r>
            <a:r>
              <a:rPr lang="ru-RU" sz="1800" dirty="0" err="1">
                <a:solidFill>
                  <a:schemeClr val="bg1"/>
                </a:solidFill>
              </a:rPr>
              <a:t>попереднім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кожен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попередній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етап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надає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можливості</a:t>
            </a:r>
            <a:r>
              <a:rPr lang="ru-RU" sz="1800" dirty="0">
                <a:solidFill>
                  <a:schemeClr val="bg1"/>
                </a:solidFill>
              </a:rPr>
              <a:t> для </a:t>
            </a:r>
            <a:r>
              <a:rPr lang="ru-RU" sz="1800" dirty="0" err="1">
                <a:solidFill>
                  <a:schemeClr val="bg1"/>
                </a:solidFill>
              </a:rPr>
              <a:t>подальшого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навчання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6568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rgbClr val="00FF00"/>
                </a:solidFill>
                <a:latin typeface="arial"/>
              </a:rPr>
              <a:t>POSTSECONDARY EDUCATION</a:t>
            </a:r>
            <a:endParaRPr lang="ru-RU" b="1" dirty="0">
              <a:ln w="50800"/>
              <a:solidFill>
                <a:srgbClr val="00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rgbClr val="00FF00"/>
                </a:solidFill>
                <a:latin typeface="arial"/>
              </a:rPr>
              <a:t>Вища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освіта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( </a:t>
            </a:r>
            <a:r>
              <a:rPr lang="en-US" sz="1800" dirty="0">
                <a:solidFill>
                  <a:srgbClr val="00FF00"/>
                </a:solidFill>
                <a:latin typeface="arial"/>
              </a:rPr>
              <a:t>Postsecondary Education )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можна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отримати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в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коледжах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( </a:t>
            </a:r>
            <a:r>
              <a:rPr lang="en-US" sz="1800" dirty="0">
                <a:solidFill>
                  <a:srgbClr val="00FF00"/>
                </a:solidFill>
                <a:latin typeface="arial"/>
              </a:rPr>
              <a:t>colleges ) 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і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університетах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( </a:t>
            </a:r>
            <a:r>
              <a:rPr lang="en-US" sz="1800" dirty="0">
                <a:solidFill>
                  <a:srgbClr val="00FF00"/>
                </a:solidFill>
                <a:latin typeface="arial"/>
              </a:rPr>
              <a:t>universities ) . 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У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побуті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всі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вищі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навчальні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заклади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називаються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коледжами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. 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Відучившись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4 роки студент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отримує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ступінь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бакалавра ( </a:t>
            </a:r>
            <a:r>
              <a:rPr lang="en-US" sz="1800" dirty="0">
                <a:solidFill>
                  <a:srgbClr val="00FF00"/>
                </a:solidFill>
                <a:latin typeface="arial"/>
              </a:rPr>
              <a:t>Bachelor's Degree ) . 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Залежно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від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основного предмета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бакалаврські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ступеня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бувають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наступними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:</a:t>
            </a:r>
            <a:br>
              <a:rPr lang="ru-RU" sz="1800" dirty="0">
                <a:solidFill>
                  <a:srgbClr val="00FF00"/>
                </a:solidFill>
                <a:latin typeface="arial"/>
              </a:rPr>
            </a:br>
            <a:r>
              <a:rPr lang="en-US" sz="1800" dirty="0">
                <a:solidFill>
                  <a:srgbClr val="00FF00"/>
                </a:solidFill>
                <a:latin typeface="arial"/>
              </a:rPr>
              <a:t>Bachelor of Arts (BA ) - 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бакалавр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художніх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наук</a:t>
            </a:r>
            <a:br>
              <a:rPr lang="ru-RU" sz="1800" dirty="0">
                <a:solidFill>
                  <a:srgbClr val="00FF00"/>
                </a:solidFill>
                <a:latin typeface="arial"/>
              </a:rPr>
            </a:br>
            <a:r>
              <a:rPr lang="en-US" sz="1800" dirty="0">
                <a:solidFill>
                  <a:srgbClr val="00FF00"/>
                </a:solidFill>
                <a:latin typeface="arial"/>
              </a:rPr>
              <a:t>Bachelor of Science (BS) - 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бакалавр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природничих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наук</a:t>
            </a:r>
            <a:br>
              <a:rPr lang="ru-RU" sz="1800" dirty="0">
                <a:solidFill>
                  <a:srgbClr val="00FF00"/>
                </a:solidFill>
                <a:latin typeface="arial"/>
              </a:rPr>
            </a:br>
            <a:r>
              <a:rPr lang="en-US" sz="1800" dirty="0">
                <a:solidFill>
                  <a:srgbClr val="00FF00"/>
                </a:solidFill>
                <a:latin typeface="arial"/>
              </a:rPr>
              <a:t>Bachelor of Fine Arts ( BFA ) - 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бакалавр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витончених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мистецтв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/>
            </a:r>
            <a:br>
              <a:rPr lang="ru-RU" sz="1800" dirty="0">
                <a:solidFill>
                  <a:srgbClr val="00FF00"/>
                </a:solidFill>
                <a:latin typeface="arial"/>
              </a:rPr>
            </a:br>
            <a:r>
              <a:rPr lang="en-US" sz="1800" dirty="0">
                <a:solidFill>
                  <a:srgbClr val="00FF00"/>
                </a:solidFill>
                <a:latin typeface="arial"/>
              </a:rPr>
              <a:t>Bachelor of Social Work ( BSW ) - 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бакалавр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соціальної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роботи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/>
            </a:r>
            <a:br>
              <a:rPr lang="ru-RU" sz="1800" dirty="0">
                <a:solidFill>
                  <a:srgbClr val="00FF00"/>
                </a:solidFill>
                <a:latin typeface="arial"/>
              </a:rPr>
            </a:br>
            <a:r>
              <a:rPr lang="en-US" sz="1800" dirty="0">
                <a:solidFill>
                  <a:srgbClr val="00FF00"/>
                </a:solidFill>
                <a:latin typeface="arial"/>
              </a:rPr>
              <a:t>Bachelor of Engineering ( </a:t>
            </a:r>
            <a:r>
              <a:rPr lang="en-US" sz="1800" dirty="0" err="1">
                <a:solidFill>
                  <a:srgbClr val="00FF00"/>
                </a:solidFill>
                <a:latin typeface="arial"/>
              </a:rPr>
              <a:t>B.Eng</a:t>
            </a:r>
            <a:r>
              <a:rPr lang="en-US" sz="1800" dirty="0">
                <a:solidFill>
                  <a:srgbClr val="00FF00"/>
                </a:solidFill>
                <a:latin typeface="arial"/>
              </a:rPr>
              <a:t> . , ) - 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Бакалавр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інженерного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мистецтва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/>
            </a:r>
            <a:br>
              <a:rPr lang="ru-RU" sz="1800" dirty="0">
                <a:solidFill>
                  <a:srgbClr val="00FF00"/>
                </a:solidFill>
                <a:latin typeface="arial"/>
              </a:rPr>
            </a:br>
            <a:r>
              <a:rPr lang="en-US" sz="1800" dirty="0">
                <a:solidFill>
                  <a:srgbClr val="00FF00"/>
                </a:solidFill>
                <a:latin typeface="arial"/>
              </a:rPr>
              <a:t>Bachelor of Philosophy ( </a:t>
            </a:r>
            <a:r>
              <a:rPr lang="en-US" sz="1800" dirty="0" err="1">
                <a:solidFill>
                  <a:srgbClr val="00FF00"/>
                </a:solidFill>
                <a:latin typeface="arial"/>
              </a:rPr>
              <a:t>B.Phil</a:t>
            </a:r>
            <a:r>
              <a:rPr lang="en-US" sz="1800" dirty="0">
                <a:solidFill>
                  <a:srgbClr val="00FF00"/>
                </a:solidFill>
                <a:latin typeface="arial"/>
              </a:rPr>
              <a:t> . ) - 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Бакалавр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філософії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/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філології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/>
            </a:r>
            <a:br>
              <a:rPr lang="ru-RU" sz="1800" dirty="0">
                <a:solidFill>
                  <a:srgbClr val="00FF00"/>
                </a:solidFill>
                <a:latin typeface="arial"/>
              </a:rPr>
            </a:br>
            <a:r>
              <a:rPr lang="en-US" sz="1800" dirty="0">
                <a:solidFill>
                  <a:srgbClr val="00FF00"/>
                </a:solidFill>
                <a:latin typeface="arial"/>
              </a:rPr>
              <a:t>Bachelor of Architecture Degree ( </a:t>
            </a:r>
            <a:r>
              <a:rPr lang="en-US" sz="1800" dirty="0" err="1">
                <a:solidFill>
                  <a:srgbClr val="00FF00"/>
                </a:solidFill>
                <a:latin typeface="arial"/>
              </a:rPr>
              <a:t>B.Arch</a:t>
            </a:r>
            <a:r>
              <a:rPr lang="en-US" sz="1800" dirty="0">
                <a:solidFill>
                  <a:srgbClr val="00FF00"/>
                </a:solidFill>
                <a:latin typeface="arial"/>
              </a:rPr>
              <a:t> . ) - 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Бакалавр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архітектури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(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після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5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років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FF00"/>
                </a:solidFill>
                <a:latin typeface="arial"/>
              </a:rPr>
              <a:t>навчання</a:t>
            </a:r>
            <a:r>
              <a:rPr lang="ru-RU" sz="1800" dirty="0">
                <a:solidFill>
                  <a:srgbClr val="00FF00"/>
                </a:solidFill>
                <a:latin typeface="arial"/>
              </a:rPr>
              <a:t>)...</a:t>
            </a:r>
            <a:endParaRPr lang="ru-RU" sz="1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Postsecondary Education</a:t>
            </a:r>
            <a:endParaRPr lang="ru-RU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После 6 лет обучения человеку присваивается звание магистра (</a:t>
            </a:r>
            <a:r>
              <a:rPr lang="en-US" sz="1800" dirty="0">
                <a:solidFill>
                  <a:srgbClr val="FFFF00"/>
                </a:solidFill>
              </a:rPr>
              <a:t>Master’s Degree).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Магистерские степени бывают следующими: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Master of Arts (MA) – </a:t>
            </a:r>
            <a:r>
              <a:rPr lang="ru-RU" sz="1800" dirty="0">
                <a:solidFill>
                  <a:srgbClr val="FFFF00"/>
                </a:solidFill>
              </a:rPr>
              <a:t>магистр художественных наук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Master of Science (MS) – </a:t>
            </a:r>
            <a:r>
              <a:rPr lang="ru-RU" sz="1800" dirty="0">
                <a:solidFill>
                  <a:srgbClr val="FFFF00"/>
                </a:solidFill>
              </a:rPr>
              <a:t>магистр естественных наук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Master of Business Administration (MBA) – </a:t>
            </a:r>
            <a:r>
              <a:rPr lang="ru-RU" sz="1800" dirty="0">
                <a:solidFill>
                  <a:srgbClr val="FFFF00"/>
                </a:solidFill>
              </a:rPr>
              <a:t>магистр управления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Master of Education (MEd) – </a:t>
            </a:r>
            <a:r>
              <a:rPr lang="ru-RU" sz="1800" dirty="0">
                <a:solidFill>
                  <a:srgbClr val="FFFF00"/>
                </a:solidFill>
              </a:rPr>
              <a:t>магистр педагогики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Master of Fine Arts (MFA) – </a:t>
            </a:r>
            <a:r>
              <a:rPr lang="ru-RU" sz="1800" dirty="0">
                <a:solidFill>
                  <a:srgbClr val="FFFF00"/>
                </a:solidFill>
              </a:rPr>
              <a:t>магистр изящных искусств</a:t>
            </a:r>
          </a:p>
        </p:txBody>
      </p:sp>
    </p:spTree>
    <p:extLst>
      <p:ext uri="{BB962C8B-B14F-4D97-AF65-F5344CB8AC3E}">
        <p14:creationId xmlns:p14="http://schemas.microsoft.com/office/powerpoint/2010/main" val="11032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222222"/>
                </a:solidFill>
                <a:latin typeface="arial"/>
              </a:rPr>
              <a:t>Кращі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вищі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навчальні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заклади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США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" y="3212976"/>
            <a:ext cx="4511574" cy="32708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032" y="1361926"/>
            <a:ext cx="4224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FFFF"/>
                </a:solidFill>
              </a:rPr>
              <a:t> 1 </a:t>
            </a:r>
            <a:r>
              <a:rPr lang="ru-RU" dirty="0" err="1" smtClean="0">
                <a:solidFill>
                  <a:srgbClr val="00FFFF"/>
                </a:solidFill>
              </a:rPr>
              <a:t>Гарвардський</a:t>
            </a:r>
            <a:r>
              <a:rPr lang="ru-RU" dirty="0">
                <a:solidFill>
                  <a:srgbClr val="00FFFF"/>
                </a:solidFill>
              </a:rPr>
              <a:t> </a:t>
            </a:r>
            <a:r>
              <a:rPr lang="ru-RU" dirty="0" err="1">
                <a:solidFill>
                  <a:srgbClr val="00FFFF"/>
                </a:solidFill>
              </a:rPr>
              <a:t>університет</a:t>
            </a:r>
            <a:r>
              <a:rPr lang="ru-RU" dirty="0">
                <a:solidFill>
                  <a:srgbClr val="00FFFF"/>
                </a:solidFill>
              </a:rPr>
              <a:t> (</a:t>
            </a:r>
            <a:r>
              <a:rPr lang="en-US" dirty="0">
                <a:solidFill>
                  <a:srgbClr val="00FFFF"/>
                </a:solidFill>
              </a:rPr>
              <a:t>Harvard University) - </a:t>
            </a:r>
            <a:r>
              <a:rPr lang="ru-RU" dirty="0">
                <a:solidFill>
                  <a:srgbClr val="00FFFF"/>
                </a:solidFill>
              </a:rPr>
              <a:t>один з </a:t>
            </a:r>
            <a:r>
              <a:rPr lang="ru-RU" dirty="0" err="1">
                <a:solidFill>
                  <a:srgbClr val="00FFFF"/>
                </a:solidFill>
              </a:rPr>
              <a:t>найвідоміших</a:t>
            </a:r>
            <a:r>
              <a:rPr lang="ru-RU" dirty="0">
                <a:solidFill>
                  <a:srgbClr val="00FFFF"/>
                </a:solidFill>
              </a:rPr>
              <a:t> </a:t>
            </a:r>
            <a:r>
              <a:rPr lang="ru-RU" dirty="0" err="1">
                <a:solidFill>
                  <a:srgbClr val="00FFFF"/>
                </a:solidFill>
              </a:rPr>
              <a:t>університетівСША</a:t>
            </a:r>
            <a:r>
              <a:rPr lang="ru-RU" dirty="0">
                <a:solidFill>
                  <a:srgbClr val="00FFFF"/>
                </a:solidFill>
              </a:rPr>
              <a:t> і </a:t>
            </a:r>
            <a:r>
              <a:rPr lang="ru-RU" dirty="0" err="1">
                <a:solidFill>
                  <a:srgbClr val="00FFFF"/>
                </a:solidFill>
              </a:rPr>
              <a:t>всього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світу</a:t>
            </a:r>
            <a:r>
              <a:rPr lang="ru-RU" dirty="0">
                <a:solidFill>
                  <a:srgbClr val="00FFFF"/>
                </a:solidFill>
              </a:rPr>
              <a:t>, </a:t>
            </a:r>
            <a:r>
              <a:rPr lang="ru-RU" dirty="0" err="1">
                <a:solidFill>
                  <a:srgbClr val="00FFFF"/>
                </a:solidFill>
              </a:rPr>
              <a:t>найстаріше</a:t>
            </a:r>
            <a:r>
              <a:rPr lang="ru-RU" dirty="0">
                <a:solidFill>
                  <a:srgbClr val="00FFFF"/>
                </a:solidFill>
              </a:rPr>
              <a:t> </a:t>
            </a:r>
            <a:r>
              <a:rPr lang="ru-RU" dirty="0" err="1">
                <a:solidFill>
                  <a:srgbClr val="00FFFF"/>
                </a:solidFill>
              </a:rPr>
              <a:t>приватний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вищий</a:t>
            </a:r>
            <a:r>
              <a:rPr lang="ru-RU" dirty="0">
                <a:solidFill>
                  <a:srgbClr val="00FFFF"/>
                </a:solidFill>
              </a:rPr>
              <a:t> </a:t>
            </a:r>
            <a:r>
              <a:rPr lang="ru-RU" dirty="0" err="1">
                <a:solidFill>
                  <a:srgbClr val="00FFFF"/>
                </a:solidFill>
              </a:rPr>
              <a:t>навчальний</a:t>
            </a:r>
            <a:r>
              <a:rPr lang="ru-RU" dirty="0">
                <a:solidFill>
                  <a:srgbClr val="00FFFF"/>
                </a:solidFill>
              </a:rPr>
              <a:t> заклад США. </a:t>
            </a:r>
            <a:r>
              <a:rPr lang="ru-RU" dirty="0" err="1">
                <a:solidFill>
                  <a:srgbClr val="00FFFF"/>
                </a:solidFill>
              </a:rPr>
              <a:t>Він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розташований</a:t>
            </a:r>
            <a:r>
              <a:rPr lang="ru-RU" dirty="0">
                <a:solidFill>
                  <a:srgbClr val="00FFFF"/>
                </a:solidFill>
              </a:rPr>
              <a:t> у </a:t>
            </a:r>
            <a:r>
              <a:rPr lang="ru-RU" dirty="0" err="1">
                <a:solidFill>
                  <a:srgbClr val="00FFFF"/>
                </a:solidFill>
              </a:rPr>
              <a:t>місті</a:t>
            </a:r>
            <a:r>
              <a:rPr lang="ru-RU" dirty="0">
                <a:solidFill>
                  <a:srgbClr val="00FFFF"/>
                </a:solidFill>
              </a:rPr>
              <a:t> Кембридж (штат Массачусетс).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11" y="1361926"/>
            <a:ext cx="4087293" cy="30654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48110" y="3898545"/>
            <a:ext cx="44883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</a:rPr>
              <a:t>2. </a:t>
            </a:r>
            <a:r>
              <a:rPr lang="ru-RU" dirty="0" err="1">
                <a:solidFill>
                  <a:srgbClr val="00B050"/>
                </a:solidFill>
              </a:rPr>
              <a:t>Єльський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університет</a:t>
            </a:r>
            <a:r>
              <a:rPr lang="ru-RU" dirty="0">
                <a:solidFill>
                  <a:srgbClr val="00B050"/>
                </a:solidFill>
              </a:rPr>
              <a:t> (</a:t>
            </a:r>
            <a:r>
              <a:rPr lang="en-US" dirty="0">
                <a:solidFill>
                  <a:srgbClr val="00B050"/>
                </a:solidFill>
              </a:rPr>
              <a:t>Yale University) - </a:t>
            </a:r>
            <a:r>
              <a:rPr lang="ru-RU" dirty="0">
                <a:solidFill>
                  <a:srgbClr val="00B050"/>
                </a:solidFill>
              </a:rPr>
              <a:t>один з </a:t>
            </a:r>
            <a:r>
              <a:rPr lang="ru-RU" dirty="0" err="1">
                <a:solidFill>
                  <a:srgbClr val="00B050"/>
                </a:solidFill>
              </a:rPr>
              <a:t>найвідоміших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університетів</a:t>
            </a:r>
            <a:r>
              <a:rPr lang="ru-RU" dirty="0">
                <a:solidFill>
                  <a:srgbClr val="00B050"/>
                </a:solidFill>
              </a:rPr>
              <a:t> США. </a:t>
            </a:r>
            <a:r>
              <a:rPr lang="ru-RU" dirty="0" err="1">
                <a:solidFill>
                  <a:srgbClr val="00B050"/>
                </a:solidFill>
              </a:rPr>
              <a:t>Єль</a:t>
            </a:r>
            <a:r>
              <a:rPr lang="ru-RU" dirty="0">
                <a:solidFill>
                  <a:srgbClr val="00B050"/>
                </a:solidFill>
              </a:rPr>
              <a:t> входить до </a:t>
            </a:r>
            <a:r>
              <a:rPr lang="ru-RU" dirty="0" err="1">
                <a:solidFill>
                  <a:srgbClr val="00B050"/>
                </a:solidFill>
              </a:rPr>
              <a:t>групи</a:t>
            </a:r>
            <a:r>
              <a:rPr lang="ru-RU" dirty="0">
                <a:solidFill>
                  <a:srgbClr val="00B050"/>
                </a:solidFill>
              </a:rPr>
              <a:t> самих </a:t>
            </a:r>
            <a:r>
              <a:rPr lang="ru-RU" dirty="0" err="1">
                <a:solidFill>
                  <a:srgbClr val="00B050"/>
                </a:solidFill>
              </a:rPr>
              <a:t>елітних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американських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університетів</a:t>
            </a:r>
            <a:r>
              <a:rPr lang="ru-RU" dirty="0">
                <a:solidFill>
                  <a:srgbClr val="00B050"/>
                </a:solidFill>
              </a:rPr>
              <a:t>, т. н. </a:t>
            </a:r>
            <a:r>
              <a:rPr lang="ru-RU" dirty="0" err="1">
                <a:solidFill>
                  <a:srgbClr val="00B050"/>
                </a:solidFill>
              </a:rPr>
              <a:t>Лігу</a:t>
            </a:r>
            <a:r>
              <a:rPr lang="ru-RU" dirty="0">
                <a:solidFill>
                  <a:srgbClr val="00B050"/>
                </a:solidFill>
              </a:rPr>
              <a:t> плюща. </a:t>
            </a:r>
            <a:r>
              <a:rPr lang="ru-RU" dirty="0" err="1">
                <a:solidFill>
                  <a:srgbClr val="00B050"/>
                </a:solidFill>
              </a:rPr>
              <a:t>Єльський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університет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знаходиться</a:t>
            </a:r>
            <a:r>
              <a:rPr lang="ru-RU" dirty="0">
                <a:solidFill>
                  <a:srgbClr val="00B050"/>
                </a:solidFill>
              </a:rPr>
              <a:t> в Нью-</a:t>
            </a:r>
            <a:r>
              <a:rPr lang="ru-RU" dirty="0" err="1">
                <a:solidFill>
                  <a:srgbClr val="00B050"/>
                </a:solidFill>
              </a:rPr>
              <a:t>Хейвені</a:t>
            </a:r>
            <a:r>
              <a:rPr lang="ru-RU" dirty="0">
                <a:solidFill>
                  <a:srgbClr val="00B050"/>
                </a:solidFill>
              </a:rPr>
              <a:t>, одному з </a:t>
            </a:r>
            <a:r>
              <a:rPr lang="ru-RU" dirty="0" err="1">
                <a:solidFill>
                  <a:srgbClr val="00B050"/>
                </a:solidFill>
              </a:rPr>
              <a:t>найстаріших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міст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Нової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Англії</a:t>
            </a:r>
            <a:r>
              <a:rPr lang="ru-RU" dirty="0">
                <a:solidFill>
                  <a:srgbClr val="00B050"/>
                </a:solidFill>
              </a:rPr>
              <a:t>, в </a:t>
            </a:r>
            <a:r>
              <a:rPr lang="ru-RU" dirty="0" err="1">
                <a:solidFill>
                  <a:srgbClr val="00B050"/>
                </a:solidFill>
              </a:rPr>
              <a:t>штаті</a:t>
            </a:r>
            <a:r>
              <a:rPr lang="ru-RU" dirty="0">
                <a:solidFill>
                  <a:srgbClr val="00B050"/>
                </a:solidFill>
              </a:rPr>
              <a:t> Коннектикут. Факт в тому, </a:t>
            </a:r>
            <a:r>
              <a:rPr lang="ru-RU" dirty="0" err="1">
                <a:solidFill>
                  <a:srgbClr val="00B050"/>
                </a:solidFill>
              </a:rPr>
              <a:t>що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починаючи</a:t>
            </a:r>
            <a:r>
              <a:rPr lang="ru-RU" dirty="0">
                <a:solidFill>
                  <a:srgbClr val="00B050"/>
                </a:solidFill>
              </a:rPr>
              <a:t> з 1989 року, </a:t>
            </a:r>
            <a:r>
              <a:rPr lang="ru-RU" dirty="0" err="1">
                <a:solidFill>
                  <a:srgbClr val="00B050"/>
                </a:solidFill>
              </a:rPr>
              <a:t>всі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президенти</a:t>
            </a:r>
            <a:r>
              <a:rPr lang="ru-RU" dirty="0">
                <a:solidFill>
                  <a:srgbClr val="00B050"/>
                </a:solidFill>
              </a:rPr>
              <a:t> США - </a:t>
            </a:r>
            <a:r>
              <a:rPr lang="ru-RU" dirty="0" err="1">
                <a:solidFill>
                  <a:srgbClr val="00B050"/>
                </a:solidFill>
              </a:rPr>
              <a:t>це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випускники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Єля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18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49" y="620688"/>
            <a:ext cx="4016556" cy="492941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0" y="2996952"/>
            <a:ext cx="4572000" cy="3564396"/>
          </a:xfrm>
        </p:spPr>
      </p:pic>
      <p:sp>
        <p:nvSpPr>
          <p:cNvPr id="8" name="Прямоугольник 7"/>
          <p:cNvSpPr/>
          <p:nvPr/>
        </p:nvSpPr>
        <p:spPr>
          <a:xfrm>
            <a:off x="302519" y="692696"/>
            <a:ext cx="44347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Чиказький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університет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University of Chicago) -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приватний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університет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в США,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заснований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Джоном Рокфеллером в 1890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Широко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відомий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як один з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кращих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університетів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світу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До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нього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так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чи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інакше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відносяться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79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нобелівських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лауреатів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Особливо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відомі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чиказькі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фізики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економісти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соціологи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юристи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Розташований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в Гайд-парку.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7249" y="4343038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F0"/>
                </a:solidFill>
              </a:rPr>
              <a:t>4. </a:t>
            </a:r>
            <a:r>
              <a:rPr lang="ru-RU" dirty="0" err="1">
                <a:solidFill>
                  <a:srgbClr val="00B0F0"/>
                </a:solidFill>
              </a:rPr>
              <a:t>Прінстонський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університет</a:t>
            </a:r>
            <a:r>
              <a:rPr lang="ru-RU" dirty="0">
                <a:solidFill>
                  <a:srgbClr val="00B0F0"/>
                </a:solidFill>
              </a:rPr>
              <a:t> (</a:t>
            </a:r>
            <a:r>
              <a:rPr lang="en-US" dirty="0">
                <a:solidFill>
                  <a:srgbClr val="00B0F0"/>
                </a:solidFill>
              </a:rPr>
              <a:t>Princeton University) - </a:t>
            </a:r>
            <a:r>
              <a:rPr lang="ru-RU" dirty="0" err="1">
                <a:solidFill>
                  <a:srgbClr val="00B0F0"/>
                </a:solidFill>
              </a:rPr>
              <a:t>приватний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університет</a:t>
            </a:r>
            <a:r>
              <a:rPr lang="ru-RU" dirty="0">
                <a:solidFill>
                  <a:srgbClr val="00B0F0"/>
                </a:solidFill>
              </a:rPr>
              <a:t>, один з </a:t>
            </a:r>
            <a:r>
              <a:rPr lang="ru-RU" dirty="0" err="1">
                <a:solidFill>
                  <a:srgbClr val="00B0F0"/>
                </a:solidFill>
              </a:rPr>
              <a:t>найстаріших</a:t>
            </a:r>
            <a:r>
              <a:rPr lang="ru-RU" dirty="0">
                <a:solidFill>
                  <a:srgbClr val="00B0F0"/>
                </a:solidFill>
              </a:rPr>
              <a:t> і </a:t>
            </a:r>
            <a:r>
              <a:rPr lang="ru-RU" dirty="0" err="1">
                <a:solidFill>
                  <a:srgbClr val="00B0F0"/>
                </a:solidFill>
              </a:rPr>
              <a:t>найвідоміших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університетів</a:t>
            </a:r>
            <a:r>
              <a:rPr lang="ru-RU" dirty="0">
                <a:solidFill>
                  <a:srgbClr val="00B0F0"/>
                </a:solidFill>
              </a:rPr>
              <a:t> у США. Входить в </a:t>
            </a:r>
            <a:r>
              <a:rPr lang="ru-RU" dirty="0" err="1">
                <a:solidFill>
                  <a:srgbClr val="00B0F0"/>
                </a:solidFill>
              </a:rPr>
              <a:t>Лігу</a:t>
            </a:r>
            <a:r>
              <a:rPr lang="ru-RU" dirty="0">
                <a:solidFill>
                  <a:srgbClr val="00B0F0"/>
                </a:solidFill>
              </a:rPr>
              <a:t> плюща і є одним з </a:t>
            </a:r>
            <a:r>
              <a:rPr lang="ru-RU" dirty="0" err="1">
                <a:solidFill>
                  <a:srgbClr val="00B0F0"/>
                </a:solidFill>
              </a:rPr>
              <a:t>найпрестижніших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вузів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країни</a:t>
            </a:r>
            <a:r>
              <a:rPr lang="ru-RU" dirty="0">
                <a:solidFill>
                  <a:srgbClr val="00B0F0"/>
                </a:solidFill>
              </a:rPr>
              <a:t>. </a:t>
            </a:r>
            <a:r>
              <a:rPr lang="ru-RU" dirty="0" err="1">
                <a:solidFill>
                  <a:srgbClr val="00B0F0"/>
                </a:solidFill>
              </a:rPr>
              <a:t>Знаходиться</a:t>
            </a:r>
            <a:r>
              <a:rPr lang="ru-RU" dirty="0">
                <a:solidFill>
                  <a:srgbClr val="00B0F0"/>
                </a:solidFill>
              </a:rPr>
              <a:t> в </a:t>
            </a:r>
            <a:r>
              <a:rPr lang="ru-RU" dirty="0" err="1">
                <a:solidFill>
                  <a:srgbClr val="00B0F0"/>
                </a:solidFill>
              </a:rPr>
              <a:t>місті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Прінстон</a:t>
            </a:r>
            <a:r>
              <a:rPr lang="ru-RU" dirty="0">
                <a:solidFill>
                  <a:srgbClr val="00B0F0"/>
                </a:solidFill>
              </a:rPr>
              <a:t>, штат Нью-</a:t>
            </a:r>
            <a:r>
              <a:rPr lang="ru-RU" dirty="0" err="1">
                <a:solidFill>
                  <a:srgbClr val="00B0F0"/>
                </a:solidFill>
              </a:rPr>
              <a:t>Джерсі</a:t>
            </a:r>
            <a:r>
              <a:rPr lang="ru-RU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63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4571999" cy="3975901"/>
          </a:xfrm>
        </p:spPr>
      </p:pic>
      <p:sp>
        <p:nvSpPr>
          <p:cNvPr id="6" name="Прямоугольник 5"/>
          <p:cNvSpPr/>
          <p:nvPr/>
        </p:nvSpPr>
        <p:spPr>
          <a:xfrm>
            <a:off x="28575" y="42210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Массачусетський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технологічний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інститут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Massachusetts Institute of Technology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MIT) -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найбільший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центр з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підготовки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провідних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фахівців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сфері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комп'ютерних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технологій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інновацій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університеті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ведуться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самі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передові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галузі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штучного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інтелекту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місті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Кембридж штату Массачусетс.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59" y="548680"/>
            <a:ext cx="4355976" cy="367240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77" y="3894112"/>
            <a:ext cx="42799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0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85116"/>
            <a:ext cx="4784043" cy="52160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63553" y="800336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</a:rPr>
              <a:t>7. </a:t>
            </a:r>
            <a:r>
              <a:rPr lang="ru-RU" sz="2000" dirty="0" err="1">
                <a:solidFill>
                  <a:srgbClr val="7030A0"/>
                </a:solidFill>
              </a:rPr>
              <a:t>Колумбійський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університет</a:t>
            </a:r>
            <a:r>
              <a:rPr lang="ru-RU" sz="2000" dirty="0">
                <a:solidFill>
                  <a:srgbClr val="7030A0"/>
                </a:solidFill>
              </a:rPr>
              <a:t> (</a:t>
            </a:r>
            <a:r>
              <a:rPr lang="en-US" sz="2000" dirty="0">
                <a:solidFill>
                  <a:srgbClr val="7030A0"/>
                </a:solidFill>
              </a:rPr>
              <a:t>Columbia University) - </a:t>
            </a:r>
            <a:r>
              <a:rPr lang="ru-RU" sz="2000" dirty="0" err="1">
                <a:solidFill>
                  <a:srgbClr val="7030A0"/>
                </a:solidFill>
              </a:rPr>
              <a:t>найстаріший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американський</a:t>
            </a:r>
            <a:r>
              <a:rPr lang="ru-RU" sz="2000" dirty="0">
                <a:solidFill>
                  <a:srgbClr val="7030A0"/>
                </a:solidFill>
              </a:rPr>
              <a:t> вуз, входить в «</a:t>
            </a:r>
            <a:r>
              <a:rPr lang="ru-RU" sz="2000" dirty="0" err="1">
                <a:solidFill>
                  <a:srgbClr val="7030A0"/>
                </a:solidFill>
              </a:rPr>
              <a:t>Лігу</a:t>
            </a:r>
            <a:r>
              <a:rPr lang="ru-RU" sz="2000" dirty="0">
                <a:solidFill>
                  <a:srgbClr val="7030A0"/>
                </a:solidFill>
              </a:rPr>
              <a:t> плюща». </a:t>
            </a:r>
            <a:r>
              <a:rPr lang="ru-RU" sz="2000" dirty="0" err="1">
                <a:solidFill>
                  <a:srgbClr val="7030A0"/>
                </a:solidFill>
              </a:rPr>
              <a:t>Колумбійський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університет</a:t>
            </a:r>
            <a:r>
              <a:rPr lang="ru-RU" sz="2000" dirty="0">
                <a:solidFill>
                  <a:srgbClr val="7030A0"/>
                </a:solidFill>
              </a:rPr>
              <a:t> - кузня </a:t>
            </a:r>
            <a:r>
              <a:rPr lang="ru-RU" sz="2000" dirty="0" err="1">
                <a:solidFill>
                  <a:srgbClr val="7030A0"/>
                </a:solidFill>
              </a:rPr>
              <a:t>політичної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еліти</a:t>
            </a:r>
            <a:r>
              <a:rPr lang="ru-RU" sz="2000" dirty="0">
                <a:solidFill>
                  <a:srgbClr val="7030A0"/>
                </a:solidFill>
              </a:rPr>
              <a:t> США. 54 </a:t>
            </a:r>
            <a:r>
              <a:rPr lang="ru-RU" sz="2000" dirty="0" err="1">
                <a:solidFill>
                  <a:srgbClr val="7030A0"/>
                </a:solidFill>
              </a:rPr>
              <a:t>нобелівських</a:t>
            </a:r>
            <a:r>
              <a:rPr lang="ru-RU" sz="2000" dirty="0">
                <a:solidFill>
                  <a:srgbClr val="7030A0"/>
                </a:solidFill>
              </a:rPr>
              <a:t> лауреата. </a:t>
            </a:r>
            <a:r>
              <a:rPr lang="ru-RU" sz="2000" dirty="0" err="1">
                <a:solidFill>
                  <a:srgbClr val="7030A0"/>
                </a:solidFill>
              </a:rPr>
              <a:t>Крім</a:t>
            </a:r>
            <a:r>
              <a:rPr lang="ru-RU" sz="2000" dirty="0">
                <a:solidFill>
                  <a:srgbClr val="7030A0"/>
                </a:solidFill>
              </a:rPr>
              <a:t> того, тут </a:t>
            </a:r>
            <a:r>
              <a:rPr lang="ru-RU" sz="2000" dirty="0" err="1">
                <a:solidFill>
                  <a:srgbClr val="7030A0"/>
                </a:solidFill>
              </a:rPr>
              <a:t>було</a:t>
            </a:r>
            <a:r>
              <a:rPr lang="ru-RU" sz="2000" dirty="0">
                <a:solidFill>
                  <a:srgbClr val="7030A0"/>
                </a:solidFill>
              </a:rPr>
              <a:t> проведено перший в </a:t>
            </a:r>
            <a:r>
              <a:rPr lang="ru-RU" sz="2000" dirty="0" err="1">
                <a:solidFill>
                  <a:srgbClr val="7030A0"/>
                </a:solidFill>
              </a:rPr>
              <a:t>історії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експеримент</a:t>
            </a:r>
            <a:r>
              <a:rPr lang="ru-RU" sz="2000" dirty="0">
                <a:solidFill>
                  <a:srgbClr val="7030A0"/>
                </a:solidFill>
              </a:rPr>
              <a:t> з </a:t>
            </a:r>
            <a:r>
              <a:rPr lang="ru-RU" sz="2000" dirty="0" err="1">
                <a:solidFill>
                  <a:srgbClr val="7030A0"/>
                </a:solidFill>
              </a:rPr>
              <a:t>розщеплення</a:t>
            </a:r>
            <a:r>
              <a:rPr lang="ru-RU" sz="2000" dirty="0">
                <a:solidFill>
                  <a:srgbClr val="7030A0"/>
                </a:solidFill>
              </a:rPr>
              <a:t> атома урану. </a:t>
            </a:r>
            <a:r>
              <a:rPr lang="ru-RU" sz="2000" dirty="0" err="1">
                <a:solidFill>
                  <a:srgbClr val="7030A0"/>
                </a:solidFill>
              </a:rPr>
              <a:t>Розташований</a:t>
            </a:r>
            <a:r>
              <a:rPr lang="ru-RU" sz="2000" dirty="0">
                <a:solidFill>
                  <a:srgbClr val="7030A0"/>
                </a:solidFill>
              </a:rPr>
              <a:t> у м. Нью-Йорк, район Манхеттен.</a:t>
            </a:r>
          </a:p>
        </p:txBody>
      </p:sp>
    </p:spTree>
    <p:extLst>
      <p:ext uri="{BB962C8B-B14F-4D97-AF65-F5344CB8AC3E}">
        <p14:creationId xmlns:p14="http://schemas.microsoft.com/office/powerpoint/2010/main" val="54793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Основний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принцип -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децентралізація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.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Безпосередній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контроль на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території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штатів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виконують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en-US" sz="2000" b="0" i="0" dirty="0" smtClean="0">
                <a:solidFill>
                  <a:srgbClr val="00B050"/>
                </a:solidFill>
                <a:effectLst/>
                <a:latin typeface="Arial"/>
              </a:rPr>
              <a:t>Boards of Education. 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В 19 ст. с США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сформувалася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наступна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система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середніх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освітніх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навчальних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закладів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:</a:t>
            </a:r>
          </a:p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1) 8-мирічна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елементарна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школа,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після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завершення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якої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учні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, молодь мала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можливість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продовжувати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своє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навчання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в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повній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середній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школі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(в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певних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штатах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ця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система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збереглася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) В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інших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шатах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діє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система </a:t>
            </a:r>
            <a:r>
              <a:rPr lang="ru-RU" sz="2000" b="0" i="0" dirty="0" err="1" smtClean="0">
                <a:solidFill>
                  <a:srgbClr val="00B050"/>
                </a:solidFill>
                <a:effectLst/>
                <a:latin typeface="Arial"/>
              </a:rPr>
              <a:t>освіти</a:t>
            </a:r>
            <a:r>
              <a:rPr lang="ru-RU" sz="2000" b="0" i="0" dirty="0" smtClean="0">
                <a:solidFill>
                  <a:srgbClr val="00B050"/>
                </a:solidFill>
                <a:effectLst/>
                <a:latin typeface="Arial"/>
              </a:rPr>
              <a:t> 6+3+3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2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265712"/>
            <a:ext cx="822960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6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років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в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елементарні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школі</a:t>
            </a:r>
            <a:endParaRPr lang="ru-RU" sz="2000" b="0" i="0" dirty="0" smtClean="0">
              <a:solidFill>
                <a:srgbClr val="00FFFF"/>
              </a:solidFill>
              <a:effectLst/>
              <a:latin typeface="Arial"/>
            </a:endParaRPr>
          </a:p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3 роки в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молодшій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середній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школі</a:t>
            </a:r>
            <a:endParaRPr lang="ru-RU" sz="2000" b="0" i="0" dirty="0" smtClean="0">
              <a:solidFill>
                <a:srgbClr val="00FFFF"/>
              </a:solidFill>
              <a:effectLst/>
              <a:latin typeface="Arial"/>
            </a:endParaRPr>
          </a:p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3 роки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старша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середня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школа: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повний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цикл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середньої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освіти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.</a:t>
            </a:r>
          </a:p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Головне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завдання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: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створити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всі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можливості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для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різнобічного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вияву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особистості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,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закладення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основ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світогляду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.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Відповідно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до засад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плюралізму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,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толерантності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,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вчитель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не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може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нав'язувати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певні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думки,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оцінки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. Великий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вплив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здійснює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родина.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42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junior high school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На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етапі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en-US" sz="2000" b="0" i="0" dirty="0" smtClean="0">
                <a:solidFill>
                  <a:srgbClr val="00FFFF"/>
                </a:solidFill>
                <a:effectLst/>
                <a:latin typeface="Arial"/>
              </a:rPr>
              <a:t>junior high school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робляться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заходи по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поглибленню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розвитку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дитини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в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напрямку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,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що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відповідає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її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здібностям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.</a:t>
            </a:r>
          </a:p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На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етапі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en-US" sz="2000" b="0" i="0" dirty="0" smtClean="0">
                <a:solidFill>
                  <a:srgbClr val="00FFFF"/>
                </a:solidFill>
                <a:effectLst/>
                <a:latin typeface="Arial"/>
              </a:rPr>
              <a:t>senior high school -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підготовка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до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навчання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в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вищих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навчальних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закладах,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здійснення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профільованого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навчання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,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вибір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відповідних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курсів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.</a:t>
            </a:r>
          </a:p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В США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діє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принцип не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універсалізація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, а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спеціалізація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освіти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.</a:t>
            </a:r>
          </a:p>
          <a:p>
            <a:pPr marL="0" indent="0" algn="just">
              <a:buNone/>
            </a:pP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Від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6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років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життя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в США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починається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обов'язкове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навчання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, до 16 (17)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років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триває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безкоштовне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FFFF"/>
                </a:solidFill>
                <a:effectLst/>
                <a:latin typeface="Arial"/>
              </a:rPr>
              <a:t>навчання</a:t>
            </a:r>
            <a:r>
              <a:rPr lang="ru-RU" sz="2000" b="0" i="0" dirty="0" smtClean="0">
                <a:solidFill>
                  <a:srgbClr val="00FFFF"/>
                </a:solidFill>
                <a:effectLst/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8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</a:rPr>
              <a:t>COLLEGE</a:t>
            </a:r>
            <a:endParaRPr lang="ru-RU" b="1" dirty="0">
              <a:ln/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0" i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n-US" sz="2000" b="0" i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n-US" sz="2000" b="0" i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/>
            </a:endParaRPr>
          </a:p>
          <a:p>
            <a:pPr marL="0" indent="0">
              <a:buNone/>
            </a:pP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2)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Вища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освіта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в США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здобувається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в 4-рирічних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коледжах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,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які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мають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право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підготовки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на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рівні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бакалавра. Головна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особливість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цього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етапу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, головне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завдання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-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підготовка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до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виконання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професійних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обов'язків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на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найвищому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рівні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.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Бакалаврська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 робота - </a:t>
            </a:r>
            <a:r>
              <a:rPr lang="ru-RU" sz="2000" b="0" i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тезова</a:t>
            </a:r>
            <a:r>
              <a:rPr lang="ru-RU" sz="2000" b="0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/>
              </a:rPr>
              <a:t>.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5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MAGISTRACY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3)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Однорічна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або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двохрічна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магістратура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. Головне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завдання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-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наукова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підготовка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,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підготовка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до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наукової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діяльності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, до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здійснення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самостійних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наукових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проектів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.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Магістерська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робота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теж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можливо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тезова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.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Відповідно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рівень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її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нижчий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,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ніж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 в </a:t>
            </a:r>
            <a:r>
              <a:rPr lang="ru-RU" sz="2200" b="0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Європі</a:t>
            </a:r>
            <a:r>
              <a:rPr lang="ru-RU" sz="2200" b="0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37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NATIONAL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ACADEMY OF EDUCATION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Координація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педагогічних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досліджень</a:t>
            </a:r>
            <a:r>
              <a:rPr lang="ru-RU" sz="2000" dirty="0" smtClean="0">
                <a:solidFill>
                  <a:srgbClr val="FF0000"/>
                </a:solidFill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</a:rPr>
              <a:t>масштабі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всієї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країни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здійснюється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National Academy of Education.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Система </a:t>
            </a:r>
            <a:r>
              <a:rPr lang="ru-RU" sz="2000" dirty="0" err="1" smtClean="0">
                <a:solidFill>
                  <a:srgbClr val="FF0000"/>
                </a:solidFill>
              </a:rPr>
              <a:t>освіти</a:t>
            </a:r>
            <a:r>
              <a:rPr lang="ru-RU" sz="2000" dirty="0" smtClean="0">
                <a:solidFill>
                  <a:srgbClr val="FF0000"/>
                </a:solidFill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</a:rPr>
              <a:t>Великобританії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функціонує</a:t>
            </a:r>
            <a:r>
              <a:rPr lang="ru-RU" sz="2000" dirty="0" smtClean="0">
                <a:solidFill>
                  <a:srgbClr val="FF0000"/>
                </a:solidFill>
              </a:rPr>
              <a:t> на </a:t>
            </a:r>
            <a:r>
              <a:rPr lang="ru-RU" sz="2000" dirty="0" err="1" smtClean="0">
                <a:solidFill>
                  <a:srgbClr val="FF0000"/>
                </a:solidFill>
              </a:rPr>
              <a:t>основі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законодавчого</a:t>
            </a:r>
            <a:r>
              <a:rPr lang="ru-RU" sz="2000" dirty="0" smtClean="0">
                <a:solidFill>
                  <a:srgbClr val="FF0000"/>
                </a:solidFill>
              </a:rPr>
              <a:t> акту 1944 року "</a:t>
            </a:r>
            <a:r>
              <a:rPr lang="en-US" sz="2000" dirty="0" smtClean="0">
                <a:solidFill>
                  <a:srgbClr val="FF0000"/>
                </a:solidFill>
              </a:rPr>
              <a:t>Educational Act". </a:t>
            </a:r>
            <a:r>
              <a:rPr lang="ru-RU" sz="2000" dirty="0" smtClean="0">
                <a:solidFill>
                  <a:srgbClr val="FF0000"/>
                </a:solidFill>
              </a:rPr>
              <a:t>Система </a:t>
            </a:r>
            <a:r>
              <a:rPr lang="ru-RU" sz="2000" dirty="0" err="1" smtClean="0">
                <a:solidFill>
                  <a:srgbClr val="FF0000"/>
                </a:solidFill>
              </a:rPr>
              <a:t>освіти</a:t>
            </a:r>
            <a:r>
              <a:rPr lang="ru-RU" sz="2000" dirty="0" smtClean="0">
                <a:solidFill>
                  <a:srgbClr val="FF0000"/>
                </a:solidFill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</a:rPr>
              <a:t>В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відзначається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досить</a:t>
            </a:r>
            <a:r>
              <a:rPr lang="ru-RU" sz="2000" dirty="0" smtClean="0">
                <a:solidFill>
                  <a:srgbClr val="FF0000"/>
                </a:solidFill>
              </a:rPr>
              <a:t> складною структурою.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707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day care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40000" cy="4205064"/>
          </a:xfrm>
        </p:spPr>
        <p:txBody>
          <a:bodyPr/>
          <a:lstStyle/>
          <a:p>
            <a:pPr marL="0" indent="0">
              <a:buNone/>
            </a:pP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Починається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з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дитячого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садочка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(3-4 роки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життя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).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У США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дитячі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сади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називаються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day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care</a:t>
            </a:r>
            <a:r>
              <a:rPr lang="en-US" sz="2000" dirty="0" smtClean="0">
                <a:solidFill>
                  <a:schemeClr val="bg1"/>
                </a:solidFill>
                <a:latin typeface="arial"/>
              </a:rPr>
              <a:t>.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Дітей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приймають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з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шеститижневого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віку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. ! Один 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teache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повнен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бути на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трьох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дітей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по нормам. Батьки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получають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цифровий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код до дверей і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можуть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 прийти в будь-яку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хвилину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, без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попередження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. Батьки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щодня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получалучают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 </a:t>
            </a:r>
            <a:r>
              <a:rPr lang="ru-RU" sz="2000" b="0" i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звіт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 у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письмовому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вигляді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, в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якому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написано, </a:t>
            </a:r>
            <a:r>
              <a:rPr lang="ru-RU" sz="2000" b="0" i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скільки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разів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дитині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міняють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підгузник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,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скільки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разів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і як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довго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дитина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спить, </a:t>
            </a:r>
            <a:r>
              <a:rPr lang="ru-RU" sz="2000" b="0" i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їсть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,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які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книжки </a:t>
            </a:r>
            <a:r>
              <a:rPr lang="ru-RU" sz="2000" b="0" i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їй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читають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,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який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був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у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дитини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настрій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, та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інше</a:t>
            </a:r>
            <a:r>
              <a:rPr lang="ru-RU" sz="2000" b="0" i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.Прич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ому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, 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там є </a:t>
            </a:r>
            <a:r>
              <a:rPr lang="ru-RU" sz="2000" b="0" i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свої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кодування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, 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щоб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багато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 часу не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arial"/>
              </a:rPr>
              <a:t>витрачати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 на п</a:t>
            </a:r>
            <a:r>
              <a:rPr lang="ru-RU" sz="20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/>
              </a:rPr>
              <a:t>исан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/>
              </a:rPr>
              <a:t>ину.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0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INFANT SCHOOL</a:t>
            </a:r>
            <a:endParaRPr lang="ru-RU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rgbClr val="00B050"/>
                </a:solidFill>
              </a:rPr>
              <a:t>Далі</a:t>
            </a:r>
            <a:r>
              <a:rPr lang="ru-RU" sz="1800" dirty="0">
                <a:solidFill>
                  <a:srgbClr val="00B050"/>
                </a:solidFill>
              </a:rPr>
              <a:t> - </a:t>
            </a:r>
            <a:r>
              <a:rPr lang="ru-RU" sz="1800" dirty="0" err="1">
                <a:solidFill>
                  <a:srgbClr val="00B050"/>
                </a:solidFill>
              </a:rPr>
              <a:t>обов'язкове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навчання</a:t>
            </a:r>
            <a:r>
              <a:rPr lang="ru-RU" sz="1800" dirty="0">
                <a:solidFill>
                  <a:srgbClr val="00B050"/>
                </a:solidFill>
              </a:rPr>
              <a:t> в </a:t>
            </a:r>
            <a:r>
              <a:rPr lang="ru-RU" sz="1800" dirty="0" err="1">
                <a:solidFill>
                  <a:srgbClr val="00B050"/>
                </a:solidFill>
              </a:rPr>
              <a:t>дитячій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школі</a:t>
            </a:r>
            <a:r>
              <a:rPr lang="ru-RU" sz="1800" dirty="0">
                <a:solidFill>
                  <a:srgbClr val="00B050"/>
                </a:solidFill>
              </a:rPr>
              <a:t> "</a:t>
            </a:r>
            <a:r>
              <a:rPr lang="ru-RU" sz="1800" dirty="0" err="1">
                <a:solidFill>
                  <a:srgbClr val="00B050"/>
                </a:solidFill>
              </a:rPr>
              <a:t>infant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school</a:t>
            </a:r>
            <a:r>
              <a:rPr lang="ru-RU" sz="1800" dirty="0">
                <a:solidFill>
                  <a:srgbClr val="00B050"/>
                </a:solidFill>
              </a:rPr>
              <a:t>" (</a:t>
            </a:r>
            <a:r>
              <a:rPr lang="ru-RU" sz="1800" dirty="0" err="1">
                <a:solidFill>
                  <a:srgbClr val="00B050"/>
                </a:solidFill>
              </a:rPr>
              <a:t>триває</a:t>
            </a:r>
            <a:r>
              <a:rPr lang="ru-RU" sz="1800" dirty="0">
                <a:solidFill>
                  <a:srgbClr val="00B050"/>
                </a:solidFill>
              </a:rPr>
              <a:t> 2 роки). Головне </a:t>
            </a:r>
            <a:r>
              <a:rPr lang="ru-RU" sz="1800" dirty="0" err="1">
                <a:solidFill>
                  <a:srgbClr val="00B050"/>
                </a:solidFill>
              </a:rPr>
              <a:t>завдання</a:t>
            </a:r>
            <a:r>
              <a:rPr lang="ru-RU" sz="1800" dirty="0">
                <a:solidFill>
                  <a:srgbClr val="00B050"/>
                </a:solidFill>
              </a:rPr>
              <a:t> - </a:t>
            </a:r>
            <a:r>
              <a:rPr lang="ru-RU" sz="1800" dirty="0" err="1">
                <a:solidFill>
                  <a:srgbClr val="00B050"/>
                </a:solidFill>
              </a:rPr>
              <a:t>створення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можливостей</a:t>
            </a:r>
            <a:r>
              <a:rPr lang="ru-RU" sz="1800" dirty="0">
                <a:solidFill>
                  <a:srgbClr val="00B050"/>
                </a:solidFill>
              </a:rPr>
              <a:t> для </a:t>
            </a:r>
            <a:r>
              <a:rPr lang="ru-RU" sz="1800" dirty="0" err="1">
                <a:solidFill>
                  <a:srgbClr val="00B050"/>
                </a:solidFill>
              </a:rPr>
              <a:t>емоційного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розвитку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дитини</a:t>
            </a:r>
            <a:r>
              <a:rPr lang="ru-RU" sz="1800" dirty="0">
                <a:solidFill>
                  <a:srgbClr val="00B050"/>
                </a:solidFill>
              </a:rPr>
              <a:t>, </a:t>
            </a:r>
            <a:r>
              <a:rPr lang="ru-RU" sz="1800" dirty="0" err="1">
                <a:solidFill>
                  <a:srgbClr val="00B050"/>
                </a:solidFill>
              </a:rPr>
              <a:t>закладення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дидактичних</a:t>
            </a:r>
            <a:r>
              <a:rPr lang="ru-RU" sz="1800" dirty="0">
                <a:solidFill>
                  <a:srgbClr val="00B050"/>
                </a:solidFill>
              </a:rPr>
              <a:t> основ</a:t>
            </a:r>
            <a:r>
              <a:rPr lang="ru-RU" sz="1800" dirty="0" smtClean="0">
                <a:solidFill>
                  <a:srgbClr val="00B050"/>
                </a:solidFill>
              </a:rPr>
              <a:t>.</a:t>
            </a:r>
            <a:endParaRPr lang="en-US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B050"/>
                </a:solidFill>
              </a:rPr>
              <a:t>Дитячий садок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B050"/>
                </a:solidFill>
              </a:rPr>
              <a:t>У </a:t>
            </a:r>
            <a:r>
              <a:rPr lang="ru-RU" sz="1800" dirty="0" err="1">
                <a:solidFill>
                  <a:srgbClr val="00B050"/>
                </a:solidFill>
              </a:rPr>
              <a:t>Сполучених</a:t>
            </a:r>
            <a:r>
              <a:rPr lang="ru-RU" sz="1800" dirty="0">
                <a:solidFill>
                  <a:srgbClr val="00B050"/>
                </a:solidFill>
              </a:rPr>
              <a:t> Штатах Америки </a:t>
            </a:r>
            <a:r>
              <a:rPr lang="ru-RU" sz="1800" dirty="0" err="1">
                <a:solidFill>
                  <a:srgbClr val="00B050"/>
                </a:solidFill>
              </a:rPr>
              <a:t>діти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починають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отримувати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освіту</a:t>
            </a:r>
            <a:r>
              <a:rPr lang="ru-RU" sz="1800" dirty="0">
                <a:solidFill>
                  <a:srgbClr val="00B050"/>
                </a:solidFill>
              </a:rPr>
              <a:t>, як правило, з 5 </a:t>
            </a:r>
            <a:r>
              <a:rPr lang="ru-RU" sz="1800" dirty="0" err="1">
                <a:solidFill>
                  <a:srgbClr val="00B050"/>
                </a:solidFill>
              </a:rPr>
              <a:t>років</a:t>
            </a:r>
            <a:r>
              <a:rPr lang="ru-RU" sz="1800" dirty="0">
                <a:solidFill>
                  <a:srgbClr val="00B050"/>
                </a:solidFill>
              </a:rPr>
              <a:t>. У </a:t>
            </a:r>
            <a:r>
              <a:rPr lang="ru-RU" sz="1800" dirty="0" err="1">
                <a:solidFill>
                  <a:srgbClr val="00B050"/>
                </a:solidFill>
              </a:rPr>
              <a:t>цьому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віці</a:t>
            </a:r>
            <a:r>
              <a:rPr lang="ru-RU" sz="1800" dirty="0">
                <a:solidFill>
                  <a:srgbClr val="00B050"/>
                </a:solidFill>
              </a:rPr>
              <a:t> вони </a:t>
            </a:r>
            <a:r>
              <a:rPr lang="ru-RU" sz="1800" dirty="0" err="1">
                <a:solidFill>
                  <a:srgbClr val="00B050"/>
                </a:solidFill>
              </a:rPr>
              <a:t>надходять</a:t>
            </a:r>
            <a:r>
              <a:rPr lang="ru-RU" sz="1800" dirty="0">
                <a:solidFill>
                  <a:srgbClr val="00B050"/>
                </a:solidFill>
              </a:rPr>
              <a:t> в дитячий сад (</a:t>
            </a:r>
            <a:r>
              <a:rPr lang="en-US" sz="1800" dirty="0">
                <a:solidFill>
                  <a:srgbClr val="00B050"/>
                </a:solidFill>
              </a:rPr>
              <a:t>kindergarten). </a:t>
            </a:r>
            <a:r>
              <a:rPr lang="ru-RU" sz="1800" dirty="0" err="1">
                <a:solidFill>
                  <a:srgbClr val="00B050"/>
                </a:solidFill>
              </a:rPr>
              <a:t>Насправді</a:t>
            </a:r>
            <a:r>
              <a:rPr lang="ru-RU" sz="1800" dirty="0">
                <a:solidFill>
                  <a:srgbClr val="00B050"/>
                </a:solidFill>
              </a:rPr>
              <a:t> дитячий сад </a:t>
            </a:r>
            <a:r>
              <a:rPr lang="ru-RU" sz="1800" dirty="0" err="1">
                <a:solidFill>
                  <a:srgbClr val="00B050"/>
                </a:solidFill>
              </a:rPr>
              <a:t>являє</a:t>
            </a:r>
            <a:r>
              <a:rPr lang="ru-RU" sz="1800" dirty="0">
                <a:solidFill>
                  <a:srgbClr val="00B050"/>
                </a:solidFill>
              </a:rPr>
              <a:t> собою </a:t>
            </a:r>
            <a:r>
              <a:rPr lang="ru-RU" sz="1800" dirty="0" err="1">
                <a:solidFill>
                  <a:srgbClr val="00B050"/>
                </a:solidFill>
              </a:rPr>
              <a:t>нульовий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клас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школи</a:t>
            </a:r>
            <a:r>
              <a:rPr lang="ru-RU" sz="1800" dirty="0">
                <a:solidFill>
                  <a:srgbClr val="00B050"/>
                </a:solidFill>
              </a:rPr>
              <a:t>, </a:t>
            </a:r>
            <a:r>
              <a:rPr lang="ru-RU" sz="1800" dirty="0" err="1">
                <a:solidFill>
                  <a:srgbClr val="00B050"/>
                </a:solidFill>
              </a:rPr>
              <a:t>завданням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якого</a:t>
            </a:r>
            <a:r>
              <a:rPr lang="ru-RU" sz="1800" dirty="0">
                <a:solidFill>
                  <a:srgbClr val="00B050"/>
                </a:solidFill>
              </a:rPr>
              <a:t> є </a:t>
            </a:r>
            <a:r>
              <a:rPr lang="ru-RU" sz="1800" dirty="0" err="1">
                <a:solidFill>
                  <a:srgbClr val="00B050"/>
                </a:solidFill>
              </a:rPr>
              <a:t>адаптація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дітей</a:t>
            </a:r>
            <a:r>
              <a:rPr lang="ru-RU" sz="1800" dirty="0">
                <a:solidFill>
                  <a:srgbClr val="00B050"/>
                </a:solidFill>
              </a:rPr>
              <a:t> до </a:t>
            </a:r>
            <a:r>
              <a:rPr lang="ru-RU" sz="1800" dirty="0" err="1">
                <a:solidFill>
                  <a:srgbClr val="00B050"/>
                </a:solidFill>
              </a:rPr>
              <a:t>нових</a:t>
            </a:r>
            <a:r>
              <a:rPr lang="ru-RU" sz="1800" dirty="0">
                <a:solidFill>
                  <a:srgbClr val="00B050"/>
                </a:solidFill>
              </a:rPr>
              <a:t> умов. Тут </a:t>
            </a:r>
            <a:r>
              <a:rPr lang="ru-RU" sz="1800" dirty="0" err="1">
                <a:solidFill>
                  <a:srgbClr val="00B050"/>
                </a:solidFill>
              </a:rPr>
              <a:t>відбувається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поступовий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перехід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від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ігор</a:t>
            </a:r>
            <a:r>
              <a:rPr lang="ru-RU" sz="1800" dirty="0">
                <a:solidFill>
                  <a:srgbClr val="00B050"/>
                </a:solidFill>
              </a:rPr>
              <a:t> і </a:t>
            </a:r>
            <a:r>
              <a:rPr lang="ru-RU" sz="1800" dirty="0" err="1">
                <a:solidFill>
                  <a:srgbClr val="00B050"/>
                </a:solidFill>
              </a:rPr>
              <a:t>розваг</a:t>
            </a:r>
            <a:r>
              <a:rPr lang="ru-RU" sz="1800" dirty="0">
                <a:solidFill>
                  <a:srgbClr val="00B050"/>
                </a:solidFill>
              </a:rPr>
              <a:t> до письма та </a:t>
            </a:r>
            <a:r>
              <a:rPr lang="ru-RU" sz="1800" dirty="0" err="1">
                <a:solidFill>
                  <a:srgbClr val="00B050"/>
                </a:solidFill>
              </a:rPr>
              <a:t>читання</a:t>
            </a:r>
            <a:r>
              <a:rPr lang="ru-RU" sz="1800" dirty="0">
                <a:solidFill>
                  <a:srgbClr val="00B050"/>
                </a:solidFill>
              </a:rPr>
              <a:t>.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1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1090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Система освіти в США</vt:lpstr>
      <vt:lpstr>Презентация PowerPoint</vt:lpstr>
      <vt:lpstr>Презентация PowerPoint</vt:lpstr>
      <vt:lpstr>junior high school </vt:lpstr>
      <vt:lpstr>COLLEGE</vt:lpstr>
      <vt:lpstr>MAGISTRACY</vt:lpstr>
      <vt:lpstr>NATIONAL ACADEMY OF EDUCATION </vt:lpstr>
      <vt:lpstr>day care</vt:lpstr>
      <vt:lpstr>INFANT SCHOOL</vt:lpstr>
      <vt:lpstr>primary school</vt:lpstr>
      <vt:lpstr>SECONDARY SCHOOL</vt:lpstr>
      <vt:lpstr>SECONDARY SCHOOL</vt:lpstr>
      <vt:lpstr>POSTSECONDARY EDUCATION</vt:lpstr>
      <vt:lpstr>Postsecondary Education</vt:lpstr>
      <vt:lpstr>Кращі вищі навчальні заклади США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vitya</dc:creator>
  <cp:lastModifiedBy>vitya</cp:lastModifiedBy>
  <cp:revision>15</cp:revision>
  <dcterms:created xsi:type="dcterms:W3CDTF">2014-05-02T16:11:10Z</dcterms:created>
  <dcterms:modified xsi:type="dcterms:W3CDTF">2014-05-04T20:27:40Z</dcterms:modified>
</cp:coreProperties>
</file>