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71A0C26F-25CF-417B-94DD-5F4B2D3BA9B3}" type="datetimeFigureOut">
              <a:rPr lang="ru-RU" smtClean="0"/>
              <a:pPr/>
              <a:t>03.06.2014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587FB1BE-B36C-49AD-B753-82F49862FB3C}"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1A0C26F-25CF-417B-94DD-5F4B2D3BA9B3}" type="datetimeFigureOut">
              <a:rPr lang="ru-RU" smtClean="0"/>
              <a:pPr/>
              <a:t>03.06.2014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7FB1BE-B36C-49AD-B753-82F49862FB3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1A0C26F-25CF-417B-94DD-5F4B2D3BA9B3}" type="datetimeFigureOut">
              <a:rPr lang="ru-RU" smtClean="0"/>
              <a:pPr/>
              <a:t>03.06.2014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7FB1BE-B36C-49AD-B753-82F49862FB3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1A0C26F-25CF-417B-94DD-5F4B2D3BA9B3}" type="datetimeFigureOut">
              <a:rPr lang="ru-RU" smtClean="0"/>
              <a:pPr/>
              <a:t>03.06.2014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7FB1BE-B36C-49AD-B753-82F49862FB3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1A0C26F-25CF-417B-94DD-5F4B2D3BA9B3}" type="datetimeFigureOut">
              <a:rPr lang="ru-RU" smtClean="0"/>
              <a:pPr/>
              <a:t>03.06.2014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7FB1BE-B36C-49AD-B753-82F49862FB3C}"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1A0C26F-25CF-417B-94DD-5F4B2D3BA9B3}" type="datetimeFigureOut">
              <a:rPr lang="ru-RU" smtClean="0"/>
              <a:pPr/>
              <a:t>03.06.2014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87FB1BE-B36C-49AD-B753-82F49862FB3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1A0C26F-25CF-417B-94DD-5F4B2D3BA9B3}" type="datetimeFigureOut">
              <a:rPr lang="ru-RU" smtClean="0"/>
              <a:pPr/>
              <a:t>03.06.2014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87FB1BE-B36C-49AD-B753-82F49862FB3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1A0C26F-25CF-417B-94DD-5F4B2D3BA9B3}" type="datetimeFigureOut">
              <a:rPr lang="ru-RU" smtClean="0"/>
              <a:pPr/>
              <a:t>03.06.2014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87FB1BE-B36C-49AD-B753-82F49862FB3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1A0C26F-25CF-417B-94DD-5F4B2D3BA9B3}" type="datetimeFigureOut">
              <a:rPr lang="ru-RU" smtClean="0"/>
              <a:pPr/>
              <a:t>03.06.2014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87FB1BE-B36C-49AD-B753-82F49862FB3C}"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1A0C26F-25CF-417B-94DD-5F4B2D3BA9B3}" type="datetimeFigureOut">
              <a:rPr lang="ru-RU" smtClean="0"/>
              <a:pPr/>
              <a:t>03.06.2014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87FB1BE-B36C-49AD-B753-82F49862FB3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71A0C26F-25CF-417B-94DD-5F4B2D3BA9B3}" type="datetimeFigureOut">
              <a:rPr lang="ru-RU" smtClean="0"/>
              <a:pPr/>
              <a:t>03.06.2014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87FB1BE-B36C-49AD-B753-82F49862FB3C}"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1A0C26F-25CF-417B-94DD-5F4B2D3BA9B3}" type="datetimeFigureOut">
              <a:rPr lang="ru-RU" smtClean="0"/>
              <a:pPr/>
              <a:t>03.06.2014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87FB1BE-B36C-49AD-B753-82F49862FB3C}"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6000" dirty="0" smtClean="0"/>
              <a:t>Презентация </a:t>
            </a:r>
            <a:endParaRPr lang="ru-RU" sz="6000" dirty="0"/>
          </a:p>
        </p:txBody>
      </p:sp>
      <p:sp>
        <p:nvSpPr>
          <p:cNvPr id="3" name="Подзаголовок 2"/>
          <p:cNvSpPr>
            <a:spLocks noGrp="1"/>
          </p:cNvSpPr>
          <p:nvPr>
            <p:ph type="subTitle" idx="1"/>
          </p:nvPr>
        </p:nvSpPr>
        <p:spPr>
          <a:xfrm>
            <a:off x="1432560" y="1850064"/>
            <a:ext cx="7406640" cy="2299016"/>
          </a:xfrm>
        </p:spPr>
        <p:txBody>
          <a:bodyPr>
            <a:normAutofit/>
          </a:bodyPr>
          <a:lstStyle/>
          <a:p>
            <a:r>
              <a:rPr lang="ru-RU" dirty="0" smtClean="0"/>
              <a:t>На тему :</a:t>
            </a:r>
            <a:r>
              <a:rPr lang="en-US" sz="4000" dirty="0" smtClean="0"/>
              <a:t>”</a:t>
            </a:r>
            <a:r>
              <a:rPr lang="ru-RU" sz="4000" dirty="0" smtClean="0"/>
              <a:t>Абстракционизм. Новые направления в абстракционизме </a:t>
            </a:r>
            <a:r>
              <a:rPr lang="en-US" sz="4000" dirty="0" smtClean="0"/>
              <a:t>”</a:t>
            </a:r>
            <a:endParaRPr lang="ru-RU" sz="4000" dirty="0"/>
          </a:p>
        </p:txBody>
      </p:sp>
      <p:pic>
        <p:nvPicPr>
          <p:cNvPr id="13314" name="Picture 2" descr="http://900igr.net/datai/informatika/GIF-ANImator/0013-006-Primery-animatsii.gif"/>
          <p:cNvPicPr>
            <a:picLocks noChangeAspect="1" noChangeArrowheads="1" noCrop="1"/>
          </p:cNvPicPr>
          <p:nvPr/>
        </p:nvPicPr>
        <p:blipFill>
          <a:blip r:embed="rId2" cstate="print"/>
          <a:srcRect/>
          <a:stretch>
            <a:fillRect/>
          </a:stretch>
        </p:blipFill>
        <p:spPr bwMode="auto">
          <a:xfrm>
            <a:off x="5364088" y="3645024"/>
            <a:ext cx="2852936" cy="285293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88640"/>
            <a:ext cx="7498080" cy="2088232"/>
          </a:xfrm>
        </p:spPr>
        <p:txBody>
          <a:bodyPr>
            <a:normAutofit fontScale="90000"/>
          </a:bodyPr>
          <a:lstStyle/>
          <a:p>
            <a:r>
              <a:rPr lang="ru-RU" sz="2200" dirty="0" smtClean="0"/>
              <a:t>Основателем и теоретиком течения был художник Михаил Ларионов. В </a:t>
            </a:r>
            <a:r>
              <a:rPr lang="ru-RU" sz="2200" dirty="0" err="1" smtClean="0"/>
              <a:t>лучизме</a:t>
            </a:r>
            <a:r>
              <a:rPr lang="ru-RU" sz="2200" dirty="0" smtClean="0"/>
              <a:t> работали Михаил </a:t>
            </a:r>
            <a:r>
              <a:rPr lang="ru-RU" sz="2200" dirty="0" err="1" smtClean="0"/>
              <a:t>Лё-Дантю</a:t>
            </a:r>
            <a:r>
              <a:rPr lang="ru-RU" sz="2200" dirty="0" smtClean="0"/>
              <a:t> и другие художники группы «Ослиный хвост». Особое развитие </a:t>
            </a:r>
            <a:r>
              <a:rPr lang="ru-RU" sz="2200" dirty="0" err="1" smtClean="0"/>
              <a:t>лучизм</a:t>
            </a:r>
            <a:r>
              <a:rPr lang="ru-RU" sz="2200" dirty="0" smtClean="0"/>
              <a:t> получил в творчестве С. М. Романовича, который колористические идеи </a:t>
            </a:r>
            <a:r>
              <a:rPr lang="ru-RU" sz="2200" dirty="0" err="1" smtClean="0"/>
              <a:t>лучизма</a:t>
            </a:r>
            <a:r>
              <a:rPr lang="ru-RU" sz="2200" dirty="0" smtClean="0"/>
              <a:t> сделал основой«</a:t>
            </a:r>
            <a:r>
              <a:rPr lang="ru-RU" sz="2200" dirty="0" err="1" smtClean="0"/>
              <a:t>пространственности</a:t>
            </a:r>
            <a:r>
              <a:rPr lang="ru-RU" sz="2200" dirty="0" smtClean="0"/>
              <a:t>» красочного слоя </a:t>
            </a:r>
            <a:r>
              <a:rPr lang="ru-RU" sz="2200" dirty="0" err="1" smtClean="0"/>
              <a:t>фигуративной</a:t>
            </a:r>
            <a:r>
              <a:rPr lang="ru-RU" sz="2200" dirty="0" smtClean="0"/>
              <a:t> картины.</a:t>
            </a:r>
            <a:endParaRPr lang="ru-RU" dirty="0"/>
          </a:p>
        </p:txBody>
      </p:sp>
      <p:pic>
        <p:nvPicPr>
          <p:cNvPr id="24578" name="Picture 2" descr="http://www.museumsyndicate.com/images/1/3965.jpg"/>
          <p:cNvPicPr>
            <a:picLocks noChangeAspect="1" noChangeArrowheads="1"/>
          </p:cNvPicPr>
          <p:nvPr/>
        </p:nvPicPr>
        <p:blipFill>
          <a:blip r:embed="rId2" cstate="print"/>
          <a:srcRect/>
          <a:stretch>
            <a:fillRect/>
          </a:stretch>
        </p:blipFill>
        <p:spPr bwMode="auto">
          <a:xfrm>
            <a:off x="1475656" y="2492896"/>
            <a:ext cx="7128792" cy="405308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Неопластицизм</a:t>
            </a:r>
            <a:endParaRPr lang="ru-RU" dirty="0"/>
          </a:p>
        </p:txBody>
      </p:sp>
      <p:pic>
        <p:nvPicPr>
          <p:cNvPr id="25602" name="Picture 2" descr="http://imgs.abduzeedo.com/files/articles/de-stijl/2a6cf635559f861d984566b88a647856.jpg"/>
          <p:cNvPicPr>
            <a:picLocks noChangeAspect="1" noChangeArrowheads="1"/>
          </p:cNvPicPr>
          <p:nvPr/>
        </p:nvPicPr>
        <p:blipFill>
          <a:blip r:embed="rId2" cstate="print"/>
          <a:srcRect/>
          <a:stretch>
            <a:fillRect/>
          </a:stretch>
        </p:blipFill>
        <p:spPr bwMode="auto">
          <a:xfrm>
            <a:off x="1259632" y="1340768"/>
            <a:ext cx="3744416" cy="5256584"/>
          </a:xfrm>
          <a:prstGeom prst="rect">
            <a:avLst/>
          </a:prstGeom>
          <a:noFill/>
        </p:spPr>
      </p:pic>
      <p:pic>
        <p:nvPicPr>
          <p:cNvPr id="25604" name="Picture 4" descr="http://files.chess.com/images_users/tiny_mce/phishcake5/theovandoesburg.jpg"/>
          <p:cNvPicPr>
            <a:picLocks noChangeAspect="1" noChangeArrowheads="1"/>
          </p:cNvPicPr>
          <p:nvPr/>
        </p:nvPicPr>
        <p:blipFill>
          <a:blip r:embed="rId3" cstate="print"/>
          <a:srcRect/>
          <a:stretch>
            <a:fillRect/>
          </a:stretch>
        </p:blipFill>
        <p:spPr bwMode="auto">
          <a:xfrm>
            <a:off x="5364088" y="1340768"/>
            <a:ext cx="3570206" cy="525658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2218576"/>
          </a:xfrm>
        </p:spPr>
        <p:txBody>
          <a:bodyPr>
            <a:noAutofit/>
          </a:bodyPr>
          <a:lstStyle/>
          <a:p>
            <a:r>
              <a:rPr lang="ru-RU" sz="2000" dirty="0" smtClean="0"/>
              <a:t>Введённое Питом </a:t>
            </a:r>
            <a:r>
              <a:rPr lang="ru-RU" sz="2000" dirty="0" err="1" smtClean="0"/>
              <a:t>Мондрианом</a:t>
            </a:r>
            <a:r>
              <a:rPr lang="ru-RU" sz="2000" dirty="0" smtClean="0"/>
              <a:t> обозначение направления абстрактного искусства, которое существовало в 1917—1928 гг. в Голландии и объединяло художников, группировавшихся вокруг журнала «</a:t>
            </a:r>
            <a:r>
              <a:rPr lang="ru-RU" sz="2000" dirty="0" err="1" smtClean="0"/>
              <a:t>De</a:t>
            </a:r>
            <a:r>
              <a:rPr lang="ru-RU" sz="2000" dirty="0" smtClean="0"/>
              <a:t> </a:t>
            </a:r>
            <a:r>
              <a:rPr lang="ru-RU" sz="2000" dirty="0" err="1" smtClean="0"/>
              <a:t>Stijl</a:t>
            </a:r>
            <a:r>
              <a:rPr lang="ru-RU" sz="2000" dirty="0" smtClean="0"/>
              <a:t>» («Стиль»). Для «Стиля» характерны чёткие прямоугольные формы в архитектуре и абстрактная живопись в компоновке крупных прямоугольных плоскостей, окрашенных в основные цвета спектра </a:t>
            </a:r>
            <a:endParaRPr lang="ru-RU" sz="2000" dirty="0"/>
          </a:p>
        </p:txBody>
      </p:sp>
      <p:pic>
        <p:nvPicPr>
          <p:cNvPr id="26626" name="Picture 2" descr="http://www.artlib.ru/objects/gallery_159/artlib_gallery-79576-b.jpg"/>
          <p:cNvPicPr>
            <a:picLocks noChangeAspect="1" noChangeArrowheads="1"/>
          </p:cNvPicPr>
          <p:nvPr/>
        </p:nvPicPr>
        <p:blipFill>
          <a:blip r:embed="rId2" cstate="print"/>
          <a:srcRect/>
          <a:stretch>
            <a:fillRect/>
          </a:stretch>
        </p:blipFill>
        <p:spPr bwMode="auto">
          <a:xfrm>
            <a:off x="1547664" y="2564904"/>
            <a:ext cx="7200800" cy="396044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Орфизм</a:t>
            </a:r>
            <a:br>
              <a:rPr lang="ru-RU" dirty="0" smtClean="0"/>
            </a:br>
            <a:endParaRPr lang="ru-RU" dirty="0"/>
          </a:p>
        </p:txBody>
      </p:sp>
      <p:pic>
        <p:nvPicPr>
          <p:cNvPr id="27652" name="Picture 4" descr="http://www.froelichundkaufmann.de/out/pictures/generated/product/5/665_665_100/604763_4.jpg"/>
          <p:cNvPicPr>
            <a:picLocks noChangeAspect="1" noChangeArrowheads="1"/>
          </p:cNvPicPr>
          <p:nvPr/>
        </p:nvPicPr>
        <p:blipFill>
          <a:blip r:embed="rId2" cstate="print"/>
          <a:srcRect/>
          <a:stretch>
            <a:fillRect/>
          </a:stretch>
        </p:blipFill>
        <p:spPr bwMode="auto">
          <a:xfrm>
            <a:off x="1259632" y="1052736"/>
            <a:ext cx="3600400" cy="5391151"/>
          </a:xfrm>
          <a:prstGeom prst="rect">
            <a:avLst/>
          </a:prstGeom>
          <a:noFill/>
        </p:spPr>
      </p:pic>
      <p:pic>
        <p:nvPicPr>
          <p:cNvPr id="27654" name="Picture 6" descr="http://young.rzd.ru/dbmm/images/41/4080/1539313"/>
          <p:cNvPicPr>
            <a:picLocks noChangeAspect="1" noChangeArrowheads="1"/>
          </p:cNvPicPr>
          <p:nvPr/>
        </p:nvPicPr>
        <p:blipFill>
          <a:blip r:embed="rId3" cstate="print"/>
          <a:srcRect/>
          <a:stretch>
            <a:fillRect/>
          </a:stretch>
        </p:blipFill>
        <p:spPr bwMode="auto">
          <a:xfrm>
            <a:off x="5220072" y="1052736"/>
            <a:ext cx="3662114" cy="5400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2290584"/>
          </a:xfrm>
        </p:spPr>
        <p:txBody>
          <a:bodyPr>
            <a:normAutofit fontScale="90000"/>
          </a:bodyPr>
          <a:lstStyle/>
          <a:p>
            <a:r>
              <a:rPr lang="ru-RU" sz="2200" dirty="0" smtClean="0"/>
              <a:t>Направление вживописи1910-х годов, образованное Р. Делоне, Ф. </a:t>
            </a:r>
            <a:r>
              <a:rPr lang="ru-RU" sz="2200" dirty="0" err="1" smtClean="0"/>
              <a:t>Купка</a:t>
            </a:r>
            <a:r>
              <a:rPr lang="ru-RU" sz="2200" dirty="0" smtClean="0"/>
              <a:t>, Ф. </a:t>
            </a:r>
            <a:r>
              <a:rPr lang="ru-RU" sz="2200" dirty="0" err="1" smtClean="0"/>
              <a:t>Пикабия</a:t>
            </a:r>
            <a:r>
              <a:rPr lang="ru-RU" sz="2200" dirty="0" smtClean="0"/>
              <a:t>, М. </a:t>
            </a:r>
            <a:r>
              <a:rPr lang="ru-RU" sz="2200" dirty="0" err="1" smtClean="0"/>
              <a:t>Дюшан</a:t>
            </a:r>
            <a:r>
              <a:rPr lang="ru-RU" sz="2200" dirty="0" smtClean="0"/>
              <a:t>. Генетически связан с кубизмом, футуризмом и экспрессионизмом.</a:t>
            </a:r>
            <a:br>
              <a:rPr lang="ru-RU" sz="2200" dirty="0" smtClean="0"/>
            </a:br>
            <a:r>
              <a:rPr lang="ru-RU" sz="2200" dirty="0" err="1" smtClean="0"/>
              <a:t>Художники-орфисты</a:t>
            </a:r>
            <a:r>
              <a:rPr lang="ru-RU" sz="2200" dirty="0" smtClean="0"/>
              <a:t> стремились выразить динамику движения и музыкальность ритмов с помощью «закономерностей» взаимопроникновения основных цветов спектра и </a:t>
            </a:r>
            <a:r>
              <a:rPr lang="ru-RU" sz="2200" dirty="0" err="1" smtClean="0"/>
              <a:t>взаимопересечения</a:t>
            </a:r>
            <a:r>
              <a:rPr lang="ru-RU" sz="2200" dirty="0" smtClean="0"/>
              <a:t> криволинейных поверхностей.</a:t>
            </a:r>
            <a:r>
              <a:rPr lang="ru-RU" dirty="0" smtClean="0"/>
              <a:t/>
            </a:r>
            <a:br>
              <a:rPr lang="ru-RU" dirty="0" smtClean="0"/>
            </a:br>
            <a:endParaRPr lang="ru-RU" dirty="0"/>
          </a:p>
        </p:txBody>
      </p:sp>
      <p:pic>
        <p:nvPicPr>
          <p:cNvPr id="28674" name="Picture 2" descr="http://img0.liveinternet.ru/images/attach/c/8/102/427/102427302_5181775612_85afae8544_o.jpg"/>
          <p:cNvPicPr>
            <a:picLocks noChangeAspect="1" noChangeArrowheads="1"/>
          </p:cNvPicPr>
          <p:nvPr/>
        </p:nvPicPr>
        <p:blipFill>
          <a:blip r:embed="rId2" cstate="print"/>
          <a:srcRect/>
          <a:stretch>
            <a:fillRect/>
          </a:stretch>
        </p:blipFill>
        <p:spPr bwMode="auto">
          <a:xfrm>
            <a:off x="1475656" y="2492896"/>
            <a:ext cx="7200800" cy="40751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t>Орфизм повлиял на русскую живопись в 1913—1914 годах через прямые контакты русских с самим </a:t>
            </a:r>
            <a:r>
              <a:rPr lang="ru-RU" sz="2000" dirty="0" err="1" smtClean="0"/>
              <a:t>Робером</a:t>
            </a:r>
            <a:r>
              <a:rPr lang="ru-RU" sz="2000" dirty="0" smtClean="0"/>
              <a:t> Делоне. Его влияние можно увидеть в работах Аристарха </a:t>
            </a:r>
            <a:r>
              <a:rPr lang="ru-RU" sz="2000" dirty="0" err="1" smtClean="0"/>
              <a:t>Лентулова</a:t>
            </a:r>
            <a:r>
              <a:rPr lang="ru-RU" sz="2000" dirty="0" smtClean="0"/>
              <a:t>. Также орфизм повлиял на некоторые работы Александры </a:t>
            </a:r>
            <a:r>
              <a:rPr lang="ru-RU" sz="2000" dirty="0" err="1" smtClean="0"/>
              <a:t>Экстер</a:t>
            </a:r>
            <a:r>
              <a:rPr lang="ru-RU" sz="2000" dirty="0" smtClean="0"/>
              <a:t>, Георгия </a:t>
            </a:r>
            <a:r>
              <a:rPr lang="ru-RU" sz="2000" dirty="0" err="1" smtClean="0"/>
              <a:t>Якулова</a:t>
            </a:r>
            <a:r>
              <a:rPr lang="ru-RU" sz="2000" dirty="0" smtClean="0"/>
              <a:t> и Александра </a:t>
            </a:r>
            <a:r>
              <a:rPr lang="ru-RU" sz="2000" dirty="0" err="1" smtClean="0"/>
              <a:t>Богомазова</a:t>
            </a:r>
            <a:r>
              <a:rPr lang="ru-RU" sz="2000" dirty="0" smtClean="0"/>
              <a:t>.</a:t>
            </a:r>
            <a:endParaRPr lang="ru-RU" sz="2000" b="1" dirty="0"/>
          </a:p>
        </p:txBody>
      </p:sp>
      <p:pic>
        <p:nvPicPr>
          <p:cNvPr id="29698" name="Picture 2" descr="http://artinvestment.ru/content/download/news/20080701_baranov.jpg"/>
          <p:cNvPicPr>
            <a:picLocks noChangeAspect="1" noChangeArrowheads="1"/>
          </p:cNvPicPr>
          <p:nvPr/>
        </p:nvPicPr>
        <p:blipFill>
          <a:blip r:embed="rId2" cstate="print"/>
          <a:srcRect/>
          <a:stretch>
            <a:fillRect/>
          </a:stretch>
        </p:blipFill>
        <p:spPr bwMode="auto">
          <a:xfrm>
            <a:off x="1475656" y="1772816"/>
            <a:ext cx="7344816" cy="453650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Супрематизм</a:t>
            </a:r>
            <a:br>
              <a:rPr lang="ru-RU" dirty="0" smtClean="0"/>
            </a:br>
            <a:endParaRPr lang="ru-RU" dirty="0"/>
          </a:p>
        </p:txBody>
      </p:sp>
      <p:pic>
        <p:nvPicPr>
          <p:cNvPr id="30722" name="Picture 2" descr="http://s2.hostingkartinok.com/uploads/images/2013/06/3dd060c13f9e7c02f327a8b5942d6408.jpg"/>
          <p:cNvPicPr>
            <a:picLocks noChangeAspect="1" noChangeArrowheads="1"/>
          </p:cNvPicPr>
          <p:nvPr/>
        </p:nvPicPr>
        <p:blipFill>
          <a:blip r:embed="rId2" cstate="print"/>
          <a:srcRect/>
          <a:stretch>
            <a:fillRect/>
          </a:stretch>
        </p:blipFill>
        <p:spPr bwMode="auto">
          <a:xfrm>
            <a:off x="1331640" y="1196752"/>
            <a:ext cx="3528392" cy="5256584"/>
          </a:xfrm>
          <a:prstGeom prst="rect">
            <a:avLst/>
          </a:prstGeom>
          <a:noFill/>
        </p:spPr>
      </p:pic>
      <p:pic>
        <p:nvPicPr>
          <p:cNvPr id="30724" name="Picture 4" descr="http://img0.liveinternet.ru/images/attach/c/0/33/210/33210600_2.jpg"/>
          <p:cNvPicPr>
            <a:picLocks noChangeAspect="1" noChangeArrowheads="1"/>
          </p:cNvPicPr>
          <p:nvPr/>
        </p:nvPicPr>
        <p:blipFill>
          <a:blip r:embed="rId3" cstate="print"/>
          <a:srcRect/>
          <a:stretch>
            <a:fillRect/>
          </a:stretch>
        </p:blipFill>
        <p:spPr bwMode="auto">
          <a:xfrm>
            <a:off x="5292080" y="1196752"/>
            <a:ext cx="3456384" cy="525658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2492896"/>
          </a:xfrm>
        </p:spPr>
        <p:txBody>
          <a:bodyPr>
            <a:normAutofit fontScale="90000"/>
          </a:bodyPr>
          <a:lstStyle/>
          <a:p>
            <a:r>
              <a:rPr lang="ru-RU" sz="2000" dirty="0" smtClean="0"/>
              <a:t>Направление в авангардистском искусстве, основанное  К. С. Малевичем. Являясь разновидностью абстракционизма, супрематизм выражался в комбинациях разноцветных плоскостей простейших геометрических очертаний (в геометрических формах прямой  линии, квадрата, круга и прямоугольника). Сочетание разноцветных и разновеликих геометрических фигур образует пронизанные внутренним движением уравновешенные асимметричные </a:t>
            </a:r>
            <a:r>
              <a:rPr lang="ru-RU" sz="2000" dirty="0" err="1" smtClean="0"/>
              <a:t>супрематические</a:t>
            </a:r>
            <a:r>
              <a:rPr lang="ru-RU" sz="2000" dirty="0" smtClean="0"/>
              <a:t> композиции.</a:t>
            </a:r>
            <a:endParaRPr lang="ru-RU" sz="2000" dirty="0"/>
          </a:p>
        </p:txBody>
      </p:sp>
      <p:pic>
        <p:nvPicPr>
          <p:cNvPr id="31746" name="Picture 2" descr="http://www.peoples.ru/art/painter/malevich/malevich_work_2013081301465517.jpg"/>
          <p:cNvPicPr>
            <a:picLocks noChangeAspect="1" noChangeArrowheads="1"/>
          </p:cNvPicPr>
          <p:nvPr/>
        </p:nvPicPr>
        <p:blipFill>
          <a:blip r:embed="rId2" cstate="print"/>
          <a:srcRect/>
          <a:stretch>
            <a:fillRect/>
          </a:stretch>
        </p:blipFill>
        <p:spPr bwMode="auto">
          <a:xfrm>
            <a:off x="1475656" y="2420888"/>
            <a:ext cx="7272808" cy="418757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Абстрактный экспрессионизм</a:t>
            </a:r>
            <a:br>
              <a:rPr lang="ru-RU" dirty="0" smtClean="0"/>
            </a:br>
            <a:endParaRPr lang="ru-RU" dirty="0"/>
          </a:p>
        </p:txBody>
      </p:sp>
      <p:pic>
        <p:nvPicPr>
          <p:cNvPr id="32770" name="Picture 2" descr="http://img.phombo.com/img1/photocombo/13/ART-357.jpg_Internal.jpg"/>
          <p:cNvPicPr>
            <a:picLocks noChangeAspect="1" noChangeArrowheads="1"/>
          </p:cNvPicPr>
          <p:nvPr/>
        </p:nvPicPr>
        <p:blipFill>
          <a:blip r:embed="rId2" cstate="print"/>
          <a:srcRect/>
          <a:stretch>
            <a:fillRect/>
          </a:stretch>
        </p:blipFill>
        <p:spPr bwMode="auto">
          <a:xfrm>
            <a:off x="1331640" y="1052736"/>
            <a:ext cx="3528392" cy="5400600"/>
          </a:xfrm>
          <a:prstGeom prst="rect">
            <a:avLst/>
          </a:prstGeom>
          <a:noFill/>
        </p:spPr>
      </p:pic>
      <p:pic>
        <p:nvPicPr>
          <p:cNvPr id="32772" name="Picture 4" descr="http://intoclassics.net/_nw/233/39370048.jpg"/>
          <p:cNvPicPr>
            <a:picLocks noChangeAspect="1" noChangeArrowheads="1"/>
          </p:cNvPicPr>
          <p:nvPr/>
        </p:nvPicPr>
        <p:blipFill>
          <a:blip r:embed="rId3" cstate="print"/>
          <a:srcRect/>
          <a:stretch>
            <a:fillRect/>
          </a:stretch>
        </p:blipFill>
        <p:spPr bwMode="auto">
          <a:xfrm>
            <a:off x="5292080" y="1052736"/>
            <a:ext cx="3480817" cy="5400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2074560"/>
          </a:xfrm>
        </p:spPr>
        <p:txBody>
          <a:bodyPr>
            <a:noAutofit/>
          </a:bodyPr>
          <a:lstStyle/>
          <a:p>
            <a:r>
              <a:rPr lang="ru-RU" sz="2000" dirty="0" smtClean="0"/>
              <a:t>Школа (движение) художников, рисующих быстро и на больших полотнах, с использованием негеометрических штрихов, больших кистей, иногда капая красками на холст, для полнейшего выявления эмоций. Экспрессивный метод покраски здесь часто имеет такое же значение, как само рисование. Целью художника при таком творческом методе является спонтанное выражение внутреннего мира (подсознания) в хаотических формах, не организованных логическим мышлением.</a:t>
            </a:r>
            <a:endParaRPr lang="ru-RU" sz="2000" dirty="0"/>
          </a:p>
        </p:txBody>
      </p:sp>
      <p:pic>
        <p:nvPicPr>
          <p:cNvPr id="33794" name="Picture 2" descr="http://1.bp.blogspot.com/-lkDe-W0QW9U/T-4mwr5GlsI/AAAAAAAABFI/zOomtw8D5oo/s1600/keys2lg.jpg"/>
          <p:cNvPicPr>
            <a:picLocks noChangeAspect="1" noChangeArrowheads="1"/>
          </p:cNvPicPr>
          <p:nvPr/>
        </p:nvPicPr>
        <p:blipFill>
          <a:blip r:embed="rId2" cstate="print"/>
          <a:srcRect/>
          <a:stretch>
            <a:fillRect/>
          </a:stretch>
        </p:blipFill>
        <p:spPr bwMode="auto">
          <a:xfrm>
            <a:off x="1619672" y="2636912"/>
            <a:ext cx="7128792" cy="403244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1916974"/>
          </a:xfrm>
        </p:spPr>
        <p:txBody>
          <a:bodyPr>
            <a:noAutofit/>
          </a:bodyPr>
          <a:lstStyle/>
          <a:p>
            <a:r>
              <a:rPr lang="ru-RU" sz="2400" dirty="0" smtClean="0"/>
              <a:t>Издавна человечество пыталось отобразить красоту и великолепие окружающего мира. Каждое направление в искусстве стремится достичь определенных целей, связанных с мировосприятием живущих людей в той или иной эпохе.</a:t>
            </a:r>
            <a:endParaRPr lang="ru-RU" sz="2400" dirty="0"/>
          </a:p>
        </p:txBody>
      </p:sp>
      <p:sp>
        <p:nvSpPr>
          <p:cNvPr id="3" name="Подзаголовок 2"/>
          <p:cNvSpPr>
            <a:spLocks noGrp="1"/>
          </p:cNvSpPr>
          <p:nvPr>
            <p:ph type="subTitle" idx="1"/>
          </p:nvPr>
        </p:nvSpPr>
        <p:spPr>
          <a:xfrm>
            <a:off x="2555776" y="2492896"/>
            <a:ext cx="4608512" cy="1109768"/>
          </a:xfrm>
        </p:spPr>
        <p:txBody>
          <a:bodyPr/>
          <a:lstStyle/>
          <a:p>
            <a:endParaRPr lang="ru-RU" dirty="0"/>
          </a:p>
        </p:txBody>
      </p:sp>
      <p:pic>
        <p:nvPicPr>
          <p:cNvPr id="14338" name="Picture 2" descr="http://solarwerkstatt.webhosting-einfach.de/famosCD/Informationen/Klima/ESPEREdez05/ESPEREde/www.atmosphere.mpg.de/media/archive/2581.jpg"/>
          <p:cNvPicPr>
            <a:picLocks noChangeAspect="1" noChangeArrowheads="1"/>
          </p:cNvPicPr>
          <p:nvPr/>
        </p:nvPicPr>
        <p:blipFill>
          <a:blip r:embed="rId2" cstate="print"/>
          <a:srcRect/>
          <a:stretch>
            <a:fillRect/>
          </a:stretch>
        </p:blipFill>
        <p:spPr bwMode="auto">
          <a:xfrm>
            <a:off x="1691680" y="2276872"/>
            <a:ext cx="6600825" cy="42195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Геометрическая абстракция</a:t>
            </a:r>
            <a:br>
              <a:rPr lang="ru-RU" dirty="0" smtClean="0"/>
            </a:br>
            <a:endParaRPr lang="ru-RU" dirty="0"/>
          </a:p>
        </p:txBody>
      </p:sp>
      <p:pic>
        <p:nvPicPr>
          <p:cNvPr id="34818" name="Picture 2" descr="http://stranamasterov.ru/img/i1007/Ljubas-Stern_01_0.jpg"/>
          <p:cNvPicPr>
            <a:picLocks noChangeAspect="1" noChangeArrowheads="1"/>
          </p:cNvPicPr>
          <p:nvPr/>
        </p:nvPicPr>
        <p:blipFill>
          <a:blip r:embed="rId2" cstate="print"/>
          <a:srcRect/>
          <a:stretch>
            <a:fillRect/>
          </a:stretch>
        </p:blipFill>
        <p:spPr bwMode="auto">
          <a:xfrm>
            <a:off x="5364088" y="1124744"/>
            <a:ext cx="3563888" cy="5292080"/>
          </a:xfrm>
          <a:prstGeom prst="rect">
            <a:avLst/>
          </a:prstGeom>
          <a:noFill/>
        </p:spPr>
      </p:pic>
      <p:pic>
        <p:nvPicPr>
          <p:cNvPr id="34820" name="Picture 4" descr="http://stranamasterov.ru/img/i1007/Ljubas-Stern_03_0.jpg"/>
          <p:cNvPicPr>
            <a:picLocks noChangeAspect="1" noChangeArrowheads="1"/>
          </p:cNvPicPr>
          <p:nvPr/>
        </p:nvPicPr>
        <p:blipFill>
          <a:blip r:embed="rId3" cstate="print"/>
          <a:srcRect/>
          <a:stretch>
            <a:fillRect/>
          </a:stretch>
        </p:blipFill>
        <p:spPr bwMode="auto">
          <a:xfrm>
            <a:off x="1259632" y="1124744"/>
            <a:ext cx="3744416" cy="525658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2002552"/>
          </a:xfrm>
        </p:spPr>
        <p:txBody>
          <a:bodyPr>
            <a:noAutofit/>
          </a:bodyPr>
          <a:lstStyle/>
          <a:p>
            <a:r>
              <a:rPr lang="ru-RU" sz="2000" dirty="0" smtClean="0"/>
              <a:t>Форма абстрактного искусства, основанная на использовании геометрических форм, иногда, хотя и не всегда, расположенных в </a:t>
            </a:r>
            <a:r>
              <a:rPr lang="ru-RU" sz="2000" dirty="0" err="1" smtClean="0"/>
              <a:t>не-иллюзорного</a:t>
            </a:r>
            <a:r>
              <a:rPr lang="ru-RU" sz="2000" dirty="0" smtClean="0"/>
              <a:t> пространства и объединенных в беспредметные, абстрактные композиции. В основе абстрактных композиций лежит создание художественного пространства путем сочетания различных геометрических форм, цветных плоскостей, прямых и ломаных линий.</a:t>
            </a:r>
            <a:endParaRPr lang="ru-RU" sz="2000" dirty="0"/>
          </a:p>
        </p:txBody>
      </p:sp>
      <p:pic>
        <p:nvPicPr>
          <p:cNvPr id="35842" name="Picture 2" descr="http://www.art-spb.ru/upload/good_image/dergun_6.jpg"/>
          <p:cNvPicPr>
            <a:picLocks noChangeAspect="1" noChangeArrowheads="1"/>
          </p:cNvPicPr>
          <p:nvPr/>
        </p:nvPicPr>
        <p:blipFill>
          <a:blip r:embed="rId2" cstate="print"/>
          <a:srcRect/>
          <a:stretch>
            <a:fillRect/>
          </a:stretch>
        </p:blipFill>
        <p:spPr bwMode="auto">
          <a:xfrm>
            <a:off x="1547664" y="2420888"/>
            <a:ext cx="7128792" cy="408622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930544"/>
          </a:xfrm>
        </p:spPr>
        <p:txBody>
          <a:bodyPr>
            <a:normAutofit/>
          </a:bodyPr>
          <a:lstStyle/>
          <a:p>
            <a:r>
              <a:rPr lang="ru-RU" sz="2000" dirty="0" smtClean="0"/>
              <a:t>Абстракционизм построен на образном понимании живописи или скульптуры. Однако если проанализировать творчество художников и скульпторов, которые работали в данном направлении, то можно увидеть четкость линий и форм. Поэтому   при слове «абстракционизм» мы не должны ожидать увидеть что-то расплывчатое и непонятное.</a:t>
            </a:r>
            <a:endParaRPr lang="ru-RU" sz="2000" dirty="0"/>
          </a:p>
        </p:txBody>
      </p:sp>
      <p:pic>
        <p:nvPicPr>
          <p:cNvPr id="37890" name="Picture 2" descr="http://www.designbuzz.com/wp-content/uploads/2013/03/abstract-art-1-300x248.jpg"/>
          <p:cNvPicPr>
            <a:picLocks noChangeAspect="1" noChangeArrowheads="1"/>
          </p:cNvPicPr>
          <p:nvPr/>
        </p:nvPicPr>
        <p:blipFill>
          <a:blip r:embed="rId2" cstate="print"/>
          <a:srcRect/>
          <a:stretch>
            <a:fillRect/>
          </a:stretch>
        </p:blipFill>
        <p:spPr bwMode="auto">
          <a:xfrm>
            <a:off x="1547664" y="2276872"/>
            <a:ext cx="7056784" cy="417646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tatic.diary.ru/userdir/2/9/9/2/2992072/78559728.jpg"/>
          <p:cNvPicPr>
            <a:picLocks noChangeAspect="1" noChangeArrowheads="1"/>
          </p:cNvPicPr>
          <p:nvPr/>
        </p:nvPicPr>
        <p:blipFill>
          <a:blip r:embed="rId2" cstate="print"/>
          <a:srcRect/>
          <a:stretch>
            <a:fillRect/>
          </a:stretch>
        </p:blipFill>
        <p:spPr bwMode="auto">
          <a:xfrm>
            <a:off x="1259632" y="188639"/>
            <a:ext cx="4320480" cy="2808313"/>
          </a:xfrm>
          <a:prstGeom prst="rect">
            <a:avLst/>
          </a:prstGeom>
          <a:noFill/>
        </p:spPr>
      </p:pic>
      <p:pic>
        <p:nvPicPr>
          <p:cNvPr id="36868" name="Picture 4" descr="http://img01.chitalnya.ru/upload2/429/119428366888314480.jpg"/>
          <p:cNvPicPr>
            <a:picLocks noChangeAspect="1" noChangeArrowheads="1"/>
          </p:cNvPicPr>
          <p:nvPr/>
        </p:nvPicPr>
        <p:blipFill>
          <a:blip r:embed="rId3" cstate="print"/>
          <a:srcRect/>
          <a:stretch>
            <a:fillRect/>
          </a:stretch>
        </p:blipFill>
        <p:spPr bwMode="auto">
          <a:xfrm>
            <a:off x="5796136" y="116632"/>
            <a:ext cx="3240360" cy="6552728"/>
          </a:xfrm>
          <a:prstGeom prst="rect">
            <a:avLst/>
          </a:prstGeom>
          <a:noFill/>
        </p:spPr>
      </p:pic>
      <p:pic>
        <p:nvPicPr>
          <p:cNvPr id="36870" name="Picture 6" descr="http://www.artunframed.com/Gallery/wp-content/uploads/2013/07/Cossacks-Wassily-Kandinsky.jpg"/>
          <p:cNvPicPr>
            <a:picLocks noChangeAspect="1" noChangeArrowheads="1"/>
          </p:cNvPicPr>
          <p:nvPr/>
        </p:nvPicPr>
        <p:blipFill>
          <a:blip r:embed="rId4" cstate="print"/>
          <a:srcRect/>
          <a:stretch>
            <a:fillRect/>
          </a:stretch>
        </p:blipFill>
        <p:spPr bwMode="auto">
          <a:xfrm>
            <a:off x="1331640" y="3356992"/>
            <a:ext cx="4248472" cy="316835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art-spb.ru/upload/good_image/ferrinio_12.jpg"/>
          <p:cNvPicPr>
            <a:picLocks noChangeAspect="1" noChangeArrowheads="1"/>
          </p:cNvPicPr>
          <p:nvPr/>
        </p:nvPicPr>
        <p:blipFill>
          <a:blip r:embed="rId2" cstate="print"/>
          <a:srcRect/>
          <a:stretch>
            <a:fillRect/>
          </a:stretch>
        </p:blipFill>
        <p:spPr bwMode="auto">
          <a:xfrm>
            <a:off x="4932040" y="3068960"/>
            <a:ext cx="4007767" cy="3573084"/>
          </a:xfrm>
          <a:prstGeom prst="rect">
            <a:avLst/>
          </a:prstGeom>
          <a:noFill/>
        </p:spPr>
      </p:pic>
      <p:pic>
        <p:nvPicPr>
          <p:cNvPr id="39940" name="Picture 4" descr="http://www.artinvest2000.com/kandinsky_montagna-blu.jpg"/>
          <p:cNvPicPr>
            <a:picLocks noChangeAspect="1" noChangeArrowheads="1"/>
          </p:cNvPicPr>
          <p:nvPr/>
        </p:nvPicPr>
        <p:blipFill>
          <a:blip r:embed="rId3" cstate="print"/>
          <a:srcRect/>
          <a:stretch>
            <a:fillRect/>
          </a:stretch>
        </p:blipFill>
        <p:spPr bwMode="auto">
          <a:xfrm>
            <a:off x="1115616" y="161924"/>
            <a:ext cx="3600400" cy="6435428"/>
          </a:xfrm>
          <a:prstGeom prst="rect">
            <a:avLst/>
          </a:prstGeom>
          <a:noFill/>
        </p:spPr>
      </p:pic>
      <p:pic>
        <p:nvPicPr>
          <p:cNvPr id="39942" name="Picture 6" descr="http://www.arthit.ru/abstract/0070/flower-art-4.jpg"/>
          <p:cNvPicPr>
            <a:picLocks noChangeAspect="1" noChangeArrowheads="1"/>
          </p:cNvPicPr>
          <p:nvPr/>
        </p:nvPicPr>
        <p:blipFill>
          <a:blip r:embed="rId4" cstate="print"/>
          <a:srcRect/>
          <a:stretch>
            <a:fillRect/>
          </a:stretch>
        </p:blipFill>
        <p:spPr bwMode="auto">
          <a:xfrm>
            <a:off x="4932040" y="188640"/>
            <a:ext cx="3995936" cy="266429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Выполнила </a:t>
            </a:r>
            <a:endParaRPr lang="ru-RU" dirty="0"/>
          </a:p>
        </p:txBody>
      </p:sp>
      <p:sp>
        <p:nvSpPr>
          <p:cNvPr id="3" name="Подзаголовок 2"/>
          <p:cNvSpPr>
            <a:spLocks noGrp="1"/>
          </p:cNvSpPr>
          <p:nvPr>
            <p:ph type="subTitle" idx="1"/>
          </p:nvPr>
        </p:nvSpPr>
        <p:spPr>
          <a:xfrm>
            <a:off x="1432560" y="1988840"/>
            <a:ext cx="7406640" cy="1872208"/>
          </a:xfrm>
        </p:spPr>
        <p:txBody>
          <a:bodyPr/>
          <a:lstStyle/>
          <a:p>
            <a:r>
              <a:rPr lang="ru-RU" dirty="0" smtClean="0"/>
              <a:t>ученица 11-Б класса</a:t>
            </a:r>
            <a:br>
              <a:rPr lang="ru-RU" dirty="0" smtClean="0"/>
            </a:br>
            <a:r>
              <a:rPr lang="ru-RU" dirty="0" smtClean="0"/>
              <a:t>Одесской ООШ №8</a:t>
            </a:r>
            <a:br>
              <a:rPr lang="ru-RU" dirty="0" smtClean="0"/>
            </a:br>
            <a:r>
              <a:rPr lang="ru-RU" smtClean="0"/>
              <a:t>Морева </a:t>
            </a:r>
            <a:r>
              <a:rPr lang="ru-RU" dirty="0" err="1" smtClean="0"/>
              <a:t>Эльмира</a:t>
            </a:r>
            <a:r>
              <a:rPr lang="ru-RU" dirty="0" smtClean="0"/>
              <a:t> </a:t>
            </a:r>
            <a:endParaRPr lang="ru-RU" dirty="0"/>
          </a:p>
        </p:txBody>
      </p:sp>
      <p:pic>
        <p:nvPicPr>
          <p:cNvPr id="40962" name="Picture 2" descr="http://metodisty.ru/user_upload/11_2013/1384074787.gif"/>
          <p:cNvPicPr>
            <a:picLocks noChangeAspect="1" noChangeArrowheads="1" noCrop="1"/>
          </p:cNvPicPr>
          <p:nvPr/>
        </p:nvPicPr>
        <p:blipFill>
          <a:blip r:embed="rId2" cstate="print"/>
          <a:srcRect/>
          <a:stretch>
            <a:fillRect/>
          </a:stretch>
        </p:blipFill>
        <p:spPr bwMode="auto">
          <a:xfrm>
            <a:off x="6228184" y="3212976"/>
            <a:ext cx="1872208" cy="310170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930544"/>
          </a:xfrm>
        </p:spPr>
        <p:txBody>
          <a:bodyPr>
            <a:noAutofit/>
          </a:bodyPr>
          <a:lstStyle/>
          <a:p>
            <a:r>
              <a:rPr lang="ru-RU" sz="2400" dirty="0" smtClean="0"/>
              <a:t>Однако есть такие стили в живописи и скульптуре, которые стремятся передать не конкретный образ, а что-то бесформенное. Цель этого искусства – развитие воображения. Каждый, кто созерцает подобное творчество, ищет в нем что-то понятное для себя</a:t>
            </a:r>
            <a:endParaRPr lang="ru-RU" sz="2400" dirty="0"/>
          </a:p>
        </p:txBody>
      </p:sp>
      <p:pic>
        <p:nvPicPr>
          <p:cNvPr id="16386" name="Picture 2" descr="http://breeze-art.com/data/media/20/athus.jpg"/>
          <p:cNvPicPr>
            <a:picLocks noChangeAspect="1" noChangeArrowheads="1"/>
          </p:cNvPicPr>
          <p:nvPr/>
        </p:nvPicPr>
        <p:blipFill>
          <a:blip r:embed="rId2" cstate="print"/>
          <a:srcRect/>
          <a:stretch>
            <a:fillRect/>
          </a:stretch>
        </p:blipFill>
        <p:spPr bwMode="auto">
          <a:xfrm>
            <a:off x="1547664" y="2420888"/>
            <a:ext cx="6800001" cy="39604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786528"/>
          </a:xfrm>
        </p:spPr>
        <p:txBody>
          <a:bodyPr>
            <a:noAutofit/>
          </a:bodyPr>
          <a:lstStyle/>
          <a:p>
            <a:r>
              <a:rPr lang="ru-RU" sz="2000" dirty="0" smtClean="0"/>
              <a:t>Абстракционизм появился на рубеже XIX – XX в.в, поскольку именно в это время происходило брожение умов. Потребовалось создать нетрадиционный изобразительный язык, который был бы полон глубокого смысла. Однако тот, кто созерцал произведения данного искусства, должен был уметь мыслить абстракциями. В противном случае изображаемое казалось просто набором каких-то элементов и не более того</a:t>
            </a:r>
            <a:endParaRPr lang="ru-RU" sz="2000" dirty="0"/>
          </a:p>
        </p:txBody>
      </p:sp>
      <p:pic>
        <p:nvPicPr>
          <p:cNvPr id="17410" name="Picture 2" descr="http://www.yar-slav.com/abstrakt/18.jpg"/>
          <p:cNvPicPr>
            <a:picLocks noChangeAspect="1" noChangeArrowheads="1"/>
          </p:cNvPicPr>
          <p:nvPr/>
        </p:nvPicPr>
        <p:blipFill>
          <a:blip r:embed="rId2" cstate="print"/>
          <a:srcRect/>
          <a:stretch>
            <a:fillRect/>
          </a:stretch>
        </p:blipFill>
        <p:spPr bwMode="auto">
          <a:xfrm>
            <a:off x="1547664" y="2348880"/>
            <a:ext cx="3168352" cy="4339134"/>
          </a:xfrm>
          <a:prstGeom prst="rect">
            <a:avLst/>
          </a:prstGeom>
          <a:noFill/>
        </p:spPr>
      </p:pic>
      <p:pic>
        <p:nvPicPr>
          <p:cNvPr id="17412" name="Picture 4" descr="http://www.artlib.ru/objects/gallery_321/artlib_gallery-160888-b.jpg"/>
          <p:cNvPicPr>
            <a:picLocks noChangeAspect="1" noChangeArrowheads="1"/>
          </p:cNvPicPr>
          <p:nvPr/>
        </p:nvPicPr>
        <p:blipFill>
          <a:blip r:embed="rId3" cstate="print"/>
          <a:srcRect/>
          <a:stretch>
            <a:fillRect/>
          </a:stretch>
        </p:blipFill>
        <p:spPr bwMode="auto">
          <a:xfrm>
            <a:off x="5364088" y="2348880"/>
            <a:ext cx="3388618" cy="43204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Термин «абстракционизм» основан от слова «</a:t>
            </a:r>
            <a:r>
              <a:rPr lang="ru-RU" sz="2400" dirty="0" err="1" smtClean="0"/>
              <a:t>abstractio</a:t>
            </a:r>
            <a:r>
              <a:rPr lang="ru-RU" sz="2400" dirty="0" smtClean="0"/>
              <a:t>», что в переводе означает удаление, отвлечение</a:t>
            </a:r>
            <a:endParaRPr lang="ru-RU" sz="2400" dirty="0"/>
          </a:p>
        </p:txBody>
      </p:sp>
      <p:pic>
        <p:nvPicPr>
          <p:cNvPr id="18434" name="Picture 2" descr="http://www.elite-paint.com/paintings_photo/A0279_vbig.jpg"/>
          <p:cNvPicPr>
            <a:picLocks noChangeAspect="1" noChangeArrowheads="1"/>
          </p:cNvPicPr>
          <p:nvPr/>
        </p:nvPicPr>
        <p:blipFill>
          <a:blip r:embed="rId2" cstate="print"/>
          <a:srcRect/>
          <a:stretch>
            <a:fillRect/>
          </a:stretch>
        </p:blipFill>
        <p:spPr bwMode="auto">
          <a:xfrm>
            <a:off x="1547664" y="1628800"/>
            <a:ext cx="6899920" cy="475252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smtClean="0"/>
              <a:t>Основоположники абстракционизма — русские художники Василий Кандинский и Казимир Малевич, голландец Пит </a:t>
            </a:r>
            <a:r>
              <a:rPr lang="ru-RU" sz="2200" dirty="0" err="1" smtClean="0"/>
              <a:t>Мондриан</a:t>
            </a:r>
            <a:r>
              <a:rPr lang="ru-RU" sz="2200" dirty="0" smtClean="0"/>
              <a:t>.</a:t>
            </a:r>
            <a:endParaRPr lang="ru-RU" dirty="0"/>
          </a:p>
        </p:txBody>
      </p:sp>
      <p:sp>
        <p:nvSpPr>
          <p:cNvPr id="3" name="Содержимое 2"/>
          <p:cNvSpPr>
            <a:spLocks noGrp="1"/>
          </p:cNvSpPr>
          <p:nvPr>
            <p:ph idx="1"/>
          </p:nvPr>
        </p:nvSpPr>
        <p:spPr>
          <a:xfrm>
            <a:off x="1043608" y="5877272"/>
            <a:ext cx="8100392" cy="371128"/>
          </a:xfrm>
        </p:spPr>
        <p:txBody>
          <a:bodyPr>
            <a:normAutofit fontScale="70000" lnSpcReduction="20000"/>
          </a:bodyPr>
          <a:lstStyle/>
          <a:p>
            <a:pPr>
              <a:buNone/>
            </a:pPr>
            <a:r>
              <a:rPr lang="ru-RU" dirty="0" smtClean="0"/>
              <a:t>Василий Кандинский         Казимир Малевич        Пит </a:t>
            </a:r>
            <a:r>
              <a:rPr lang="ru-RU" dirty="0" err="1" smtClean="0"/>
              <a:t>Мондриан</a:t>
            </a:r>
            <a:endParaRPr lang="ru-RU" dirty="0"/>
          </a:p>
        </p:txBody>
      </p:sp>
      <p:pic>
        <p:nvPicPr>
          <p:cNvPr id="19458" name="Picture 2" descr="http://img0.liveinternet.ru/images/attach/c/2/73/471/73471678_Victor_Khrisanfovich_Kandinsky.jpg"/>
          <p:cNvPicPr>
            <a:picLocks noChangeAspect="1" noChangeArrowheads="1"/>
          </p:cNvPicPr>
          <p:nvPr/>
        </p:nvPicPr>
        <p:blipFill>
          <a:blip r:embed="rId2" cstate="print"/>
          <a:srcRect/>
          <a:stretch>
            <a:fillRect/>
          </a:stretch>
        </p:blipFill>
        <p:spPr bwMode="auto">
          <a:xfrm>
            <a:off x="1187623" y="1772816"/>
            <a:ext cx="2520281" cy="3933056"/>
          </a:xfrm>
          <a:prstGeom prst="rect">
            <a:avLst/>
          </a:prstGeom>
          <a:noFill/>
        </p:spPr>
      </p:pic>
      <p:pic>
        <p:nvPicPr>
          <p:cNvPr id="19460" name="Picture 4" descr="http://savepic.ru/1292260.jpg"/>
          <p:cNvPicPr>
            <a:picLocks noChangeAspect="1" noChangeArrowheads="1"/>
          </p:cNvPicPr>
          <p:nvPr/>
        </p:nvPicPr>
        <p:blipFill>
          <a:blip r:embed="rId3" cstate="print"/>
          <a:srcRect/>
          <a:stretch>
            <a:fillRect/>
          </a:stretch>
        </p:blipFill>
        <p:spPr bwMode="auto">
          <a:xfrm>
            <a:off x="3923929" y="1772816"/>
            <a:ext cx="2448272" cy="3874949"/>
          </a:xfrm>
          <a:prstGeom prst="rect">
            <a:avLst/>
          </a:prstGeom>
          <a:noFill/>
        </p:spPr>
      </p:pic>
      <p:pic>
        <p:nvPicPr>
          <p:cNvPr id="19462" name="Picture 6" descr="http://www.nndb.com/people/370/000024298/piet-mondrian-1.jpg"/>
          <p:cNvPicPr>
            <a:picLocks noChangeAspect="1" noChangeArrowheads="1"/>
          </p:cNvPicPr>
          <p:nvPr/>
        </p:nvPicPr>
        <p:blipFill>
          <a:blip r:embed="rId4" cstate="print"/>
          <a:srcRect/>
          <a:stretch>
            <a:fillRect/>
          </a:stretch>
        </p:blipFill>
        <p:spPr bwMode="auto">
          <a:xfrm>
            <a:off x="6660232" y="1772816"/>
            <a:ext cx="2322154" cy="381642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1224136"/>
          </a:xfrm>
        </p:spPr>
        <p:txBody>
          <a:bodyPr>
            <a:normAutofit fontScale="90000"/>
          </a:bodyPr>
          <a:lstStyle/>
          <a:p>
            <a:r>
              <a:rPr lang="ru-RU" dirty="0" smtClean="0"/>
              <a:t>Новые направления  абстрактного искусства</a:t>
            </a:r>
            <a:endParaRPr lang="ru-RU" dirty="0"/>
          </a:p>
        </p:txBody>
      </p:sp>
      <p:sp>
        <p:nvSpPr>
          <p:cNvPr id="3" name="Содержимое 2"/>
          <p:cNvSpPr>
            <a:spLocks noGrp="1"/>
          </p:cNvSpPr>
          <p:nvPr>
            <p:ph idx="1"/>
          </p:nvPr>
        </p:nvSpPr>
        <p:spPr>
          <a:xfrm>
            <a:off x="1435608" y="2420888"/>
            <a:ext cx="7498080" cy="4176464"/>
          </a:xfrm>
        </p:spPr>
        <p:txBody>
          <a:bodyPr>
            <a:normAutofit/>
          </a:bodyPr>
          <a:lstStyle/>
          <a:p>
            <a:r>
              <a:rPr lang="ru-RU" dirty="0" err="1" smtClean="0"/>
              <a:t>Лучизм</a:t>
            </a:r>
            <a:endParaRPr lang="ru-RU" dirty="0" smtClean="0"/>
          </a:p>
          <a:p>
            <a:r>
              <a:rPr lang="ru-RU" dirty="0" err="1" smtClean="0"/>
              <a:t>Неопластицизм</a:t>
            </a:r>
            <a:endParaRPr lang="ru-RU" dirty="0" smtClean="0"/>
          </a:p>
          <a:p>
            <a:r>
              <a:rPr lang="ru-RU" dirty="0" smtClean="0"/>
              <a:t>Орфизм</a:t>
            </a:r>
          </a:p>
          <a:p>
            <a:r>
              <a:rPr lang="ru-RU" dirty="0" smtClean="0"/>
              <a:t>Супрематизм</a:t>
            </a:r>
          </a:p>
          <a:p>
            <a:r>
              <a:rPr lang="ru-RU" dirty="0" smtClean="0"/>
              <a:t>Абстрактный экспрессионизм</a:t>
            </a:r>
          </a:p>
          <a:p>
            <a:r>
              <a:rPr lang="ru-RU" dirty="0" smtClean="0"/>
              <a:t>Геометрическая абстракция</a:t>
            </a:r>
          </a:p>
          <a:p>
            <a:endParaRPr lang="ru-RU" dirty="0"/>
          </a:p>
        </p:txBody>
      </p:sp>
      <p:pic>
        <p:nvPicPr>
          <p:cNvPr id="20484" name="Picture 4" descr="http://www.20art.ru/plugins/p17_image_gallery/images/md/3/730.jpg"/>
          <p:cNvPicPr>
            <a:picLocks noChangeAspect="1" noChangeArrowheads="1"/>
          </p:cNvPicPr>
          <p:nvPr/>
        </p:nvPicPr>
        <p:blipFill>
          <a:blip r:embed="rId2" cstate="print"/>
          <a:srcRect/>
          <a:stretch>
            <a:fillRect/>
          </a:stretch>
        </p:blipFill>
        <p:spPr bwMode="auto">
          <a:xfrm>
            <a:off x="5652120" y="1412776"/>
            <a:ext cx="3041923" cy="33123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Лучизм</a:t>
            </a:r>
            <a:endParaRPr lang="ru-RU" dirty="0"/>
          </a:p>
        </p:txBody>
      </p:sp>
      <p:pic>
        <p:nvPicPr>
          <p:cNvPr id="22530" name="Picture 2" descr="http://all-art.do.am/Stili_Napravlen/Avangardizm/Phuturizm/20.jpg"/>
          <p:cNvPicPr>
            <a:picLocks noChangeAspect="1" noChangeArrowheads="1"/>
          </p:cNvPicPr>
          <p:nvPr/>
        </p:nvPicPr>
        <p:blipFill>
          <a:blip r:embed="rId2" cstate="print"/>
          <a:srcRect/>
          <a:stretch>
            <a:fillRect/>
          </a:stretch>
        </p:blipFill>
        <p:spPr bwMode="auto">
          <a:xfrm>
            <a:off x="1115616" y="1412776"/>
            <a:ext cx="3882033" cy="5272710"/>
          </a:xfrm>
          <a:prstGeom prst="rect">
            <a:avLst/>
          </a:prstGeom>
          <a:noFill/>
        </p:spPr>
      </p:pic>
      <p:pic>
        <p:nvPicPr>
          <p:cNvPr id="22532" name="Picture 4" descr="http://www.larsky.ru/artworks/lp34.jpg"/>
          <p:cNvPicPr>
            <a:picLocks noChangeAspect="1" noChangeArrowheads="1"/>
          </p:cNvPicPr>
          <p:nvPr/>
        </p:nvPicPr>
        <p:blipFill>
          <a:blip r:embed="rId3" cstate="print"/>
          <a:srcRect/>
          <a:stretch>
            <a:fillRect/>
          </a:stretch>
        </p:blipFill>
        <p:spPr bwMode="auto">
          <a:xfrm>
            <a:off x="5269036" y="1412776"/>
            <a:ext cx="3695452" cy="526013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2434600"/>
          </a:xfrm>
        </p:spPr>
        <p:txBody>
          <a:bodyPr>
            <a:noAutofit/>
          </a:bodyPr>
          <a:lstStyle/>
          <a:p>
            <a:r>
              <a:rPr lang="ru-RU" sz="2000" dirty="0" smtClean="0"/>
              <a:t>Направление в живописи русского авангарда в искусстве , основанное на смещении световых спектров и светопередачи. Одно из ранних направлений абстракционизма. Основывался также на идее возникновения пространств, форм из «пересечения отраженных лучей различных предметов», так как человеком в действительности воспринимается не сам предмет, а «сумма лучей, идущих от источника света, отраженных от предмета и попавших в поле нашего зрения». Лучи на полотне передаются с помощью цветных линий.</a:t>
            </a:r>
            <a:endParaRPr lang="ru-RU" sz="2000" dirty="0"/>
          </a:p>
        </p:txBody>
      </p:sp>
      <p:pic>
        <p:nvPicPr>
          <p:cNvPr id="23554" name="Picture 2" descr="http://www.museenkoeln.de/home/medien/img_bdw/hi/2006_47.jpg"/>
          <p:cNvPicPr>
            <a:picLocks noChangeAspect="1" noChangeArrowheads="1"/>
          </p:cNvPicPr>
          <p:nvPr/>
        </p:nvPicPr>
        <p:blipFill>
          <a:blip r:embed="rId2" cstate="print"/>
          <a:srcRect/>
          <a:stretch>
            <a:fillRect/>
          </a:stretch>
        </p:blipFill>
        <p:spPr bwMode="auto">
          <a:xfrm>
            <a:off x="1619672" y="2996952"/>
            <a:ext cx="7128792" cy="363284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182</TotalTime>
  <Words>232</Words>
  <Application>Microsoft Office PowerPoint</Application>
  <PresentationFormat>Экран (4:3)</PresentationFormat>
  <Paragraphs>32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Солнцестояние</vt:lpstr>
      <vt:lpstr>Презентация </vt:lpstr>
      <vt:lpstr>Издавна человечество пыталось отобразить красоту и великолепие окружающего мира. Каждое направление в искусстве стремится достичь определенных целей, связанных с мировосприятием живущих людей в той или иной эпохе.</vt:lpstr>
      <vt:lpstr>Однако есть такие стили в живописи и скульптуре, которые стремятся передать не конкретный образ, а что-то бесформенное. Цель этого искусства – развитие воображения. Каждый, кто созерцает подобное творчество, ищет в нем что-то понятное для себя</vt:lpstr>
      <vt:lpstr>Абстракционизм появился на рубеже XIX – XX в.в, поскольку именно в это время происходило брожение умов. Потребовалось создать нетрадиционный изобразительный язык, который был бы полон глубокого смысла. Однако тот, кто созерцал произведения данного искусства, должен был уметь мыслить абстракциями. В противном случае изображаемое казалось просто набором каких-то элементов и не более того</vt:lpstr>
      <vt:lpstr>Термин «абстракционизм» основан от слова «abstractio», что в переводе означает удаление, отвлечение</vt:lpstr>
      <vt:lpstr>Основоположники абстракционизма — русские художники Василий Кандинский и Казимир Малевич, голландец Пит Мондриан.</vt:lpstr>
      <vt:lpstr>Новые направления  абстрактного искусства</vt:lpstr>
      <vt:lpstr>Лучизм</vt:lpstr>
      <vt:lpstr>Направление в живописи русского авангарда в искусстве , основанное на смещении световых спектров и светопередачи. Одно из ранних направлений абстракционизма. Основывался также на идее возникновения пространств, форм из «пересечения отраженных лучей различных предметов», так как человеком в действительности воспринимается не сам предмет, а «сумма лучей, идущих от источника света, отраженных от предмета и попавших в поле нашего зрения». Лучи на полотне передаются с помощью цветных линий.</vt:lpstr>
      <vt:lpstr>Основателем и теоретиком течения был художник Михаил Ларионов. В лучизме работали Михаил Лё-Дантю и другие художники группы «Ослиный хвост». Особое развитие лучизм получил в творчестве С. М. Романовича, который колористические идеи лучизма сделал основой«пространственности» красочного слоя фигуративной картины.</vt:lpstr>
      <vt:lpstr>Неопластицизм</vt:lpstr>
      <vt:lpstr>Введённое Питом Мондрианом обозначение направления абстрактного искусства, которое существовало в 1917—1928 гг. в Голландии и объединяло художников, группировавшихся вокруг журнала «De Stijl» («Стиль»). Для «Стиля» характерны чёткие прямоугольные формы в архитектуре и абстрактная живопись в компоновке крупных прямоугольных плоскостей, окрашенных в основные цвета спектра </vt:lpstr>
      <vt:lpstr>Орфизм </vt:lpstr>
      <vt:lpstr>Направление вживописи1910-х годов, образованное Р. Делоне, Ф. Купка, Ф. Пикабия, М. Дюшан. Генетически связан с кубизмом, футуризмом и экспрессионизмом. Художники-орфисты стремились выразить динамику движения и музыкальность ритмов с помощью «закономерностей» взаимопроникновения основных цветов спектра и взаимопересечения криволинейных поверхностей. </vt:lpstr>
      <vt:lpstr>Орфизм повлиял на русскую живопись в 1913—1914 годах через прямые контакты русских с самим Робером Делоне. Его влияние можно увидеть в работах Аристарха Лентулова. Также орфизм повлиял на некоторые работы Александры Экстер, Георгия Якулова и Александра Богомазова.</vt:lpstr>
      <vt:lpstr>Супрематизм </vt:lpstr>
      <vt:lpstr>Направление в авангардистском искусстве, основанное  К. С. Малевичем. Являясь разновидностью абстракционизма, супрематизм выражался в комбинациях разноцветных плоскостей простейших геометрических очертаний (в геометрических формах прямой  линии, квадрата, круга и прямоугольника). Сочетание разноцветных и разновеликих геометрических фигур образует пронизанные внутренним движением уравновешенные асимметричные супрематические композиции.</vt:lpstr>
      <vt:lpstr>Абстрактный экспрессионизм </vt:lpstr>
      <vt:lpstr>Школа (движение) художников, рисующих быстро и на больших полотнах, с использованием негеометрических штрихов, больших кистей, иногда капая красками на холст, для полнейшего выявления эмоций. Экспрессивный метод покраски здесь часто имеет такое же значение, как само рисование. Целью художника при таком творческом методе является спонтанное выражение внутреннего мира (подсознания) в хаотических формах, не организованных логическим мышлением.</vt:lpstr>
      <vt:lpstr>Геометрическая абстракция </vt:lpstr>
      <vt:lpstr>Форма абстрактного искусства, основанная на использовании геометрических форм, иногда, хотя и не всегда, расположенных в не-иллюзорного пространства и объединенных в беспредметные, абстрактные композиции. В основе абстрактных композиций лежит создание художественного пространства путем сочетания различных геометрических форм, цветных плоскостей, прямых и ломаных линий.</vt:lpstr>
      <vt:lpstr>Абстракционизм построен на образном понимании живописи или скульптуры. Однако если проанализировать творчество художников и скульпторов, которые работали в данном направлении, то можно увидеть четкость линий и форм. Поэтому   при слове «абстракционизм» мы не должны ожидать увидеть что-то расплывчатое и непонятное.</vt:lpstr>
      <vt:lpstr>Слайд 23</vt:lpstr>
      <vt:lpstr>Слайд 24</vt:lpstr>
      <vt:lpstr>Выполнила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Admin</dc:creator>
  <cp:lastModifiedBy>Admin</cp:lastModifiedBy>
  <cp:revision>19</cp:revision>
  <dcterms:created xsi:type="dcterms:W3CDTF">2014-04-16T17:46:47Z</dcterms:created>
  <dcterms:modified xsi:type="dcterms:W3CDTF">2014-06-03T18:00:37Z</dcterms:modified>
</cp:coreProperties>
</file>