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2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99" autoAdjust="0"/>
    <p:restoredTop sz="93240" autoAdjust="0"/>
  </p:normalViewPr>
  <p:slideViewPr>
    <p:cSldViewPr>
      <p:cViewPr varScale="1">
        <p:scale>
          <a:sx n="104" d="100"/>
          <a:sy n="104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672414" cy="1714487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    </a:t>
            </a:r>
            <a:r>
              <a:rPr lang="ru-RU" dirty="0" err="1" smtClean="0">
                <a:latin typeface="Monotype Corsiva" pitchFamily="66" charset="0"/>
              </a:rPr>
              <a:t>Презентація</a:t>
            </a:r>
            <a:r>
              <a:rPr lang="ru-RU" dirty="0" smtClean="0">
                <a:latin typeface="Monotype Corsiva" pitchFamily="66" charset="0"/>
              </a:rPr>
              <a:t>   </a:t>
            </a:r>
            <a:r>
              <a:rPr lang="ru-RU" dirty="0" err="1" smtClean="0">
                <a:latin typeface="Monotype Corsiva" pitchFamily="66" charset="0"/>
              </a:rPr>
              <a:t>з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музичного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мистецва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71678"/>
            <a:ext cx="6400800" cy="3567122"/>
          </a:xfrm>
        </p:spPr>
        <p:txBody>
          <a:bodyPr/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На тему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sym typeface="Wingdings" pitchFamily="2" charset="2"/>
              </a:rPr>
              <a:t>: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sym typeface="Wingdings" pitchFamily="2" charset="2"/>
              </a:rPr>
              <a:t>``</a:t>
            </a:r>
            <a:r>
              <a:rPr lang="uk-UA" sz="4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sym typeface="Wingdings" pitchFamily="2" charset="2"/>
              </a:rPr>
              <a:t>Життя та творчість Миколи Лисенка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sym typeface="Wingdings" pitchFamily="2" charset="2"/>
              </a:rPr>
              <a:t>``</a:t>
            </a:r>
            <a:endParaRPr lang="uk-UA" sz="40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  <a:sym typeface="Wingdings" pitchFamily="2" charset="2"/>
            </a:endParaRPr>
          </a:p>
          <a:p>
            <a:r>
              <a:rPr lang="uk-UA" sz="4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sym typeface="Wingdings" pitchFamily="2" charset="2"/>
              </a:rPr>
              <a:t>Учня 8-А класу </a:t>
            </a:r>
          </a:p>
          <a:p>
            <a:r>
              <a:rPr lang="uk-UA" sz="4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sym typeface="Wingdings" pitchFamily="2" charset="2"/>
              </a:rPr>
              <a:t>Боярської ЗОШ І-ІІІ ст. №1</a:t>
            </a:r>
          </a:p>
          <a:p>
            <a:r>
              <a:rPr lang="uk-UA" sz="4000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sym typeface="Wingdings" pitchFamily="2" charset="2"/>
              </a:rPr>
              <a:t>Козленка</a:t>
            </a:r>
            <a:r>
              <a:rPr lang="uk-UA" sz="4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sym typeface="Wingdings" pitchFamily="2" charset="2"/>
              </a:rPr>
              <a:t> Сергія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71734" y="1857364"/>
            <a:ext cx="1898508" cy="9647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5786446" cy="6858000"/>
          </a:xfrm>
        </p:spPr>
        <p:txBody>
          <a:bodyPr/>
          <a:lstStyle/>
          <a:p>
            <a:r>
              <a:rPr lang="uk-UA" sz="2800" dirty="0" smtClean="0">
                <a:solidFill>
                  <a:srgbClr val="FFC000"/>
                </a:solidFill>
                <a:latin typeface="Monotype Corsiva" pitchFamily="66" charset="0"/>
              </a:rPr>
              <a:t>Музиці М.Лисенка притаманна органічна єдність змісту і форми, глибока ідейність, реалізм, висока композиторська майстерність.</a:t>
            </a:r>
            <a:br>
              <a:rPr lang="uk-UA" sz="2800" dirty="0" smtClean="0">
                <a:solidFill>
                  <a:srgbClr val="FFC000"/>
                </a:solidFill>
                <a:latin typeface="Monotype Corsiva" pitchFamily="66" charset="0"/>
              </a:rPr>
            </a:br>
            <a:r>
              <a:rPr lang="uk-UA" sz="2800" dirty="0" smtClean="0">
                <a:solidFill>
                  <a:srgbClr val="FFC000"/>
                </a:solidFill>
                <a:latin typeface="Monotype Corsiva" pitchFamily="66" charset="0"/>
              </a:rPr>
              <a:t>  Невтомний організатор, закоханий у свою справу подвижник, талановитий художник, палкий і активний пропагандист української музичної культури, М.Лисенко завжди і всюди ставив собі за мету, визначав як </a:t>
            </a:r>
            <a:r>
              <a:rPr lang="uk-UA" sz="2800" dirty="0" err="1" smtClean="0">
                <a:solidFill>
                  <a:srgbClr val="FFC000"/>
                </a:solidFill>
                <a:latin typeface="Monotype Corsiva" pitchFamily="66" charset="0"/>
              </a:rPr>
              <a:t>найважливе</a:t>
            </a:r>
            <a:r>
              <a:rPr lang="uk-UA" sz="2800" dirty="0" smtClean="0">
                <a:solidFill>
                  <a:srgbClr val="FFC000"/>
                </a:solidFill>
                <a:latin typeface="Monotype Corsiva" pitchFamily="66" charset="0"/>
              </a:rPr>
              <a:t> завдання — відкривати громадськості невичерпні художні скарби українського народу.</a:t>
            </a:r>
            <a:endParaRPr lang="ru-RU" sz="2800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Рисунок 3" descr="186866_2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1675" y="0"/>
            <a:ext cx="33623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85850" y="1285860"/>
            <a:ext cx="285752" cy="2194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4000496" cy="6858000"/>
          </a:xfrm>
        </p:spPr>
        <p:txBody>
          <a:bodyPr/>
          <a:lstStyle/>
          <a:p>
            <a:r>
              <a:rPr lang="uk-UA" sz="3200" dirty="0" smtClean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Педагогічною діяльністю М.Лисенко заклав підвалини вищої спеціальної музичної освіти в Україні. Безпосередніми продовжувачами кращих творчих традицій М.Лисенка в українській музичній культурі були К.</a:t>
            </a:r>
            <a:r>
              <a:rPr lang="uk-UA" sz="3200" dirty="0" err="1" smtClean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Стеценко</a:t>
            </a:r>
            <a:r>
              <a:rPr lang="uk-UA" sz="3200" dirty="0" smtClean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, Я.Степовий, М.Леонтович.</a:t>
            </a:r>
          </a:p>
          <a:p>
            <a:endParaRPr lang="ru-RU" dirty="0"/>
          </a:p>
        </p:txBody>
      </p:sp>
      <p:pic>
        <p:nvPicPr>
          <p:cNvPr id="4" name="Рисунок 4" descr="Без имени-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0337" y="1000108"/>
            <a:ext cx="2633663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Без имени-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42852"/>
            <a:ext cx="2214562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 descr="Mykola_leontovyc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286124"/>
            <a:ext cx="221138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 descr="Mykola_leontovyc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714676" y="2643182"/>
            <a:ext cx="221138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71668" y="1500174"/>
            <a:ext cx="271442" cy="1005266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0364" y="2571744"/>
            <a:ext cx="2928958" cy="1643050"/>
          </a:xfrm>
        </p:spPr>
        <p:txBody>
          <a:bodyPr>
            <a:normAutofit lnSpcReduction="10000"/>
          </a:bodyPr>
          <a:lstStyle/>
          <a:p>
            <a:r>
              <a:rPr lang="uk-UA" sz="2400" b="1" dirty="0" smtClean="0">
                <a:solidFill>
                  <a:srgbClr val="FFFF00"/>
                </a:solidFill>
                <a:latin typeface="Constantia" pitchFamily="18" charset="0"/>
              </a:rPr>
              <a:t> </a:t>
            </a:r>
            <a:r>
              <a:rPr lang="uk-UA" sz="3200" b="1" dirty="0" smtClean="0">
                <a:solidFill>
                  <a:srgbClr val="FFC000"/>
                </a:solidFill>
                <a:latin typeface="Monotype Corsiva" pitchFamily="66" charset="0"/>
              </a:rPr>
              <a:t>Будинок-музей</a:t>
            </a:r>
          </a:p>
          <a:p>
            <a:r>
              <a:rPr lang="uk-UA" sz="3200" b="1" dirty="0" smtClean="0">
                <a:solidFill>
                  <a:srgbClr val="FFC000"/>
                </a:solidFill>
                <a:latin typeface="Monotype Corsiva" pitchFamily="66" charset="0"/>
              </a:rPr>
              <a:t>Миколи Лисенка</a:t>
            </a:r>
          </a:p>
          <a:p>
            <a:r>
              <a:rPr lang="uk-UA" sz="3200" b="1" dirty="0" smtClean="0">
                <a:solidFill>
                  <a:srgbClr val="FFC000"/>
                </a:solidFill>
                <a:latin typeface="Monotype Corsiva" pitchFamily="66" charset="0"/>
              </a:rPr>
              <a:t>       м. Київ</a:t>
            </a:r>
            <a:endParaRPr lang="ru-RU" sz="32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4" name="Рисунок 13" descr="буд музей+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687387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0" descr="nikolay-lysenko-museum-1_8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44"/>
            <a:ext cx="2571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lysenko-museum-3f_4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571744"/>
            <a:ext cx="27146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9" descr="lysenko-museum-4f_25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857760"/>
            <a:ext cx="27860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lysenko-museum-2f_25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4786322"/>
            <a:ext cx="28940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8"/>
            <a:ext cx="3071834" cy="1893398"/>
          </a:xfrm>
        </p:spPr>
        <p:txBody>
          <a:bodyPr/>
          <a:lstStyle/>
          <a:p>
            <a:r>
              <a:rPr lang="ru-RU" dirty="0" smtClean="0">
                <a:latin typeface="Constantia" pitchFamily="18" charset="0"/>
              </a:rPr>
              <a:t/>
            </a:r>
            <a:br>
              <a:rPr lang="ru-RU" dirty="0" smtClean="0">
                <a:latin typeface="Constantia" pitchFamily="18" charset="0"/>
              </a:rPr>
            </a:br>
            <a:r>
              <a:rPr lang="ru-RU" sz="2400" dirty="0" err="1" smtClean="0">
                <a:solidFill>
                  <a:srgbClr val="FFC000"/>
                </a:solidFill>
                <a:latin typeface="Monotype Corsiva" pitchFamily="66" charset="0"/>
              </a:rPr>
              <a:t>Надгробний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Monotype Corsiva" pitchFamily="66" charset="0"/>
              </a:rPr>
              <a:t>пам’ятник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 М. В. Лисенку </a:t>
            </a:r>
            <a:b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на Байковому </a:t>
            </a:r>
            <a:r>
              <a:rPr lang="ru-RU" sz="2400" dirty="0" err="1" smtClean="0">
                <a:solidFill>
                  <a:srgbClr val="FFC000"/>
                </a:solidFill>
                <a:latin typeface="Monotype Corsiva" pitchFamily="66" charset="0"/>
              </a:rPr>
              <a:t>кладовищі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 у м. </a:t>
            </a:r>
            <a:r>
              <a:rPr lang="ru-RU" sz="2400" dirty="0" err="1" smtClean="0">
                <a:solidFill>
                  <a:srgbClr val="FFC000"/>
                </a:solidFill>
                <a:latin typeface="Monotype Corsiva" pitchFamily="66" charset="0"/>
              </a:rPr>
              <a:t>Києві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00430" y="0"/>
            <a:ext cx="5357850" cy="664371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900" dirty="0" smtClean="0">
                <a:solidFill>
                  <a:srgbClr val="FFC000"/>
                </a:solidFill>
                <a:latin typeface="Monotype Corsiva" pitchFamily="66" charset="0"/>
              </a:rPr>
              <a:t>Помер 6 листопада 1912 року, в Ки</a:t>
            </a:r>
            <a:r>
              <a:rPr lang="uk-UA" sz="3900" dirty="0" err="1" smtClean="0">
                <a:solidFill>
                  <a:srgbClr val="FFC000"/>
                </a:solidFill>
                <a:latin typeface="Monotype Corsiva" pitchFamily="66" charset="0"/>
              </a:rPr>
              <a:t>єві.Похований</a:t>
            </a:r>
            <a:r>
              <a:rPr lang="uk-UA" sz="3900" dirty="0" smtClean="0">
                <a:solidFill>
                  <a:srgbClr val="FFC000"/>
                </a:solidFill>
                <a:latin typeface="Monotype Corsiva" pitchFamily="66" charset="0"/>
              </a:rPr>
              <a:t> на Байковому кладовищі.</a:t>
            </a:r>
            <a:endParaRPr lang="ru-RU" sz="3900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pPr algn="ctr"/>
            <a:r>
              <a:rPr lang="uk-UA" sz="3900" dirty="0" smtClean="0">
                <a:solidFill>
                  <a:srgbClr val="FFC000"/>
                </a:solidFill>
                <a:latin typeface="Monotype Corsiva" pitchFamily="66" charset="0"/>
              </a:rPr>
              <a:t>В історії України постать Миколи Лисенка</a:t>
            </a:r>
          </a:p>
          <a:p>
            <a:pPr algn="ctr"/>
            <a:r>
              <a:rPr lang="uk-UA" sz="3900" dirty="0" smtClean="0">
                <a:solidFill>
                  <a:srgbClr val="FFC000"/>
                </a:solidFill>
                <a:latin typeface="Monotype Corsiva" pitchFamily="66" charset="0"/>
              </a:rPr>
              <a:t>залишається унікальним прикладом</a:t>
            </a:r>
          </a:p>
          <a:p>
            <a:pPr algn="ctr"/>
            <a:r>
              <a:rPr lang="uk-UA" sz="3900" dirty="0" smtClean="0">
                <a:solidFill>
                  <a:srgbClr val="FFC000"/>
                </a:solidFill>
                <a:latin typeface="Monotype Corsiva" pitchFamily="66" charset="0"/>
              </a:rPr>
              <a:t>поєднання в одній особі видатного музиканта, культурного і громадського діяча,</a:t>
            </a:r>
          </a:p>
          <a:p>
            <a:pPr algn="ctr"/>
            <a:r>
              <a:rPr lang="uk-UA" sz="3900" dirty="0" smtClean="0">
                <a:solidFill>
                  <a:srgbClr val="FFC000"/>
                </a:solidFill>
                <a:latin typeface="Monotype Corsiva" pitchFamily="66" charset="0"/>
              </a:rPr>
              <a:t>незалежної, інтелігентної</a:t>
            </a:r>
          </a:p>
          <a:p>
            <a:pPr algn="ctr"/>
            <a:r>
              <a:rPr lang="uk-UA" sz="3900" dirty="0" smtClean="0">
                <a:solidFill>
                  <a:srgbClr val="FFC000"/>
                </a:solidFill>
                <a:latin typeface="Monotype Corsiva" pitchFamily="66" charset="0"/>
              </a:rPr>
              <a:t> і чесної людини!</a:t>
            </a:r>
            <a:endParaRPr lang="ru-RU" sz="3900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pPr algn="ctr"/>
            <a:endParaRPr lang="uk-UA" dirty="0" smtClean="0">
              <a:latin typeface="Constantia" pitchFamily="18" charset="0"/>
            </a:endParaRPr>
          </a:p>
        </p:txBody>
      </p:sp>
      <p:pic>
        <p:nvPicPr>
          <p:cNvPr id="4" name="Рисунок 3" descr="220px-Lysenko_grav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500063"/>
            <a:ext cx="20050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071934" cy="6643710"/>
          </a:xfrm>
        </p:spPr>
        <p:txBody>
          <a:bodyPr/>
          <a:lstStyle/>
          <a:p>
            <a:r>
              <a:rPr lang="uk-UA" sz="3200" dirty="0" smtClean="0">
                <a:solidFill>
                  <a:srgbClr val="FFC000"/>
                </a:solidFill>
                <a:latin typeface="Monotype Corsiva" pitchFamily="66" charset="0"/>
              </a:rPr>
              <a:t>Його </a:t>
            </a:r>
            <a:r>
              <a:rPr lang="uk-UA" sz="3200" dirty="0" err="1" smtClean="0">
                <a:solidFill>
                  <a:srgbClr val="FFC000"/>
                </a:solidFill>
                <a:latin typeface="Monotype Corsiva" pitchFamily="66" charset="0"/>
              </a:rPr>
              <a:t>ім</a:t>
            </a:r>
            <a:r>
              <a:rPr sz="3200" smtClean="0">
                <a:solidFill>
                  <a:srgbClr val="FFC000"/>
                </a:solidFill>
                <a:latin typeface="Monotype Corsiva" pitchFamily="66" charset="0"/>
              </a:rPr>
              <a:t>’</a:t>
            </a:r>
            <a:r>
              <a:rPr lang="uk-UA" sz="3200" dirty="0" smtClean="0">
                <a:solidFill>
                  <a:srgbClr val="FFC000"/>
                </a:solidFill>
                <a:latin typeface="Monotype Corsiva" pitchFamily="66" charset="0"/>
              </a:rPr>
              <a:t>я присвоєне театрам</a:t>
            </a:r>
            <a:br>
              <a:rPr lang="uk-UA" sz="3200" dirty="0" smtClean="0">
                <a:solidFill>
                  <a:srgbClr val="FFC000"/>
                </a:solidFill>
                <a:latin typeface="Monotype Corsiva" pitchFamily="66" charset="0"/>
              </a:rPr>
            </a:br>
            <a:r>
              <a:rPr lang="uk-UA" sz="3200" dirty="0" smtClean="0">
                <a:solidFill>
                  <a:srgbClr val="FFC000"/>
                </a:solidFill>
                <a:latin typeface="Monotype Corsiva" pitchFamily="66" charset="0"/>
              </a:rPr>
              <a:t>і навчальним закладам, йому</a:t>
            </a:r>
            <a:br>
              <a:rPr lang="uk-UA" sz="3200" dirty="0" smtClean="0">
                <a:solidFill>
                  <a:srgbClr val="FFC000"/>
                </a:solidFill>
                <a:latin typeface="Monotype Corsiva" pitchFamily="66" charset="0"/>
              </a:rPr>
            </a:br>
            <a:r>
              <a:rPr lang="uk-UA" sz="3200" dirty="0" smtClean="0">
                <a:solidFill>
                  <a:srgbClr val="FFC000"/>
                </a:solidFill>
                <a:latin typeface="Monotype Corsiva" pitchFamily="66" charset="0"/>
              </a:rPr>
              <a:t>встановлені </a:t>
            </a:r>
            <a:r>
              <a:rPr lang="uk-UA" sz="3200" dirty="0" err="1" smtClean="0">
                <a:solidFill>
                  <a:srgbClr val="FFC000"/>
                </a:solidFill>
                <a:latin typeface="Monotype Corsiva" pitchFamily="66" charset="0"/>
              </a:rPr>
              <a:t>пам</a:t>
            </a:r>
            <a:r>
              <a:rPr sz="3200" smtClean="0">
                <a:solidFill>
                  <a:srgbClr val="FFC000"/>
                </a:solidFill>
                <a:latin typeface="Monotype Corsiva" pitchFamily="66" charset="0"/>
              </a:rPr>
              <a:t>’</a:t>
            </a:r>
            <a:r>
              <a:rPr lang="uk-UA" sz="3200" dirty="0" err="1" smtClean="0">
                <a:solidFill>
                  <a:srgbClr val="FFC000"/>
                </a:solidFill>
                <a:latin typeface="Monotype Corsiva" pitchFamily="66" charset="0"/>
              </a:rPr>
              <a:t>ятники</a:t>
            </a:r>
            <a:r>
              <a:rPr lang="uk-UA" sz="3200" dirty="0" smtClean="0">
                <a:solidFill>
                  <a:srgbClr val="FFC000"/>
                </a:solidFill>
                <a:latin typeface="Monotype Corsiva" pitchFamily="66" charset="0"/>
              </a:rPr>
              <a:t>,</a:t>
            </a:r>
            <a:br>
              <a:rPr lang="uk-UA" sz="3200" dirty="0" smtClean="0">
                <a:solidFill>
                  <a:srgbClr val="FFC000"/>
                </a:solidFill>
                <a:latin typeface="Monotype Corsiva" pitchFamily="66" charset="0"/>
              </a:rPr>
            </a:br>
            <a:r>
              <a:rPr lang="uk-UA" sz="3200" dirty="0" smtClean="0">
                <a:solidFill>
                  <a:srgbClr val="FFC000"/>
                </a:solidFill>
                <a:latin typeface="Monotype Corsiva" pitchFamily="66" charset="0"/>
              </a:rPr>
              <a:t>щорічно вручаються премії </a:t>
            </a:r>
            <a:br>
              <a:rPr lang="uk-UA" sz="3200" dirty="0" smtClean="0">
                <a:solidFill>
                  <a:srgbClr val="FFC000"/>
                </a:solidFill>
                <a:latin typeface="Monotype Corsiva" pitchFamily="66" charset="0"/>
              </a:rPr>
            </a:br>
            <a:r>
              <a:rPr lang="uk-UA" sz="3200" dirty="0" smtClean="0">
                <a:solidFill>
                  <a:srgbClr val="FFC000"/>
                </a:solidFill>
                <a:latin typeface="Monotype Corsiva" pitchFamily="66" charset="0"/>
              </a:rPr>
              <a:t>імені Лисенка.</a:t>
            </a:r>
            <a:br>
              <a:rPr lang="uk-UA" sz="3200" dirty="0" smtClean="0">
                <a:solidFill>
                  <a:srgbClr val="FFC000"/>
                </a:solidFill>
                <a:latin typeface="Monotype Corsiva" pitchFamily="66" charset="0"/>
              </a:rPr>
            </a:br>
            <a:r>
              <a:rPr lang="uk-UA" sz="3200" dirty="0" smtClean="0">
                <a:solidFill>
                  <a:srgbClr val="FFC000"/>
                </a:solidFill>
                <a:latin typeface="Monotype Corsiva" pitchFamily="66" charset="0"/>
              </a:rPr>
              <a:t>На його честь відбуваються</a:t>
            </a:r>
            <a:br>
              <a:rPr lang="uk-UA" sz="3200" dirty="0" smtClean="0">
                <a:solidFill>
                  <a:srgbClr val="FFC000"/>
                </a:solidFill>
                <a:latin typeface="Monotype Corsiva" pitchFamily="66" charset="0"/>
              </a:rPr>
            </a:br>
            <a:r>
              <a:rPr lang="uk-UA" sz="3200" dirty="0" smtClean="0">
                <a:solidFill>
                  <a:srgbClr val="FFC000"/>
                </a:solidFill>
                <a:latin typeface="Monotype Corsiva" pitchFamily="66" charset="0"/>
              </a:rPr>
              <a:t> фестивалі і конкурси.</a:t>
            </a:r>
            <a:r>
              <a:rPr sz="3200" smtClean="0">
                <a:latin typeface="Constantia" pitchFamily="18" charset="0"/>
              </a:rPr>
              <a:t/>
            </a:r>
            <a:br>
              <a:rPr sz="3200" smtClean="0">
                <a:latin typeface="Constantia" pitchFamily="18" charset="0"/>
              </a:rPr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-1571668" y="5000636"/>
            <a:ext cx="571504" cy="10001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4" descr="4637ec8015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466725"/>
            <a:ext cx="4410075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1428792" y="2000240"/>
            <a:ext cx="269776" cy="12504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357158" y="5000636"/>
            <a:ext cx="8501122" cy="1500198"/>
          </a:xfrm>
        </p:spPr>
        <p:txBody>
          <a:bodyPr>
            <a:noAutofit/>
          </a:bodyPr>
          <a:lstStyle/>
          <a:p>
            <a:r>
              <a:rPr lang="ru-RU" sz="9600" dirty="0" smtClean="0">
                <a:latin typeface="Monotype Corsiva" pitchFamily="66" charset="0"/>
              </a:rPr>
              <a:t> </a:t>
            </a:r>
            <a:r>
              <a:rPr lang="ru-RU" sz="9600" dirty="0" err="1" smtClean="0">
                <a:latin typeface="Monotype Corsiva" pitchFamily="66" charset="0"/>
              </a:rPr>
              <a:t>Дякую</a:t>
            </a:r>
            <a:r>
              <a:rPr lang="ru-RU" sz="9600" dirty="0" smtClean="0">
                <a:latin typeface="Monotype Corsiva" pitchFamily="66" charset="0"/>
              </a:rPr>
              <a:t> за </a:t>
            </a:r>
            <a:r>
              <a:rPr lang="ru-RU" sz="9600" dirty="0" err="1" smtClean="0">
                <a:latin typeface="Monotype Corsiva" pitchFamily="66" charset="0"/>
              </a:rPr>
              <a:t>увагу</a:t>
            </a:r>
            <a:r>
              <a:rPr lang="ru-RU" sz="9600" dirty="0" smtClean="0">
                <a:latin typeface="Monotype Corsiva" pitchFamily="66" charset="0"/>
              </a:rPr>
              <a:t>!</a:t>
            </a:r>
            <a:endParaRPr lang="ru-RU" sz="9600" dirty="0">
              <a:latin typeface="Monotype Corsiva" pitchFamily="66" charset="0"/>
            </a:endParaRPr>
          </a:p>
        </p:txBody>
      </p:sp>
      <p:pic>
        <p:nvPicPr>
          <p:cNvPr id="4" name="Рисунок 3" descr="Muzyka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714375"/>
            <a:ext cx="636746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7288" y="1571612"/>
            <a:ext cx="183996" cy="8263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4" y="0"/>
            <a:ext cx="4000496" cy="6858000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FFC000"/>
                </a:solidFill>
                <a:latin typeface="Monotype Corsiva" pitchFamily="66" charset="0"/>
              </a:rPr>
              <a:t>Микола Віталійович Лисенко – </a:t>
            </a:r>
            <a:r>
              <a:rPr lang="uk-UA" sz="4400" dirty="0" smtClean="0">
                <a:solidFill>
                  <a:srgbClr val="FFC000"/>
                </a:solidFill>
                <a:latin typeface="Monotype Corsiva" pitchFamily="66" charset="0"/>
              </a:rPr>
              <a:t>український композитор, піаніст,диригент, педагог,збирач</a:t>
            </a:r>
            <a:r>
              <a:rPr lang="vi-VN" sz="4400" dirty="0" smtClean="0">
                <a:solidFill>
                  <a:srgbClr val="FFC000"/>
                </a:solidFill>
              </a:rPr>
              <a:t> </a:t>
            </a:r>
            <a:r>
              <a:rPr lang="uk-UA" sz="4400" dirty="0" smtClean="0">
                <a:solidFill>
                  <a:srgbClr val="FFC000"/>
                </a:solidFill>
                <a:latin typeface="Monotype Corsiva" pitchFamily="66" charset="0"/>
              </a:rPr>
              <a:t>пісенного фольклору,</a:t>
            </a:r>
            <a:r>
              <a:rPr lang="vi-VN" sz="4400" dirty="0" smtClean="0">
                <a:solidFill>
                  <a:srgbClr val="FFC000"/>
                </a:solidFill>
              </a:rPr>
              <a:t> </a:t>
            </a:r>
            <a:r>
              <a:rPr lang="uk-UA" sz="4400" dirty="0" smtClean="0">
                <a:solidFill>
                  <a:srgbClr val="FFC000"/>
                </a:solidFill>
                <a:latin typeface="Monotype Corsiva" pitchFamily="66" charset="0"/>
              </a:rPr>
              <a:t>громадський діяч</a:t>
            </a:r>
            <a:endParaRPr lang="ru-RU" sz="4400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Лисенко_Микол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143504" cy="6858000"/>
          </a:xfrm>
        </p:spPr>
      </p:pic>
      <p:pic>
        <p:nvPicPr>
          <p:cNvPr id="5" name="Содержимое 3" descr="Лисенко_Микол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4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72132" y="0"/>
            <a:ext cx="3571868" cy="6858000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latin typeface="Monotype Corsiva" pitchFamily="66" charset="0"/>
              </a:rPr>
              <a:t>Народився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Микола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Віталійович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 Лисенко</a:t>
            </a:r>
            <a:b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 10 </a:t>
            </a:r>
            <a:r>
              <a:rPr lang="ru-RU" sz="3600" dirty="0" err="1" smtClean="0">
                <a:latin typeface="Monotype Corsiva" pitchFamily="66" charset="0"/>
              </a:rPr>
              <a:t>березня</a:t>
            </a:r>
            <a:r>
              <a:rPr lang="ru-RU" sz="3600" dirty="0" smtClean="0">
                <a:latin typeface="Monotype Corsiva" pitchFamily="66" charset="0"/>
              </a:rPr>
              <a:t> 1842 року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 в </a:t>
            </a:r>
            <a:r>
              <a:rPr lang="ru-RU" sz="3600" dirty="0" err="1" smtClean="0">
                <a:latin typeface="Monotype Corsiva" pitchFamily="66" charset="0"/>
              </a:rPr>
              <a:t>селі</a:t>
            </a:r>
            <a:r>
              <a:rPr lang="ru-RU" sz="3600" dirty="0" smtClean="0">
                <a:latin typeface="Monotype Corsiva" pitchFamily="66" charset="0"/>
              </a:rPr>
              <a:t> Гриньки 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err="1" smtClean="0">
                <a:latin typeface="Monotype Corsiva" pitchFamily="66" charset="0"/>
              </a:rPr>
              <a:t>Кременчуцького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повіту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Полтавської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області</a:t>
            </a:r>
            <a:r>
              <a:rPr lang="ru-RU" sz="3600" dirty="0" smtClean="0">
                <a:latin typeface="Monotype Corsiva" pitchFamily="66" charset="0"/>
              </a:rPr>
              <a:t>. </a:t>
            </a:r>
            <a:r>
              <a:rPr lang="ru-RU" sz="3600" dirty="0" smtClean="0">
                <a:latin typeface="Palatino Linotype" pitchFamily="18" charset="0"/>
              </a:rPr>
              <a:t/>
            </a:r>
            <a:br>
              <a:rPr lang="ru-RU" sz="3600" dirty="0" smtClean="0">
                <a:latin typeface="Palatino Linotype" pitchFamily="18" charset="0"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5214942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lisenko_rodina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929322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0"/>
            <a:ext cx="7358114" cy="2000240"/>
          </a:xfrm>
        </p:spPr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Батьки Миколи Лисенка             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00702"/>
            <a:ext cx="9144000" cy="1357298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Лисенко Роман В</a:t>
            </a:r>
            <a:r>
              <a:rPr lang="uk-UA" dirty="0" err="1" smtClean="0">
                <a:latin typeface="Monotype Corsiva" pitchFamily="66" charset="0"/>
              </a:rPr>
              <a:t>італійович</a:t>
            </a:r>
            <a:r>
              <a:rPr lang="uk-UA" dirty="0" smtClean="0">
                <a:latin typeface="Monotype Corsiva" pitchFamily="66" charset="0"/>
              </a:rPr>
              <a:t>                               Лисенко Ольга </a:t>
            </a:r>
            <a:r>
              <a:rPr lang="uk-UA" dirty="0" err="1" smtClean="0">
                <a:latin typeface="Monotype Corsiva" pitchFamily="66" charset="0"/>
              </a:rPr>
              <a:t>Єреміїва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4" descr="Без имени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22796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Без имени-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286512" y="2143116"/>
            <a:ext cx="2279650" cy="31813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500090"/>
            <a:ext cx="8715404" cy="2143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C000"/>
                </a:solidFill>
                <a:latin typeface="Monotype Corsiva" pitchFamily="66" charset="0"/>
              </a:rPr>
              <a:t>В 1855 році почав навчання у Харківській гімназії . Талановитий підліток швидко став популярним у місті піаністом,якого запрошували на вечори і бали,де він виконував п</a:t>
            </a:r>
            <a:r>
              <a:rPr lang="en-US" sz="3200" dirty="0" smtClean="0">
                <a:solidFill>
                  <a:srgbClr val="FFC000"/>
                </a:solidFill>
                <a:latin typeface="Monotype Corsiva" pitchFamily="66" charset="0"/>
              </a:rPr>
              <a:t>’</a:t>
            </a:r>
            <a:r>
              <a:rPr lang="uk-UA" sz="3200" dirty="0" err="1" smtClean="0">
                <a:solidFill>
                  <a:srgbClr val="FFC000"/>
                </a:solidFill>
                <a:latin typeface="Monotype Corsiva" pitchFamily="66" charset="0"/>
              </a:rPr>
              <a:t>єси</a:t>
            </a:r>
            <a:r>
              <a:rPr lang="uk-UA" sz="3200" dirty="0" smtClean="0">
                <a:solidFill>
                  <a:srgbClr val="FFC000"/>
                </a:solidFill>
                <a:latin typeface="Monotype Corsiva" pitchFamily="66" charset="0"/>
              </a:rPr>
              <a:t> Моцарта,Бетховена,Шопена,блискуче імпровізував на теми українських народних пісень.</a:t>
            </a:r>
          </a:p>
          <a:p>
            <a:r>
              <a:rPr lang="uk-UA" sz="3200" dirty="0" smtClean="0">
                <a:solidFill>
                  <a:srgbClr val="FFC000"/>
                </a:solidFill>
                <a:latin typeface="Monotype Corsiva" pitchFamily="66" charset="0"/>
              </a:rPr>
              <a:t>Закінчивши гімназію,Лисенко вступив на природничий факультет Харківського університету. </a:t>
            </a:r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Але 1860 р. через </a:t>
            </a:r>
            <a:r>
              <a:rPr lang="ru-RU" sz="3200" dirty="0" err="1" smtClean="0">
                <a:solidFill>
                  <a:srgbClr val="FFC000"/>
                </a:solidFill>
                <a:latin typeface="Monotype Corsiva" pitchFamily="66" charset="0"/>
              </a:rPr>
              <a:t>матеріальні</a:t>
            </a:r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FFC000"/>
                </a:solidFill>
                <a:latin typeface="Monotype Corsiva" pitchFamily="66" charset="0"/>
              </a:rPr>
              <a:t>труднощі</a:t>
            </a:r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 родина </a:t>
            </a:r>
            <a:r>
              <a:rPr lang="ru-RU" sz="3200" dirty="0" err="1" smtClean="0">
                <a:solidFill>
                  <a:srgbClr val="FFC000"/>
                </a:solidFill>
                <a:latin typeface="Monotype Corsiva" pitchFamily="66" charset="0"/>
              </a:rPr>
              <a:t>Лисенків</a:t>
            </a:r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FFC000"/>
                </a:solidFill>
                <a:latin typeface="Monotype Corsiva" pitchFamily="66" charset="0"/>
              </a:rPr>
              <a:t>переїхала</a:t>
            </a:r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 до </a:t>
            </a:r>
            <a:r>
              <a:rPr lang="ru-RU" sz="3200" dirty="0" err="1" smtClean="0">
                <a:solidFill>
                  <a:srgbClr val="FFC000"/>
                </a:solidFill>
                <a:latin typeface="Monotype Corsiva" pitchFamily="66" charset="0"/>
              </a:rPr>
              <a:t>Києва</a:t>
            </a:r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, </a:t>
            </a:r>
            <a:r>
              <a:rPr lang="ru-RU" sz="3200" dirty="0" err="1" smtClean="0">
                <a:solidFill>
                  <a:srgbClr val="FFC000"/>
                </a:solidFill>
                <a:latin typeface="Monotype Corsiva" pitchFamily="66" charset="0"/>
              </a:rPr>
              <a:t>і</a:t>
            </a:r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FFC000"/>
                </a:solidFill>
                <a:latin typeface="Monotype Corsiva" pitchFamily="66" charset="0"/>
              </a:rPr>
              <a:t>Микола</a:t>
            </a:r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 разом </a:t>
            </a:r>
            <a:r>
              <a:rPr lang="ru-RU" sz="3200" dirty="0" err="1" smtClean="0">
                <a:solidFill>
                  <a:srgbClr val="FFC000"/>
                </a:solidFill>
                <a:latin typeface="Monotype Corsiva" pitchFamily="66" charset="0"/>
              </a:rPr>
              <a:t>із</a:t>
            </a:r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FFC000"/>
                </a:solidFill>
                <a:latin typeface="Monotype Corsiva" pitchFamily="66" charset="0"/>
              </a:rPr>
              <a:t>троюрідним</a:t>
            </a:r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 братом </a:t>
            </a:r>
            <a:r>
              <a:rPr lang="ru-RU" sz="3200" dirty="0" err="1" smtClean="0">
                <a:solidFill>
                  <a:srgbClr val="FFC000"/>
                </a:solidFill>
                <a:latin typeface="Monotype Corsiva" pitchFamily="66" charset="0"/>
              </a:rPr>
              <a:t>Михайлом</a:t>
            </a:r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FFC000"/>
                </a:solidFill>
                <a:latin typeface="Monotype Corsiva" pitchFamily="66" charset="0"/>
              </a:rPr>
              <a:t>Старицькимперевівся</a:t>
            </a:r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 до </a:t>
            </a:r>
            <a:r>
              <a:rPr lang="ru-RU" sz="3200" dirty="0" err="1" smtClean="0">
                <a:solidFill>
                  <a:srgbClr val="FFC000"/>
                </a:solidFill>
                <a:latin typeface="Monotype Corsiva" pitchFamily="66" charset="0"/>
              </a:rPr>
              <a:t>Київського</a:t>
            </a:r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FFC000"/>
                </a:solidFill>
                <a:latin typeface="Monotype Corsiva" pitchFamily="66" charset="0"/>
              </a:rPr>
              <a:t>університету</a:t>
            </a:r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. </a:t>
            </a:r>
            <a:r>
              <a:rPr lang="ru-RU" sz="3200" dirty="0" err="1" smtClean="0">
                <a:solidFill>
                  <a:srgbClr val="FFC000"/>
                </a:solidFill>
                <a:latin typeface="Monotype Corsiva" pitchFamily="66" charset="0"/>
              </a:rPr>
              <a:t>Його</a:t>
            </a:r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FFC000"/>
                </a:solidFill>
                <a:latin typeface="Monotype Corsiva" pitchFamily="66" charset="0"/>
              </a:rPr>
              <a:t>він</a:t>
            </a:r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FFC000"/>
                </a:solidFill>
                <a:latin typeface="Monotype Corsiva" pitchFamily="66" charset="0"/>
              </a:rPr>
              <a:t>закінчив</a:t>
            </a:r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FFC000"/>
                </a:solidFill>
                <a:latin typeface="Monotype Corsiva" pitchFamily="66" charset="0"/>
              </a:rPr>
              <a:t>з</a:t>
            </a:r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FFC000"/>
                </a:solidFill>
                <a:latin typeface="Monotype Corsiva" pitchFamily="66" charset="0"/>
              </a:rPr>
              <a:t>відзнакою</a:t>
            </a:r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, а 1865 р. </a:t>
            </a:r>
            <a:r>
              <a:rPr lang="ru-RU" sz="3200" dirty="0" err="1" smtClean="0">
                <a:solidFill>
                  <a:srgbClr val="FFC000"/>
                </a:solidFill>
                <a:latin typeface="Monotype Corsiva" pitchFamily="66" charset="0"/>
              </a:rPr>
              <a:t>навіть</a:t>
            </a:r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FFC000"/>
                </a:solidFill>
                <a:latin typeface="Monotype Corsiva" pitchFamily="66" charset="0"/>
              </a:rPr>
              <a:t>захистив</a:t>
            </a:r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FFC000"/>
                </a:solidFill>
                <a:latin typeface="Monotype Corsiva" pitchFamily="66" charset="0"/>
              </a:rPr>
              <a:t>дисертацію</a:t>
            </a:r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 на тему «</a:t>
            </a:r>
            <a:r>
              <a:rPr lang="ru-RU" sz="3200" dirty="0" err="1" smtClean="0">
                <a:solidFill>
                  <a:srgbClr val="FFC000"/>
                </a:solidFill>
                <a:latin typeface="Monotype Corsiva" pitchFamily="66" charset="0"/>
              </a:rPr>
              <a:t>Розмноження</a:t>
            </a:r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FFC000"/>
                </a:solidFill>
                <a:latin typeface="Monotype Corsiva" pitchFamily="66" charset="0"/>
              </a:rPr>
              <a:t>нитчастих</a:t>
            </a:r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FFC000"/>
                </a:solidFill>
                <a:latin typeface="Monotype Corsiva" pitchFamily="66" charset="0"/>
              </a:rPr>
              <a:t>водоростей</a:t>
            </a:r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».</a:t>
            </a:r>
            <a:endParaRPr lang="ru-RU" sz="3200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29124" cy="55007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9124" y="0"/>
            <a:ext cx="4714876" cy="6858000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rgbClr val="FFC000"/>
                </a:solidFill>
                <a:latin typeface="Monotype Corsiva" pitchFamily="66" charset="0"/>
              </a:rPr>
              <a:t>Серед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Monotype Corsiva" pitchFamily="66" charset="0"/>
              </a:rPr>
              <a:t>українського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Monotype Corsiva" pitchFamily="66" charset="0"/>
              </a:rPr>
              <a:t>студентства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Monotype Corsiva" pitchFamily="66" charset="0"/>
              </a:rPr>
              <a:t>університету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Monotype Corsiva" pitchFamily="66" charset="0"/>
              </a:rPr>
              <a:t>панувала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 атмосфера </a:t>
            </a:r>
            <a:r>
              <a:rPr lang="ru-RU" sz="2400" dirty="0" err="1" smtClean="0">
                <a:solidFill>
                  <a:srgbClr val="FFC000"/>
                </a:solidFill>
                <a:latin typeface="Monotype Corsiva" pitchFamily="66" charset="0"/>
              </a:rPr>
              <a:t>патріотизму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FFC000"/>
                </a:solidFill>
                <a:latin typeface="Monotype Corsiva" pitchFamily="66" charset="0"/>
              </a:rPr>
              <a:t>і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Monotype Corsiva" pitchFamily="66" charset="0"/>
              </a:rPr>
              <a:t>це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Monotype Corsiva" pitchFamily="66" charset="0"/>
              </a:rPr>
              <a:t>сприяло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Monotype Corsiva" pitchFamily="66" charset="0"/>
              </a:rPr>
              <a:t>формуванню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 Лисенка як </a:t>
            </a:r>
            <a:r>
              <a:rPr lang="ru-RU" sz="2400" dirty="0" err="1" smtClean="0">
                <a:solidFill>
                  <a:srgbClr val="FFC000"/>
                </a:solidFill>
                <a:latin typeface="Monotype Corsiva" pitchFamily="66" charset="0"/>
              </a:rPr>
              <a:t>громадського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Monotype Corsiva" pitchFamily="66" charset="0"/>
              </a:rPr>
              <a:t>діяча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. </a:t>
            </a:r>
            <a:r>
              <a:rPr lang="ru-RU" sz="2400" dirty="0" err="1" smtClean="0">
                <a:solidFill>
                  <a:srgbClr val="FFC000"/>
                </a:solidFill>
                <a:latin typeface="Monotype Corsiva" pitchFamily="66" charset="0"/>
              </a:rPr>
              <a:t>Він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 належав до «</a:t>
            </a:r>
            <a:r>
              <a:rPr lang="ru-RU" sz="2400" dirty="0" err="1" smtClean="0">
                <a:solidFill>
                  <a:srgbClr val="FFC000"/>
                </a:solidFill>
                <a:latin typeface="Monotype Corsiva" pitchFamily="66" charset="0"/>
              </a:rPr>
              <a:t>Київської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Monotype Corsiva" pitchFamily="66" charset="0"/>
              </a:rPr>
              <a:t>Громади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», </a:t>
            </a:r>
            <a:r>
              <a:rPr lang="ru-RU" sz="2400" dirty="0" err="1" smtClean="0">
                <a:solidFill>
                  <a:srgbClr val="FFC000"/>
                </a:solidFill>
                <a:latin typeface="Monotype Corsiva" pitchFamily="66" charset="0"/>
              </a:rPr>
              <a:t>працював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 у </a:t>
            </a:r>
            <a:r>
              <a:rPr lang="ru-RU" sz="2400" dirty="0" err="1" smtClean="0">
                <a:solidFill>
                  <a:srgbClr val="FFC000"/>
                </a:solidFill>
                <a:latin typeface="Monotype Corsiva" pitchFamily="66" charset="0"/>
              </a:rPr>
              <a:t>кількох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Monotype Corsiva" pitchFamily="66" charset="0"/>
              </a:rPr>
              <a:t>гуртках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FFC000"/>
                </a:solidFill>
                <a:latin typeface="Monotype Corsiva" pitchFamily="66" charset="0"/>
              </a:rPr>
              <a:t>пов'язаних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Monotype Corsiva" pitchFamily="66" charset="0"/>
              </a:rPr>
              <a:t>з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Monotype Corsiva" pitchFamily="66" charset="0"/>
              </a:rPr>
              <a:t>етнографічною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Monotype Corsiva" pitchFamily="66" charset="0"/>
              </a:rPr>
              <a:t>діяльністю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FFC000"/>
                </a:solidFill>
                <a:latin typeface="Monotype Corsiva" pitchFamily="66" charset="0"/>
              </a:rPr>
              <a:t>викладанням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Monotype Corsiva" pitchFamily="66" charset="0"/>
              </a:rPr>
              <a:t>у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Monotype Corsiva" pitchFamily="66" charset="0"/>
              </a:rPr>
              <a:t>недільних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 школах, </a:t>
            </a:r>
            <a:r>
              <a:rPr lang="ru-RU" sz="2400" dirty="0" err="1" smtClean="0">
                <a:solidFill>
                  <a:srgbClr val="FFC000"/>
                </a:solidFill>
                <a:latin typeface="Monotype Corsiva" pitchFamily="66" charset="0"/>
              </a:rPr>
              <a:t>заснував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Monotype Corsiva" pitchFamily="66" charset="0"/>
              </a:rPr>
              <a:t>і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Monotype Corsiva" pitchFamily="66" charset="0"/>
              </a:rPr>
              <a:t>провадив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Monotype Corsiva" pitchFamily="66" charset="0"/>
              </a:rPr>
              <a:t>студентський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 хор, </a:t>
            </a:r>
            <a:r>
              <a:rPr lang="ru-RU" sz="2400" dirty="0" err="1" smtClean="0">
                <a:solidFill>
                  <a:srgbClr val="FFC000"/>
                </a:solidFill>
                <a:latin typeface="Monotype Corsiva" pitchFamily="66" charset="0"/>
              </a:rPr>
              <a:t>організовував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Monotype Corsiva" pitchFamily="66" charset="0"/>
              </a:rPr>
              <a:t>концерти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.</a:t>
            </a:r>
          </a:p>
          <a:p>
            <a:r>
              <a:rPr lang="uk-UA" sz="2400" dirty="0" smtClean="0">
                <a:solidFill>
                  <a:srgbClr val="FFC000"/>
                </a:solidFill>
                <a:latin typeface="Monotype Corsiva" pitchFamily="66" charset="0"/>
              </a:rPr>
              <a:t> Музика не тільки вабила М.Лисенка, а й поступово заповнювала все його життя. </a:t>
            </a:r>
          </a:p>
          <a:p>
            <a:r>
              <a:rPr lang="uk-UA" sz="2400" dirty="0" smtClean="0">
                <a:solidFill>
                  <a:srgbClr val="FFC000"/>
                </a:solidFill>
                <a:latin typeface="Monotype Corsiva" pitchFamily="66" charset="0"/>
              </a:rPr>
              <a:t>Йому </a:t>
            </a:r>
            <a:r>
              <a:rPr lang="uk-UA" sz="2400" dirty="0" err="1" smtClean="0">
                <a:solidFill>
                  <a:srgbClr val="FFC000"/>
                </a:solidFill>
                <a:latin typeface="Monotype Corsiva" pitchFamily="66" charset="0"/>
              </a:rPr>
              <a:t>праглося</a:t>
            </a:r>
            <a:r>
              <a:rPr lang="uk-UA" sz="2400" dirty="0" smtClean="0">
                <a:solidFill>
                  <a:srgbClr val="FFC000"/>
                </a:solidFill>
                <a:latin typeface="Monotype Corsiva" pitchFamily="66" charset="0"/>
              </a:rPr>
              <a:t> більших і ґрунтовніших знань, хотілося вдосконалювати виконавську майстерність</a:t>
            </a:r>
            <a:endParaRPr lang="ru-RU" sz="24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152134_image_lar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384131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857752" cy="52863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7752" y="0"/>
            <a:ext cx="4286248" cy="4643446"/>
          </a:xfrm>
        </p:spPr>
        <p:txBody>
          <a:bodyPr>
            <a:normAutofit fontScale="92500"/>
          </a:bodyPr>
          <a:lstStyle/>
          <a:p>
            <a:r>
              <a:rPr lang="uk-UA" sz="3200" dirty="0" smtClean="0">
                <a:solidFill>
                  <a:srgbClr val="FFC000"/>
                </a:solidFill>
                <a:latin typeface="Monotype Corsiva" pitchFamily="66" charset="0"/>
              </a:rPr>
              <a:t>На українському народному ґрунті М.Лисенко творить високохудожні композиції на шевченківську тематику, народні опери «Різдвяна ніч» і «Утоплена», оперу-сатиру «Енеїда», монументальну народну музичну драму «Тарас Бульба».</a:t>
            </a:r>
            <a:endParaRPr lang="ru-RU" sz="3200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Содержимое 3" descr="lysenko1869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379787" cy="4714875"/>
          </a:xfrm>
        </p:spPr>
      </p:pic>
      <p:pic>
        <p:nvPicPr>
          <p:cNvPr id="5" name="Содержимое 3" descr="lysenko1869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660025" cy="6500834"/>
          </a:xfrm>
        </p:spPr>
      </p:pic>
      <p:pic>
        <p:nvPicPr>
          <p:cNvPr id="6" name="Содержимое 3" descr="lysenko1869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916054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1428792" y="1285860"/>
            <a:ext cx="1428792" cy="13933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43306" y="0"/>
            <a:ext cx="5500694" cy="6858000"/>
          </a:xfrm>
        </p:spPr>
        <p:txBody>
          <a:bodyPr>
            <a:normAutofit lnSpcReduction="10000"/>
          </a:bodyPr>
          <a:lstStyle/>
          <a:p>
            <a:r>
              <a:rPr lang="uk-UA" sz="4800" dirty="0" smtClean="0">
                <a:solidFill>
                  <a:srgbClr val="FFC000"/>
                </a:solidFill>
                <a:latin typeface="Monotype Corsiva" pitchFamily="66" charset="0"/>
              </a:rPr>
              <a:t>У 1904 році М.Лисенко відкриває першу в Україні національну музично-драматичну школу (з 1913 року — ім. М.В.Лисенка), яка працювала у програмному режимі вищих мистецьких навчальних закладів.</a:t>
            </a:r>
            <a:endParaRPr lang="ru-RU" sz="4800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Содержимое 3" descr="Lysenko_204-5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687763" cy="51435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14752"/>
            <a:ext cx="4071934" cy="3143248"/>
          </a:xfrm>
        </p:spPr>
        <p:txBody>
          <a:bodyPr/>
          <a:lstStyle/>
          <a:p>
            <a:r>
              <a:rPr lang="uk-UA" sz="3200" dirty="0" smtClean="0">
                <a:solidFill>
                  <a:srgbClr val="FFC000"/>
                </a:solidFill>
                <a:latin typeface="Monotype Corsiva" pitchFamily="66" charset="0"/>
              </a:rPr>
              <a:t> Починаючи </a:t>
            </a:r>
            <a:br>
              <a:rPr lang="uk-UA" sz="3200" dirty="0" smtClean="0">
                <a:solidFill>
                  <a:srgbClr val="FFC000"/>
                </a:solidFill>
                <a:latin typeface="Monotype Corsiva" pitchFamily="66" charset="0"/>
              </a:rPr>
            </a:br>
            <a:r>
              <a:rPr lang="uk-UA" sz="3200" dirty="0" smtClean="0">
                <a:solidFill>
                  <a:srgbClr val="FFC000"/>
                </a:solidFill>
                <a:latin typeface="Monotype Corsiva" pitchFamily="66" charset="0"/>
              </a:rPr>
              <a:t>         з  1869 року </a:t>
            </a:r>
            <a:br>
              <a:rPr lang="uk-UA" sz="3200" dirty="0" smtClean="0">
                <a:solidFill>
                  <a:srgbClr val="FFC000"/>
                </a:solidFill>
                <a:latin typeface="Monotype Corsiva" pitchFamily="66" charset="0"/>
              </a:rPr>
            </a:br>
            <a:r>
              <a:rPr lang="uk-UA" sz="3200" dirty="0" smtClean="0">
                <a:solidFill>
                  <a:srgbClr val="FFC000"/>
                </a:solidFill>
                <a:latin typeface="Monotype Corsiva" pitchFamily="66" charset="0"/>
              </a:rPr>
              <a:t>Микола Віталійович продовжував невтомно виступати у концертних програмах.</a:t>
            </a:r>
            <a:endParaRPr lang="ru-RU" sz="32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28860" y="0"/>
            <a:ext cx="6715140" cy="3000372"/>
          </a:xfrm>
        </p:spPr>
        <p:txBody>
          <a:bodyPr>
            <a:normAutofit fontScale="92500" lnSpcReduction="20000"/>
          </a:bodyPr>
          <a:lstStyle/>
          <a:p>
            <a:r>
              <a:rPr lang="uk-UA" sz="3500" dirty="0" smtClean="0">
                <a:solidFill>
                  <a:srgbClr val="FFC000"/>
                </a:solidFill>
                <a:latin typeface="Monotype Corsiva" pitchFamily="66" charset="0"/>
              </a:rPr>
              <a:t>Разом з О.Кошицем організував у 1905 році музично-хорове товариство «Київський Боян», головою якого був до кінця життя.</a:t>
            </a:r>
            <a:br>
              <a:rPr lang="uk-UA" sz="3500" dirty="0" smtClean="0">
                <a:solidFill>
                  <a:srgbClr val="FFC000"/>
                </a:solidFill>
                <a:latin typeface="Monotype Corsiva" pitchFamily="66" charset="0"/>
              </a:rPr>
            </a:br>
            <a:r>
              <a:rPr lang="uk-UA" sz="3500" dirty="0" smtClean="0">
                <a:solidFill>
                  <a:srgbClr val="FFC000"/>
                </a:solidFill>
                <a:latin typeface="Monotype Corsiva" pitchFamily="66" charset="0"/>
              </a:rPr>
              <a:t>   М.Лисенко був засновником і головою ради правління «Українського клубу»</a:t>
            </a:r>
          </a:p>
          <a:p>
            <a:r>
              <a:rPr lang="uk-UA" sz="3500" dirty="0" smtClean="0">
                <a:solidFill>
                  <a:srgbClr val="FFC000"/>
                </a:solidFill>
                <a:latin typeface="Monotype Corsiva" pitchFamily="66" charset="0"/>
              </a:rPr>
              <a:t> (1908 — 1911 рр.).</a:t>
            </a:r>
            <a:endParaRPr lang="ru-RU" sz="3500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Рисунок 4" descr="f-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0825" y="4310062"/>
            <a:ext cx="5083175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 descr="lisenko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2428860" cy="369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312</Words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   Презентація   з музичного мистецва</vt:lpstr>
      <vt:lpstr>Слайд 2</vt:lpstr>
      <vt:lpstr>Народився   Микола Віталійович Лисенко  10 березня 1842 року  в селі Гриньки  Кременчуцького повіту  Полтавської області.  </vt:lpstr>
      <vt:lpstr>Батьки Миколи Лисенка              </vt:lpstr>
      <vt:lpstr>Слайд 5</vt:lpstr>
      <vt:lpstr>Слайд 6</vt:lpstr>
      <vt:lpstr>Слайд 7</vt:lpstr>
      <vt:lpstr>Слайд 8</vt:lpstr>
      <vt:lpstr> Починаючи           з  1869 року  Микола Віталійович продовжував невтомно виступати у концертних програмах.</vt:lpstr>
      <vt:lpstr>Слайд 10</vt:lpstr>
      <vt:lpstr>Слайд 11</vt:lpstr>
      <vt:lpstr>Слайд 12</vt:lpstr>
      <vt:lpstr> Надгробний пам’ятник М. В. Лисенку  на Байковому кладовищі у м. Києві.</vt:lpstr>
      <vt:lpstr>Його ім’я присвоєне театрам і навчальним закладам, йому встановлені пам’ятники, щорічно вручаються премії  імені Лисенка. На його честь відбуваються  фестивалі і конкурси.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з музичного мистецва</dc:title>
  <dc:creator>Admin</dc:creator>
  <cp:lastModifiedBy>Admin</cp:lastModifiedBy>
  <cp:revision>23</cp:revision>
  <dcterms:created xsi:type="dcterms:W3CDTF">2014-01-14T18:05:06Z</dcterms:created>
  <dcterms:modified xsi:type="dcterms:W3CDTF">2014-01-20T11:04:56Z</dcterms:modified>
</cp:coreProperties>
</file>