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7" r:id="rId5"/>
    <p:sldId id="271" r:id="rId6"/>
    <p:sldId id="269" r:id="rId7"/>
    <p:sldId id="268" r:id="rId8"/>
    <p:sldId id="266" r:id="rId9"/>
    <p:sldId id="264" r:id="rId10"/>
    <p:sldId id="257" r:id="rId11"/>
    <p:sldId id="260" r:id="rId12"/>
    <p:sldId id="262" r:id="rId13"/>
    <p:sldId id="261" r:id="rId14"/>
    <p:sldId id="259" r:id="rId15"/>
    <p:sldId id="265" r:id="rId16"/>
    <p:sldId id="272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65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49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7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33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78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14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7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66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82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77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0BEA-8BA7-4DCA-AEAA-01F5277ED337}" type="datetimeFigureOut">
              <a:rPr lang="uk-UA" smtClean="0"/>
              <a:t>16.02.2014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7F745-8326-4C69-8440-95A40E72DA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83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53021"/>
            <a:ext cx="8856983" cy="370011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Арабо-</a:t>
            </a:r>
            <a:r>
              <a:rPr lang="ru-RU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мусульманська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культура</a:t>
            </a:r>
            <a: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uk-UA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8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9632" y="5805264"/>
            <a:ext cx="7488832" cy="566738"/>
          </a:xfrm>
        </p:spPr>
        <p:txBody>
          <a:bodyPr>
            <a:normAutofit fontScale="90000"/>
          </a:bodyPr>
          <a:lstStyle/>
          <a:p>
            <a:r>
              <a:rPr lang="uk-UA" sz="2700" i="1" dirty="0" smtClean="0">
                <a:solidFill>
                  <a:srgbClr val="C00000"/>
                </a:solidFill>
              </a:rPr>
              <a:t>Купол Скелі </a:t>
            </a:r>
            <a:r>
              <a:rPr lang="uk-UA" dirty="0" smtClean="0"/>
              <a:t>- Один з перших пам'ятників ісламської архітектури. Має правильні пропорційні обриси, зсередини багато прикрашений мереживним мозаїчним орнаментом.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1043608" y="116632"/>
            <a:ext cx="6768752" cy="5076564"/>
          </a:xfrm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251520" y="6381328"/>
            <a:ext cx="1008112" cy="216024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67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" t="-3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2304256" cy="7132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err="1" smtClean="0"/>
              <a:t>Аль-Акса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5496272" cy="554461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Мечеть </a:t>
            </a:r>
            <a:r>
              <a:rPr lang="uk-UA" sz="2400" dirty="0" err="1" smtClean="0"/>
              <a:t>аль-Акса</a:t>
            </a:r>
            <a:r>
              <a:rPr lang="uk-UA" sz="2400" dirty="0" smtClean="0"/>
              <a:t> - розташована на Храмовій горі Єрусалима. Є третьою святинею ісламу після мечеті </a:t>
            </a:r>
            <a:r>
              <a:rPr lang="uk-UA" sz="2400" dirty="0" err="1" smtClean="0"/>
              <a:t>аль-Харам</a:t>
            </a:r>
            <a:r>
              <a:rPr lang="uk-UA" sz="2400" dirty="0" smtClean="0"/>
              <a:t> у Мецці і Мечеті Пророка в Медині. У мечеті одночасно можуть молитися до 5000 віруючих. Ізраїль.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141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2648273" cy="5139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B0F0"/>
                </a:solidFill>
              </a:rPr>
              <a:t>Блакитна</a:t>
            </a:r>
            <a:r>
              <a:rPr lang="ru-RU" sz="2400" dirty="0" smtClean="0">
                <a:solidFill>
                  <a:srgbClr val="00B0F0"/>
                </a:solidFill>
              </a:rPr>
              <a:t> мечеть </a:t>
            </a:r>
            <a:endParaRPr lang="uk-UA" sz="2400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68" y="-1971600"/>
            <a:ext cx="5220232" cy="547260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723429"/>
            <a:ext cx="3008313" cy="4691063"/>
          </a:xfrm>
        </p:spPr>
        <p:txBody>
          <a:bodyPr/>
          <a:lstStyle/>
          <a:p>
            <a:r>
              <a:rPr lang="uk-UA" dirty="0" smtClean="0"/>
              <a:t> Офіційно Блакитна мечеть називається мечеттю Султана Ахмеда. А своєю загальновідомою назвою вона зобов'язана кахлям, переважно блакитним, які в кількості понад 200 000 прикрашають її усередині.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6228184" cy="42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5865"/>
          <a:stretch>
            <a:fillRect/>
          </a:stretch>
        </p:blipFill>
        <p:spPr>
          <a:xfrm>
            <a:off x="1187624" y="159277"/>
            <a:ext cx="6984776" cy="523858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496944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Мечеть </a:t>
            </a:r>
            <a:r>
              <a:rPr lang="ru-RU" sz="2000" b="1" dirty="0" err="1" smtClean="0"/>
              <a:t>розташована</a:t>
            </a:r>
            <a:r>
              <a:rPr lang="ru-RU" sz="2000" b="1" dirty="0" smtClean="0"/>
              <a:t> прямо </a:t>
            </a:r>
            <a:r>
              <a:rPr lang="ru-RU" sz="2000" b="1" dirty="0" err="1" smtClean="0"/>
              <a:t>навпроти</a:t>
            </a:r>
            <a:r>
              <a:rPr lang="ru-RU" sz="2000" b="1" dirty="0" smtClean="0"/>
              <a:t> храму </a:t>
            </a:r>
            <a:r>
              <a:rPr lang="ru-RU" sz="2000" b="1" dirty="0" err="1" smtClean="0"/>
              <a:t>Святої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Софії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побудована</a:t>
            </a:r>
            <a:r>
              <a:rPr lang="ru-RU" sz="2000" b="1" dirty="0" smtClean="0"/>
              <a:t> в 1616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9609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2781945" cy="5983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«Ляля-Тюльпан» </a:t>
            </a:r>
            <a:endParaRPr lang="uk-UA" sz="240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4895819" cy="65277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err="1" smtClean="0"/>
              <a:t>Уфімська</a:t>
            </a:r>
            <a:r>
              <a:rPr lang="ru-RU" sz="2100" dirty="0" smtClean="0"/>
              <a:t> мечеть-медресе «Ляля-Тюльпан» - </a:t>
            </a:r>
            <a:r>
              <a:rPr lang="ru-RU" sz="2100" dirty="0" err="1" smtClean="0"/>
              <a:t>ісламський</a:t>
            </a:r>
            <a:r>
              <a:rPr lang="ru-RU" sz="2100" dirty="0" smtClean="0"/>
              <a:t> </a:t>
            </a:r>
            <a:r>
              <a:rPr lang="ru-RU" sz="2100" dirty="0" err="1" smtClean="0"/>
              <a:t>культурний-освітній</a:t>
            </a:r>
            <a:r>
              <a:rPr lang="ru-RU" sz="2100" dirty="0" smtClean="0"/>
              <a:t> центр в </a:t>
            </a:r>
            <a:r>
              <a:rPr lang="ru-RU" sz="2100" dirty="0" err="1" smtClean="0"/>
              <a:t>Уфі</a:t>
            </a:r>
            <a:r>
              <a:rPr lang="ru-RU" sz="2100" dirty="0" smtClean="0"/>
              <a:t>. </a:t>
            </a:r>
            <a:r>
              <a:rPr lang="ru-RU" sz="2100" dirty="0" err="1" smtClean="0"/>
              <a:t>Відкрито</a:t>
            </a:r>
            <a:r>
              <a:rPr lang="ru-RU" sz="2100" dirty="0" smtClean="0"/>
              <a:t> 7 </a:t>
            </a:r>
            <a:r>
              <a:rPr lang="ru-RU" sz="2100" dirty="0" err="1" smtClean="0"/>
              <a:t>квітня</a:t>
            </a:r>
            <a:r>
              <a:rPr lang="ru-RU" sz="2100" dirty="0" smtClean="0"/>
              <a:t> 1998. </a:t>
            </a:r>
            <a:r>
              <a:rPr lang="ru-RU" sz="2100" dirty="0" err="1" smtClean="0"/>
              <a:t>Архітектор</a:t>
            </a:r>
            <a:r>
              <a:rPr lang="ru-RU" sz="2100" dirty="0" smtClean="0"/>
              <a:t> проекту </a:t>
            </a:r>
            <a:r>
              <a:rPr lang="ru-RU" sz="2100" dirty="0" err="1" smtClean="0"/>
              <a:t>Вакіль</a:t>
            </a:r>
            <a:r>
              <a:rPr lang="ru-RU" sz="2100" dirty="0" smtClean="0"/>
              <a:t> </a:t>
            </a:r>
            <a:r>
              <a:rPr lang="ru-RU" sz="2100" dirty="0" err="1" smtClean="0"/>
              <a:t>Давлятшін</a:t>
            </a:r>
            <a:r>
              <a:rPr lang="ru-RU" sz="2100" dirty="0" smtClean="0"/>
              <a:t> «Ляля-Тюльпан» - </a:t>
            </a:r>
            <a:r>
              <a:rPr lang="ru-RU" sz="2100" dirty="0" err="1" smtClean="0"/>
              <a:t>це</a:t>
            </a:r>
            <a:r>
              <a:rPr lang="ru-RU" sz="2100" dirty="0" smtClean="0"/>
              <a:t> мечеть-школа (медресе). У комплекс </a:t>
            </a:r>
            <a:r>
              <a:rPr lang="ru-RU" sz="2100" dirty="0" err="1" smtClean="0"/>
              <a:t>входять</a:t>
            </a:r>
            <a:r>
              <a:rPr lang="ru-RU" sz="2100" dirty="0" smtClean="0"/>
              <a:t> </a:t>
            </a:r>
            <a:r>
              <a:rPr lang="ru-RU" sz="2100" dirty="0" err="1" smtClean="0"/>
              <a:t>гуртожиток</a:t>
            </a:r>
            <a:r>
              <a:rPr lang="ru-RU" sz="2100" dirty="0" smtClean="0"/>
              <a:t>, </a:t>
            </a:r>
            <a:r>
              <a:rPr lang="ru-RU" sz="2100" dirty="0" err="1" smtClean="0"/>
              <a:t>навчальні</a:t>
            </a:r>
            <a:r>
              <a:rPr lang="ru-RU" sz="2100" dirty="0" smtClean="0"/>
              <a:t> </a:t>
            </a:r>
            <a:r>
              <a:rPr lang="ru-RU" sz="2100" dirty="0" err="1" smtClean="0"/>
              <a:t>класи</a:t>
            </a:r>
            <a:r>
              <a:rPr lang="ru-RU" sz="2100" dirty="0" smtClean="0"/>
              <a:t>, </a:t>
            </a:r>
            <a:r>
              <a:rPr lang="ru-RU" sz="2100" dirty="0" err="1" smtClean="0"/>
              <a:t>їдальня</a:t>
            </a:r>
            <a:r>
              <a:rPr lang="ru-RU" sz="2100" dirty="0" smtClean="0"/>
              <a:t>,. Число </a:t>
            </a:r>
            <a:r>
              <a:rPr lang="ru-RU" sz="2100" dirty="0" err="1" smtClean="0"/>
              <a:t>навчаються</a:t>
            </a:r>
            <a:r>
              <a:rPr lang="ru-RU" sz="2100" dirty="0" smtClean="0"/>
              <a:t> становить </a:t>
            </a:r>
            <a:r>
              <a:rPr lang="ru-RU" sz="2100" dirty="0" err="1" smtClean="0"/>
              <a:t>приблизно</a:t>
            </a:r>
            <a:r>
              <a:rPr lang="ru-RU" sz="2100" dirty="0" smtClean="0"/>
              <a:t> 75 </a:t>
            </a:r>
            <a:r>
              <a:rPr lang="ru-RU" sz="2100" dirty="0" err="1" smtClean="0"/>
              <a:t>осіб</a:t>
            </a:r>
            <a:r>
              <a:rPr lang="ru-RU" sz="2100" dirty="0" smtClean="0"/>
              <a:t>. Медресе </a:t>
            </a:r>
            <a:r>
              <a:rPr lang="ru-RU" sz="2100" dirty="0" err="1" smtClean="0"/>
              <a:t>розташовується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двох</a:t>
            </a:r>
            <a:r>
              <a:rPr lang="ru-RU" sz="2100" dirty="0" smtClean="0"/>
              <a:t> </a:t>
            </a:r>
            <a:r>
              <a:rPr lang="ru-RU" sz="2100" dirty="0" err="1" smtClean="0"/>
              <a:t>поверхах</a:t>
            </a:r>
            <a:r>
              <a:rPr lang="ru-RU" sz="2100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Росія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6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2997969" cy="742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002060"/>
                </a:solidFill>
              </a:rPr>
              <a:t>Та́дж-Маха́л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5"/>
            <a:ext cx="5580112" cy="616171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Та́дж-Маха́л</a:t>
            </a:r>
            <a:r>
              <a:rPr lang="vi-VN" sz="1800" dirty="0" smtClean="0"/>
              <a:t>— монумент, розташований за два кілометри від міста Агра (Індія). Збудований імператором Шах Джахан Мугалом як мавзолей для своєї персидської дружини Мумтаз-Махал, Будівництво зайняло 22 роки (з 1630 по 1652 рік).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33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24450"/>
            <a:ext cx="3888432" cy="395262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 середньовічній культурі ступінь оволодіння  каліграфією, стало показником інтелектуальності, освіченості та духовного вдосконалення особистості. </a:t>
            </a:r>
            <a:endParaRPr lang="uk-UA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27394"/>
            <a:ext cx="2736304" cy="410788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42006"/>
            <a:ext cx="3888432" cy="2736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518380" cy="2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АРАБЕСКА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038600" cy="4525963"/>
          </a:xfrm>
        </p:spPr>
        <p:txBody>
          <a:bodyPr>
            <a:noAutofit/>
          </a:bodyPr>
          <a:lstStyle/>
          <a:p>
            <a:r>
              <a:rPr lang="uk-UA" sz="2000" b="1" i="1" dirty="0" smtClean="0"/>
              <a:t>АРАБЕСКА - різновид орнаменту, що складається з геометричних фігур, химерного переплетення ліній, завитків, рослинних пагонів, стилізованих квітів. Будується, як правило, симетрично щодо однієї, двох осей або центру. Має подрібнений характер малюнка, особливо щільний і насичений, тому арабеска сприймається як суцільний візерунок "килимового стилю".</a:t>
            </a:r>
            <a:endParaRPr lang="uk-UA" sz="2000" b="1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906551"/>
            <a:ext cx="1809367" cy="295144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88" y="1163675"/>
            <a:ext cx="1936447" cy="25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520700"/>
            <a:ext cx="30226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000" t="-4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Кора́н— священ</a:t>
            </a:r>
            <a:r>
              <a:rPr lang="uk-UA" dirty="0" smtClean="0"/>
              <a:t>н</a:t>
            </a:r>
            <a:r>
              <a:rPr lang="vi-VN" dirty="0" smtClean="0"/>
              <a:t>а</a:t>
            </a:r>
            <a:r>
              <a:rPr lang="ru-RU" dirty="0" smtClean="0"/>
              <a:t> </a:t>
            </a:r>
            <a:r>
              <a:rPr lang="vi-VN" dirty="0" smtClean="0"/>
              <a:t>книга мусульман.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7213"/>
            <a:ext cx="3312368" cy="563667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 Корані налічується 114 </a:t>
            </a:r>
            <a:r>
              <a:rPr lang="uk-UA" dirty="0" err="1" smtClean="0"/>
              <a:t>сур</a:t>
            </a:r>
            <a:r>
              <a:rPr lang="uk-UA" dirty="0" smtClean="0"/>
              <a:t> (розділів) різної довжини. Всі </a:t>
            </a:r>
            <a:r>
              <a:rPr lang="uk-UA" dirty="0" err="1" smtClean="0"/>
              <a:t>сури</a:t>
            </a:r>
            <a:r>
              <a:rPr lang="uk-UA" dirty="0" smtClean="0"/>
              <a:t> розділені на </a:t>
            </a:r>
            <a:r>
              <a:rPr lang="uk-UA" dirty="0" err="1" smtClean="0"/>
              <a:t>аяти</a:t>
            </a:r>
            <a:r>
              <a:rPr lang="uk-UA" dirty="0" smtClean="0"/>
              <a:t> (вірші). За різними підрахунками в Корані від 6204 до 6236 </a:t>
            </a:r>
            <a:r>
              <a:rPr lang="uk-UA" dirty="0" err="1" smtClean="0"/>
              <a:t>аятів</a:t>
            </a:r>
            <a:r>
              <a:rPr lang="uk-UA" dirty="0" smtClean="0"/>
              <a:t> і понад 320 тисяч літер.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85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19256" cy="5620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Мистецтво.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062" y="692696"/>
            <a:ext cx="3538736" cy="341297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 усіх видів мистецтва найбільше в халіфаті була розвинена </a:t>
            </a:r>
            <a:r>
              <a:rPr lang="uk-UA" sz="3100" b="1" i="1" dirty="0" smtClean="0">
                <a:solidFill>
                  <a:srgbClr val="FF0000"/>
                </a:solidFill>
              </a:rPr>
              <a:t>архітектура. </a:t>
            </a:r>
            <a:r>
              <a:rPr lang="uk-UA" dirty="0" smtClean="0"/>
              <a:t>Будівельники зводили для халіфів чудові палаци, гробниці і фортеці.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48" y="980728"/>
            <a:ext cx="3528392" cy="268734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10175"/>
            <a:ext cx="4176464" cy="2805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20728"/>
            <a:ext cx="3563888" cy="29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16632"/>
            <a:ext cx="8568952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Мечеть</a:t>
            </a:r>
            <a:r>
              <a:rPr lang="uk-UA" dirty="0" err="1" smtClean="0"/>
              <a:t>—</a:t>
            </a:r>
            <a:r>
              <a:rPr lang="uk-UA" dirty="0" smtClean="0"/>
              <a:t> місце для молитви і богослужіння, молитовний дім у мусульман. У середньовіччі мечеть окрім релігійних функцій відігравала і соціальні — у ній відбувалося навчання, зібрання жителів, надавався притулок подорожнім і т. д.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16" y="1168126"/>
            <a:ext cx="3647264" cy="5573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9552" y="11850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Мечеть є будівлею, що стоїть окремо, з </a:t>
            </a:r>
            <a:r>
              <a:rPr lang="uk-UA" dirty="0" err="1" smtClean="0"/>
              <a:t>куполом-гамбізом</a:t>
            </a:r>
            <a:r>
              <a:rPr lang="uk-UA" dirty="0" smtClean="0"/>
              <a:t>, іноді мечеть має внутрішній двір (Мечеть </a:t>
            </a:r>
            <a:r>
              <a:rPr lang="uk-UA" dirty="0" err="1" smtClean="0"/>
              <a:t>Аль-Харам</a:t>
            </a:r>
            <a:r>
              <a:rPr lang="uk-UA" dirty="0" smtClean="0"/>
              <a:t>). Флігелем до мечеті пристроюються вежі-мінарети числом від одного до дев'яти (число мінаретів повинне бути менше, ніж в мечеті </a:t>
            </a:r>
            <a:r>
              <a:rPr lang="uk-UA" dirty="0" err="1" smtClean="0"/>
              <a:t>Аль-Харам</a:t>
            </a:r>
            <a:r>
              <a:rPr lang="uk-UA" dirty="0" smtClean="0"/>
              <a:t>). Молитовний зал позбавлений зображень, але на стінах можуть бути написані рядки з Корану арабською. Стіна, звернена до Мекки, відмічена порожньою нішею, </a:t>
            </a:r>
            <a:r>
              <a:rPr lang="uk-UA" dirty="0" err="1" smtClean="0"/>
              <a:t>міхрабом</a:t>
            </a:r>
            <a:r>
              <a:rPr lang="uk-UA" dirty="0" smtClean="0"/>
              <a:t>. Праворуч від </a:t>
            </a:r>
            <a:r>
              <a:rPr lang="uk-UA" dirty="0" err="1" smtClean="0"/>
              <a:t>міхрабу</a:t>
            </a:r>
            <a:r>
              <a:rPr lang="uk-UA" dirty="0" smtClean="0"/>
              <a:t> розташована </a:t>
            </a:r>
            <a:r>
              <a:rPr lang="uk-UA" dirty="0" err="1" smtClean="0"/>
              <a:t>кафедра-мінбар</a:t>
            </a:r>
            <a:r>
              <a:rPr lang="uk-UA" dirty="0" smtClean="0"/>
              <a:t>, з якою проповідник імам читає свої проповіді віруючим в час п'ятничної молитви. При мечетях іноді працюють школи-медресе.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70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591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i="1" dirty="0" err="1" smtClean="0">
                <a:solidFill>
                  <a:schemeClr val="accent6">
                    <a:lumMod val="50000"/>
                  </a:schemeClr>
                </a:solidFill>
              </a:rPr>
              <a:t>Кааба</a:t>
            </a:r>
            <a:r>
              <a:rPr lang="uk-UA" sz="4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4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 smtClean="0"/>
              <a:t>Кааба</a:t>
            </a:r>
            <a:r>
              <a:rPr lang="uk-UA" dirty="0" smtClean="0"/>
              <a:t> — будівля, кам'яна споруда прямокутної форми в центрі Священної Мечеті у Мецці, головне святилище ісламу, яке мусульмани називають </a:t>
            </a:r>
            <a:r>
              <a:rPr lang="uk-UA" dirty="0" err="1" smtClean="0"/>
              <a:t>аль-Баіт</a:t>
            </a:r>
            <a:r>
              <a:rPr lang="uk-UA" dirty="0" smtClean="0"/>
              <a:t> </a:t>
            </a:r>
            <a:r>
              <a:rPr lang="uk-UA" dirty="0" err="1" smtClean="0"/>
              <a:t>аль-Харам</a:t>
            </a:r>
            <a:r>
              <a:rPr lang="uk-UA" dirty="0" smtClean="0"/>
              <a:t>, що означає «священний дім». Мусульмани всього світу під час молитви звертаються обличчям у напрямку </a:t>
            </a:r>
            <a:r>
              <a:rPr lang="uk-UA" dirty="0" err="1" smtClean="0"/>
              <a:t>Кааби</a:t>
            </a:r>
            <a:r>
              <a:rPr lang="uk-UA" dirty="0" smtClean="0"/>
              <a:t>. Навколо </a:t>
            </a:r>
            <a:r>
              <a:rPr lang="uk-UA" dirty="0" err="1" smtClean="0"/>
              <a:t>Кааби</a:t>
            </a:r>
            <a:r>
              <a:rPr lang="uk-UA" dirty="0" smtClean="0"/>
              <a:t> під час хаджу здійснюється обряд </a:t>
            </a:r>
            <a:r>
              <a:rPr lang="uk-UA" dirty="0" err="1" smtClean="0"/>
              <a:t>таваф</a:t>
            </a:r>
            <a:r>
              <a:rPr lang="uk-UA" dirty="0" smtClean="0"/>
              <a:t>.</a:t>
            </a:r>
          </a:p>
          <a:p>
            <a:endParaRPr lang="uk-UA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456384" cy="25922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42" y="364502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25909"/>
            <a:ext cx="5796136" cy="481354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8" y="22207"/>
            <a:ext cx="87788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99" y="1412776"/>
            <a:ext cx="32601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Медресе відкривалися зазвичай при великих мечетях. У них готували служителів культу (імамів), вчителів початкових мусульманських шкіл — мектебів, а також службовців держапарату.</a:t>
            </a:r>
          </a:p>
          <a:p>
            <a:r>
              <a:rPr lang="uk-UA" dirty="0" smtClean="0"/>
              <a:t>Навчальними дисциплінами у медресе були і є:</a:t>
            </a:r>
          </a:p>
          <a:p>
            <a:r>
              <a:rPr lang="uk-UA" dirty="0" smtClean="0"/>
              <a:t>    Коран</a:t>
            </a:r>
          </a:p>
          <a:p>
            <a:r>
              <a:rPr lang="uk-UA" dirty="0" smtClean="0"/>
              <a:t>    арабська мова</a:t>
            </a:r>
          </a:p>
          <a:p>
            <a:r>
              <a:rPr lang="uk-UA" dirty="0" smtClean="0"/>
              <a:t>    </a:t>
            </a:r>
            <a:r>
              <a:rPr lang="uk-UA" dirty="0" err="1" smtClean="0"/>
              <a:t>хадис</a:t>
            </a:r>
            <a:endParaRPr lang="uk-UA" dirty="0" smtClean="0"/>
          </a:p>
          <a:p>
            <a:r>
              <a:rPr lang="uk-UA" dirty="0" smtClean="0"/>
              <a:t>    ісламська теологія (калам)</a:t>
            </a:r>
          </a:p>
          <a:p>
            <a:r>
              <a:rPr lang="uk-UA" dirty="0" smtClean="0"/>
              <a:t>    ісламське право (шаріат)</a:t>
            </a:r>
          </a:p>
          <a:p>
            <a:r>
              <a:rPr lang="uk-UA" dirty="0" smtClean="0"/>
              <a:t>    історія ісламу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120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2" y="260648"/>
            <a:ext cx="87296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73" y="1124744"/>
            <a:ext cx="4122925" cy="5497234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105273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Будівництво </a:t>
            </a:r>
            <a:r>
              <a:rPr lang="uk-UA" dirty="0" err="1" smtClean="0"/>
              <a:t>рибатів</a:t>
            </a:r>
            <a:r>
              <a:rPr lang="uk-UA" dirty="0" smtClean="0"/>
              <a:t> було поширене у країнах </a:t>
            </a:r>
            <a:r>
              <a:rPr lang="uk-UA" dirty="0" err="1" smtClean="0"/>
              <a:t>Магрибу</a:t>
            </a:r>
            <a:r>
              <a:rPr lang="uk-UA" dirty="0" smtClean="0"/>
              <a:t>, переважно у Марокко та Тунісі.</a:t>
            </a:r>
          </a:p>
          <a:p>
            <a:endParaRPr lang="uk-UA" dirty="0" smtClean="0"/>
          </a:p>
          <a:p>
            <a:r>
              <a:rPr lang="uk-UA" dirty="0" err="1" smtClean="0"/>
              <a:t>Рибати</a:t>
            </a:r>
            <a:r>
              <a:rPr lang="uk-UA" dirty="0" smtClean="0"/>
              <a:t> зазвичай містилися на околиці </a:t>
            </a:r>
            <a:r>
              <a:rPr lang="uk-UA" dirty="0" err="1" smtClean="0"/>
              <a:t>медини</a:t>
            </a:r>
            <a:r>
              <a:rPr lang="uk-UA" dirty="0" smtClean="0"/>
              <a:t>. Це була споруда, обнесена грубими мурами, з високою вежею, що вивищувалася над усією </a:t>
            </a:r>
            <a:r>
              <a:rPr lang="uk-UA" dirty="0" err="1" smtClean="0"/>
              <a:t>мединою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Мешканців </a:t>
            </a:r>
            <a:r>
              <a:rPr lang="uk-UA" dirty="0" err="1" smtClean="0"/>
              <a:t>рибатів</a:t>
            </a:r>
            <a:r>
              <a:rPr lang="uk-UA" dirty="0" smtClean="0"/>
              <a:t> називали </a:t>
            </a:r>
            <a:r>
              <a:rPr lang="uk-UA" dirty="0" err="1" smtClean="0"/>
              <a:t>мурабітами</a:t>
            </a:r>
            <a:r>
              <a:rPr lang="uk-UA" dirty="0" smtClean="0"/>
              <a:t>. Пізніше так почали називати членів мусульманського військово-релігійного ордену — марабутів.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23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/>
              <a:t>Альгамбра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3600400" cy="4309939"/>
          </a:xfrm>
        </p:spPr>
        <p:txBody>
          <a:bodyPr/>
          <a:lstStyle/>
          <a:p>
            <a:r>
              <a:rPr lang="uk-UA" dirty="0" smtClean="0"/>
              <a:t>Всьому світові відома </a:t>
            </a:r>
            <a:r>
              <a:rPr lang="uk-UA" dirty="0" err="1" smtClean="0"/>
              <a:t>Альгамбра</a:t>
            </a:r>
            <a:r>
              <a:rPr lang="uk-UA" dirty="0" smtClean="0"/>
              <a:t> - палац еміра в іспанському місті </a:t>
            </a:r>
            <a:r>
              <a:rPr lang="uk-UA" dirty="0" err="1" smtClean="0"/>
              <a:t>Гранаді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28" y="1196752"/>
            <a:ext cx="3888432" cy="51845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" y="3645024"/>
            <a:ext cx="4596594" cy="30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2592288" cy="627379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Зсередини фортеця являє собою комплекс прекрасних садів, внутрішніх двориків і палацових приміщень. Важливу роль в загальній композиції відіграють світло і вода. Фонтани, водойми, каскади, переходи і дворики гармонійно поєднуються один з одним.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6740476" cy="6048672"/>
          </a:xfrm>
        </p:spPr>
      </p:pic>
    </p:spTree>
    <p:extLst>
      <p:ext uri="{BB962C8B-B14F-4D97-AF65-F5344CB8AC3E}">
        <p14:creationId xmlns:p14="http://schemas.microsoft.com/office/powerpoint/2010/main" val="953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695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Арабо-мусульманська  культура </vt:lpstr>
      <vt:lpstr>Кора́н— священна книга мусульман.</vt:lpstr>
      <vt:lpstr>Мистецтво.</vt:lpstr>
      <vt:lpstr>Презентация PowerPoint</vt:lpstr>
      <vt:lpstr>Кааба </vt:lpstr>
      <vt:lpstr>Презентация PowerPoint</vt:lpstr>
      <vt:lpstr>Презентация PowerPoint</vt:lpstr>
      <vt:lpstr>Альгамбра </vt:lpstr>
      <vt:lpstr>Презентация PowerPoint</vt:lpstr>
      <vt:lpstr>Купол Скелі - Один з перших пам'ятників ісламської архітектури. Має правильні пропорційні обриси, зсередини багато прикрашений мереживним мозаїчним орнаментом. </vt:lpstr>
      <vt:lpstr>Аль-Акса</vt:lpstr>
      <vt:lpstr>Блакитна мечеть </vt:lpstr>
      <vt:lpstr>Презентация PowerPoint</vt:lpstr>
      <vt:lpstr>«Ляля-Тюльпан» </vt:lpstr>
      <vt:lpstr>Та́дж-Маха́л</vt:lpstr>
      <vt:lpstr>Презентация PowerPoint</vt:lpstr>
      <vt:lpstr>АРАБЕСКА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19</cp:revision>
  <dcterms:created xsi:type="dcterms:W3CDTF">2014-02-16T07:45:41Z</dcterms:created>
  <dcterms:modified xsi:type="dcterms:W3CDTF">2014-02-16T15:54:11Z</dcterms:modified>
</cp:coreProperties>
</file>