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1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4" r:id="rId14"/>
    <p:sldId id="26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123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905000"/>
            <a:ext cx="6248400" cy="1295400"/>
          </a:xfrm>
        </p:spPr>
        <p:txBody>
          <a:bodyPr/>
          <a:lstStyle>
            <a:lvl1pPr>
              <a:defRPr>
                <a:solidFill>
                  <a:srgbClr val="123624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429000"/>
            <a:ext cx="6934200" cy="381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F7AD6B-D32E-4EC3-94F0-4D793F500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95104-6FCB-4624-BD26-A0DA152498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0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29641-FBF5-4784-853B-BF81D07FE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01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45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00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2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03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9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37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9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196E-7F88-48C7-800C-ACB374EC6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1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33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05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6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9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19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20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64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54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52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7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0BE5C-3E5F-445B-A3BE-C643D3983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84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6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16.02.2015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3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B27DA-6537-49B7-AD85-95C361BE2C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1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781BC-846C-4DF0-8083-D0965893F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6EF4C-7EF0-4306-A320-7C0492BC4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A6FEF-52F5-414D-AC48-E132E22F3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3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56B55-0087-4C99-933B-8373FB11F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9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76E10-9910-45CD-B0E2-1B7EE86FFD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5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14A02B-475E-4AEE-AB7A-CC079F1C20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16.02.2015</a:t>
            </a:fld>
            <a:endParaRPr lang="ru-RU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913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B4006F-704A-4894-BED3-FFF97F90F197}" type="datetimeFigureOut">
              <a:rPr lang="ru-RU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16.02.2015</a:t>
            </a:fld>
            <a:endParaRPr lang="ru-RU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27D9A62-FA85-4A43-B17A-60D79B1D9DC5}" type="slidenum">
              <a:rPr lang="ru-RU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4953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uk-UA" dirty="0" smtClean="0"/>
              <a:t>Інфляція та її види</a:t>
            </a: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300192" y="4581128"/>
            <a:ext cx="2609892" cy="1916832"/>
          </a:xfrm>
        </p:spPr>
        <p:txBody>
          <a:bodyPr/>
          <a:lstStyle/>
          <a:p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учениця </a:t>
            </a:r>
          </a:p>
          <a:p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11-А класу</a:t>
            </a:r>
          </a:p>
          <a:p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НВК №2</a:t>
            </a:r>
          </a:p>
          <a:p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Куйдан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Юлія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/>
              <a:t>Перші</a:t>
            </a:r>
            <a:r>
              <a:rPr lang="ru-RU" b="1" i="1" dirty="0" smtClean="0"/>
              <a:t> роки </a:t>
            </a:r>
            <a:r>
              <a:rPr lang="ru-RU" b="1" i="1" dirty="0" err="1" smtClean="0"/>
              <a:t>існування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 як </a:t>
            </a:r>
            <a:r>
              <a:rPr lang="ru-RU" b="1" i="1" dirty="0" err="1" smtClean="0"/>
              <a:t>незалежної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держави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супроводжувалися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величезним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збільшенням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характеризувалися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високою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динамікою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зростання</a:t>
            </a:r>
            <a:r>
              <a:rPr lang="ru-RU" b="1" i="1" dirty="0" smtClean="0"/>
              <a:t>. Так у 1991 р. </a:t>
            </a:r>
            <a:r>
              <a:rPr lang="ru-RU" b="1" i="1" dirty="0" err="1" smtClean="0"/>
              <a:t>інфляція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склала</a:t>
            </a:r>
            <a:r>
              <a:rPr lang="ru-RU" b="1" i="1" dirty="0" smtClean="0"/>
              <a:t> 390 % за </a:t>
            </a:r>
            <a:r>
              <a:rPr lang="ru-RU" b="1" i="1" dirty="0" err="1" smtClean="0"/>
              <a:t>рік</a:t>
            </a:r>
            <a:r>
              <a:rPr lang="ru-RU" b="1" i="1" dirty="0" smtClean="0"/>
              <a:t>, у 1992 р. — 2100 %, а в 1993 р. — 10 256 % за </a:t>
            </a:r>
            <a:r>
              <a:rPr lang="ru-RU" b="1" i="1" dirty="0" err="1" smtClean="0"/>
              <a:t>рік</a:t>
            </a:r>
            <a:r>
              <a:rPr lang="ru-RU" b="1" i="1" dirty="0" smtClean="0"/>
              <a:t>. Цей </a:t>
            </a:r>
            <a:r>
              <a:rPr lang="ru-RU" b="1" i="1" dirty="0" err="1" smtClean="0"/>
              <a:t>рік</a:t>
            </a:r>
            <a:r>
              <a:rPr lang="ru-RU" b="1" i="1" dirty="0" smtClean="0"/>
              <a:t> став </a:t>
            </a:r>
            <a:r>
              <a:rPr lang="ru-RU" b="1" i="1" dirty="0" err="1" smtClean="0"/>
              <a:t>піком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інфляційного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процесу</a:t>
            </a:r>
            <a:r>
              <a:rPr lang="ru-RU" b="1" i="1" dirty="0" smtClean="0"/>
              <a:t>.</a:t>
            </a:r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90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708" y="4005064"/>
            <a:ext cx="8964488" cy="4625609"/>
          </a:xfrm>
        </p:spPr>
        <p:txBody>
          <a:bodyPr/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Україні</a:t>
            </a:r>
            <a:r>
              <a:rPr lang="ru-RU" i="1" dirty="0" smtClean="0"/>
              <a:t> </a:t>
            </a:r>
            <a:r>
              <a:rPr lang="ru-RU" i="1" dirty="0" err="1" smtClean="0"/>
              <a:t>інфляція</a:t>
            </a:r>
            <a:r>
              <a:rPr lang="ru-RU" i="1" dirty="0" smtClean="0"/>
              <a:t> </a:t>
            </a:r>
            <a:r>
              <a:rPr lang="ru-RU" i="1" dirty="0" err="1" smtClean="0"/>
              <a:t>викликана</a:t>
            </a:r>
            <a:r>
              <a:rPr lang="ru-RU" i="1" dirty="0" smtClean="0"/>
              <a:t> </a:t>
            </a:r>
            <a:r>
              <a:rPr lang="ru-RU" i="1" dirty="0" err="1" smtClean="0"/>
              <a:t>цілою</a:t>
            </a:r>
            <a:r>
              <a:rPr lang="ru-RU" i="1" dirty="0" smtClean="0"/>
              <a:t> низкою причин, </a:t>
            </a:r>
            <a:r>
              <a:rPr lang="ru-RU" i="1" dirty="0" err="1" smtClean="0"/>
              <a:t>що</a:t>
            </a:r>
            <a:r>
              <a:rPr lang="ru-RU" i="1" dirty="0" smtClean="0"/>
              <a:t> в </a:t>
            </a:r>
            <a:r>
              <a:rPr lang="ru-RU" i="1" dirty="0" err="1" smtClean="0"/>
              <a:t>поєднанні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повною</a:t>
            </a:r>
            <a:r>
              <a:rPr lang="ru-RU" i="1" dirty="0" smtClean="0"/>
              <a:t> </a:t>
            </a:r>
            <a:r>
              <a:rPr lang="ru-RU" i="1" dirty="0" err="1" smtClean="0"/>
              <a:t>руйнацією</a:t>
            </a:r>
            <a:r>
              <a:rPr lang="ru-RU" i="1" dirty="0" smtClean="0"/>
              <a:t> </a:t>
            </a:r>
            <a:r>
              <a:rPr lang="ru-RU" i="1" dirty="0" err="1" smtClean="0"/>
              <a:t>господарчого</a:t>
            </a:r>
            <a:r>
              <a:rPr lang="ru-RU" i="1" dirty="0" smtClean="0"/>
              <a:t> </a:t>
            </a:r>
            <a:r>
              <a:rPr lang="ru-RU" i="1" dirty="0" err="1" smtClean="0"/>
              <a:t>механізму</a:t>
            </a:r>
            <a:r>
              <a:rPr lang="ru-RU" i="1" dirty="0" smtClean="0"/>
              <a:t> </a:t>
            </a:r>
            <a:r>
              <a:rPr lang="ru-RU" i="1" dirty="0" err="1" smtClean="0"/>
              <a:t>призвело</a:t>
            </a:r>
            <a:r>
              <a:rPr lang="ru-RU" i="1" dirty="0" smtClean="0"/>
              <a:t> до </a:t>
            </a:r>
            <a:r>
              <a:rPr lang="ru-RU" i="1" dirty="0" err="1" smtClean="0"/>
              <a:t>дуже</a:t>
            </a:r>
            <a:r>
              <a:rPr lang="ru-RU" i="1" dirty="0" smtClean="0"/>
              <a:t> тяжких </a:t>
            </a:r>
            <a:r>
              <a:rPr lang="ru-RU" i="1" dirty="0" err="1" smtClean="0"/>
              <a:t>наслідків</a:t>
            </a:r>
            <a:r>
              <a:rPr lang="ru-RU" i="1" dirty="0" smtClean="0"/>
              <a:t>. Цей </a:t>
            </a:r>
            <a:r>
              <a:rPr lang="ru-RU" i="1" dirty="0" err="1" smtClean="0"/>
              <a:t>важкий</a:t>
            </a:r>
            <a:r>
              <a:rPr lang="ru-RU" i="1" dirty="0" smtClean="0"/>
              <a:t> </a:t>
            </a:r>
            <a:r>
              <a:rPr lang="ru-RU" i="1" dirty="0" err="1" smtClean="0"/>
              <a:t>інфляційний</a:t>
            </a:r>
            <a:r>
              <a:rPr lang="ru-RU" i="1" dirty="0" smtClean="0"/>
              <a:t> </a:t>
            </a:r>
            <a:r>
              <a:rPr lang="ru-RU" i="1" dirty="0" err="1" smtClean="0"/>
              <a:t>період</a:t>
            </a:r>
            <a:r>
              <a:rPr lang="ru-RU" i="1" dirty="0" smtClean="0"/>
              <a:t> </a:t>
            </a:r>
            <a:r>
              <a:rPr lang="ru-RU" i="1" dirty="0" err="1" smtClean="0"/>
              <a:t>тривав</a:t>
            </a:r>
            <a:r>
              <a:rPr lang="ru-RU" i="1" dirty="0" smtClean="0"/>
              <a:t> практично до </a:t>
            </a:r>
            <a:r>
              <a:rPr lang="ru-RU" i="1" dirty="0" err="1" smtClean="0"/>
              <a:t>грошової</a:t>
            </a:r>
            <a:r>
              <a:rPr lang="ru-RU" i="1" dirty="0" smtClean="0"/>
              <a:t> </a:t>
            </a:r>
            <a:r>
              <a:rPr lang="ru-RU" i="1" dirty="0" err="1" smtClean="0"/>
              <a:t>реформи</a:t>
            </a:r>
            <a:r>
              <a:rPr lang="ru-RU" i="1" dirty="0" smtClean="0"/>
              <a:t> 1996 </a:t>
            </a:r>
            <a:r>
              <a:rPr lang="en-US" i="1" dirty="0" smtClean="0"/>
              <a:t>p., 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ru-RU" i="1" dirty="0" err="1" smtClean="0"/>
              <a:t>якої</a:t>
            </a:r>
            <a:r>
              <a:rPr lang="ru-RU" i="1" dirty="0" smtClean="0"/>
              <a:t> </a:t>
            </a:r>
            <a:r>
              <a:rPr lang="ru-RU" i="1" dirty="0" err="1" smtClean="0"/>
              <a:t>інфляція</a:t>
            </a:r>
            <a:r>
              <a:rPr lang="ru-RU" i="1" dirty="0" smtClean="0"/>
              <a:t> </a:t>
            </a:r>
            <a:r>
              <a:rPr lang="ru-RU" i="1" dirty="0" err="1" smtClean="0"/>
              <a:t>значно</a:t>
            </a:r>
            <a:r>
              <a:rPr lang="ru-RU" i="1" dirty="0" smtClean="0"/>
              <a:t> </a:t>
            </a:r>
            <a:r>
              <a:rPr lang="ru-RU" i="1" dirty="0" err="1" smtClean="0"/>
              <a:t>зменшилась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37890" name="Picture 2" descr="http://oilnews.kz/wp-content/uploads/2013/10/8987-622x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779" y="1248385"/>
            <a:ext cx="5760640" cy="267656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7"/>
            <a:ext cx="1875210" cy="23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4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147248" cy="3361928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6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6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en-US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396536" cy="4625609"/>
          </a:xfrm>
        </p:spPr>
        <p:txBody>
          <a:bodyPr/>
          <a:lstStyle/>
          <a:p>
            <a:r>
              <a:rPr lang="vi-VN" sz="2800" b="1" i="1" dirty="0" smtClean="0"/>
              <a:t>Інфля́ція</a:t>
            </a:r>
            <a:r>
              <a:rPr lang="vi-VN" sz="2800" i="1" dirty="0" smtClean="0"/>
              <a:t> ( від ла</a:t>
            </a:r>
            <a:r>
              <a:rPr lang="uk-UA" sz="2800" i="1" dirty="0" smtClean="0"/>
              <a:t>т</a:t>
            </a:r>
            <a:r>
              <a:rPr lang="vi-VN" sz="2800" i="1" dirty="0" smtClean="0"/>
              <a:t>. </a:t>
            </a:r>
            <a:r>
              <a:rPr lang="en-US" sz="2800" i="1" dirty="0" err="1" smtClean="0"/>
              <a:t>inflatio</a:t>
            </a:r>
            <a:r>
              <a:rPr lang="en-US" sz="2800" i="1" dirty="0" smtClean="0"/>
              <a:t> — «</a:t>
            </a:r>
            <a:r>
              <a:rPr lang="vi-VN" sz="2800" i="1" dirty="0" smtClean="0"/>
              <a:t>роздування») — тривале зростання загального рівня цін, що, відповідно, є свідченням зниження купівельної спроможності грошей</a:t>
            </a:r>
            <a:r>
              <a:rPr lang="vi-VN" dirty="0" smtClean="0"/>
              <a:t>.</a:t>
            </a:r>
            <a:endParaRPr lang="ru-RU" dirty="0"/>
          </a:p>
        </p:txBody>
      </p:sp>
      <p:pic>
        <p:nvPicPr>
          <p:cNvPr id="22530" name="Picture 2" descr="http://www.mukachevo.net/Content/img/news/p_26857_1_gallery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262" y="3429000"/>
            <a:ext cx="3600400" cy="288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2" y="3450234"/>
            <a:ext cx="4286250" cy="285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80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718" y="1556792"/>
            <a:ext cx="4203747" cy="4625609"/>
          </a:xfrm>
        </p:spPr>
        <p:txBody>
          <a:bodyPr/>
          <a:lstStyle/>
          <a:p>
            <a:r>
              <a:rPr lang="ru-RU" i="1" dirty="0" err="1" smtClean="0"/>
              <a:t>Інфляція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наслідком</a:t>
            </a:r>
            <a:r>
              <a:rPr lang="ru-RU" i="1" dirty="0" smtClean="0"/>
              <a:t> 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 </a:t>
            </a:r>
            <a:r>
              <a:rPr lang="ru-RU" i="1" dirty="0" err="1" smtClean="0"/>
              <a:t>законів</a:t>
            </a:r>
            <a:r>
              <a:rPr lang="ru-RU" i="1" dirty="0" smtClean="0"/>
              <a:t> грошового </a:t>
            </a:r>
            <a:r>
              <a:rPr lang="ru-RU" i="1" dirty="0" err="1" smtClean="0"/>
              <a:t>обігу</a:t>
            </a:r>
            <a:r>
              <a:rPr lang="ru-RU" i="1" dirty="0" smtClean="0"/>
              <a:t>. Вона </a:t>
            </a:r>
            <a:r>
              <a:rPr lang="ru-RU" i="1" dirty="0" err="1" smtClean="0"/>
              <a:t>проявляється</a:t>
            </a:r>
            <a:r>
              <a:rPr lang="ru-RU" i="1" dirty="0" smtClean="0"/>
              <a:t> в </a:t>
            </a:r>
            <a:r>
              <a:rPr lang="ru-RU" i="1" dirty="0" err="1" smtClean="0"/>
              <a:t>зростанні</a:t>
            </a:r>
            <a:r>
              <a:rPr lang="ru-RU" i="1" dirty="0" smtClean="0"/>
              <a:t> </a:t>
            </a:r>
            <a:r>
              <a:rPr lang="ru-RU" i="1" dirty="0" err="1" smtClean="0"/>
              <a:t>середнього</a:t>
            </a:r>
            <a:r>
              <a:rPr lang="ru-RU" i="1" dirty="0" smtClean="0"/>
              <a:t> </a:t>
            </a:r>
            <a:r>
              <a:rPr lang="ru-RU" i="1" dirty="0" err="1" smtClean="0"/>
              <a:t>рівня</a:t>
            </a:r>
            <a:r>
              <a:rPr lang="ru-RU" i="1" dirty="0" smtClean="0"/>
              <a:t> </a:t>
            </a:r>
            <a:r>
              <a:rPr lang="ru-RU" i="1" dirty="0" err="1" smtClean="0"/>
              <a:t>цін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</a:t>
            </a:r>
            <a:r>
              <a:rPr lang="ru-RU" i="1" dirty="0" smtClean="0"/>
              <a:t> </a:t>
            </a:r>
            <a:r>
              <a:rPr lang="ru-RU" i="1" dirty="0" err="1" smtClean="0"/>
              <a:t>переповненні</a:t>
            </a:r>
            <a:r>
              <a:rPr lang="ru-RU" i="1" dirty="0" smtClean="0"/>
              <a:t> </a:t>
            </a:r>
            <a:r>
              <a:rPr lang="ru-RU" i="1" dirty="0" err="1" smtClean="0"/>
              <a:t>каналів</a:t>
            </a:r>
            <a:r>
              <a:rPr lang="ru-RU" i="1" dirty="0" smtClean="0"/>
              <a:t> грошового </a:t>
            </a:r>
            <a:r>
              <a:rPr lang="ru-RU" i="1" dirty="0" err="1" smtClean="0"/>
              <a:t>обігу</a:t>
            </a:r>
            <a:r>
              <a:rPr lang="ru-RU" i="1" dirty="0" smtClean="0"/>
              <a:t> </a:t>
            </a:r>
            <a:r>
              <a:rPr lang="ru-RU" i="1" dirty="0" err="1" smtClean="0"/>
              <a:t>грошовими</a:t>
            </a:r>
            <a:r>
              <a:rPr lang="ru-RU" i="1" dirty="0" smtClean="0"/>
              <a:t> </a:t>
            </a:r>
            <a:r>
              <a:rPr lang="ru-RU" i="1" dirty="0" err="1" smtClean="0"/>
              <a:t>засобами</a:t>
            </a:r>
            <a:r>
              <a:rPr lang="ru-RU" i="1" dirty="0" smtClean="0"/>
              <a:t>. </a:t>
            </a:r>
            <a:endParaRPr lang="ru-RU" i="1" dirty="0"/>
          </a:p>
        </p:txBody>
      </p:sp>
      <p:pic>
        <p:nvPicPr>
          <p:cNvPr id="28674" name="Picture 2" descr="http://chesno.i18i.org/media/news_imgs/socologya_transkarpatia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034" y="1412776"/>
            <a:ext cx="4699385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27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625609"/>
          </a:xfrm>
        </p:spPr>
        <p:txBody>
          <a:bodyPr/>
          <a:lstStyle/>
          <a:p>
            <a:r>
              <a:rPr lang="ru-RU" sz="2800" i="1" dirty="0" err="1" smtClean="0"/>
              <a:t>Рівень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інфляції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вимірюється</a:t>
            </a:r>
            <a:r>
              <a:rPr lang="ru-RU" sz="2800" i="1" dirty="0" smtClean="0"/>
              <a:t> за </a:t>
            </a:r>
            <a:r>
              <a:rPr lang="ru-RU" sz="2800" i="1" dirty="0" err="1" smtClean="0"/>
              <a:t>допомогою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індексу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цін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Індекс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цін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визначається</a:t>
            </a:r>
            <a:r>
              <a:rPr lang="ru-RU" sz="2800" i="1" dirty="0" smtClean="0"/>
              <a:t> як </a:t>
            </a:r>
            <a:r>
              <a:rPr lang="ru-RU" sz="2800" i="1" dirty="0" err="1" smtClean="0"/>
              <a:t>відношення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ціни</a:t>
            </a:r>
            <a:r>
              <a:rPr lang="ru-RU" sz="2800" i="1" dirty="0" smtClean="0"/>
              <a:t> "</a:t>
            </a:r>
            <a:r>
              <a:rPr lang="ru-RU" sz="2800" i="1" dirty="0" err="1" smtClean="0"/>
              <a:t>ринкового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кошика</a:t>
            </a:r>
            <a:r>
              <a:rPr lang="ru-RU" sz="2800" i="1" dirty="0" smtClean="0"/>
              <a:t>" </a:t>
            </a:r>
            <a:r>
              <a:rPr lang="ru-RU" sz="2800" i="1" dirty="0" err="1" smtClean="0"/>
              <a:t>даного</a:t>
            </a:r>
            <a:r>
              <a:rPr lang="ru-RU" sz="2800" i="1" dirty="0" smtClean="0"/>
              <a:t> року до </a:t>
            </a:r>
            <a:r>
              <a:rPr lang="ru-RU" sz="2800" i="1" dirty="0" err="1" smtClean="0"/>
              <a:t>ціни</a:t>
            </a:r>
            <a:r>
              <a:rPr lang="ru-RU" sz="2800" i="1" dirty="0" smtClean="0"/>
              <a:t> "</a:t>
            </a:r>
            <a:r>
              <a:rPr lang="ru-RU" sz="2800" i="1" dirty="0" err="1" smtClean="0"/>
              <a:t>ринкового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кошика</a:t>
            </a:r>
            <a:r>
              <a:rPr lang="ru-RU" sz="2800" i="1" dirty="0" smtClean="0"/>
              <a:t>" базового року.</a:t>
            </a:r>
            <a:endParaRPr lang="ru-RU" sz="2800" i="1" dirty="0"/>
          </a:p>
        </p:txBody>
      </p:sp>
      <p:pic>
        <p:nvPicPr>
          <p:cNvPr id="27650" name="Picture 2" descr="http://pidruchniki.ws/imag/politec/azh_oet/image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54" y="4110833"/>
            <a:ext cx="8568952" cy="881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979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/>
              <a:t>Розрізняють</a:t>
            </a:r>
            <a:r>
              <a:rPr lang="ru-RU" b="1" i="1" dirty="0" smtClean="0"/>
              <a:t> два </a:t>
            </a:r>
            <a:r>
              <a:rPr lang="ru-RU" b="1" i="1" dirty="0" err="1" smtClean="0"/>
              <a:t>основні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інфляції</a:t>
            </a:r>
            <a:r>
              <a:rPr lang="ru-RU" b="1" i="1" dirty="0" smtClean="0"/>
              <a:t>: </a:t>
            </a:r>
            <a:r>
              <a:rPr lang="ru-RU" b="1" i="1" dirty="0" err="1" smtClean="0"/>
              <a:t>інфляцію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попиту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інфляцію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витрат</a:t>
            </a:r>
            <a:r>
              <a:rPr lang="ru-RU" b="1" i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www.klinkerhaus.ru/_pic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5715000" cy="335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68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Інфляція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625609"/>
          </a:xfrm>
        </p:spPr>
        <p:txBody>
          <a:bodyPr/>
          <a:lstStyle/>
          <a:p>
            <a:r>
              <a:rPr lang="ru-RU" sz="2800" i="1" dirty="0" err="1" smtClean="0"/>
              <a:t>Інфляція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попиту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проявляється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знеціненні</a:t>
            </a:r>
            <a:r>
              <a:rPr lang="ru-RU" sz="2800" i="1" dirty="0" smtClean="0"/>
              <a:t> грошей </a:t>
            </a:r>
            <a:r>
              <a:rPr lang="ru-RU" sz="2800" i="1" dirty="0" err="1" smtClean="0"/>
              <a:t>внаслідок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переповнення</a:t>
            </a:r>
            <a:r>
              <a:rPr lang="ru-RU" sz="2800" i="1" dirty="0" smtClean="0"/>
              <a:t> ними </a:t>
            </a:r>
            <a:r>
              <a:rPr lang="ru-RU" sz="2800" i="1" dirty="0" err="1" smtClean="0"/>
              <a:t>каналів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обігу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тобто</a:t>
            </a:r>
            <a:r>
              <a:rPr lang="ru-RU" sz="2800" i="1" dirty="0" smtClean="0"/>
              <a:t> вона </a:t>
            </a:r>
            <a:r>
              <a:rPr lang="ru-RU" sz="2800" i="1" dirty="0" err="1" smtClean="0"/>
              <a:t>виникає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тоді</a:t>
            </a:r>
            <a:r>
              <a:rPr lang="ru-RU" sz="2800" i="1" dirty="0" smtClean="0"/>
              <a:t>, коли </a:t>
            </a:r>
            <a:r>
              <a:rPr lang="ru-RU" sz="2800" i="1" dirty="0" err="1" smtClean="0"/>
              <a:t>сукупний</a:t>
            </a:r>
            <a:r>
              <a:rPr lang="ru-RU" sz="2800" i="1" dirty="0" smtClean="0"/>
              <a:t> попит </a:t>
            </a:r>
            <a:r>
              <a:rPr lang="ru-RU" sz="2800" i="1" dirty="0" err="1" smtClean="0"/>
              <a:t>перевищує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сукупну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пропозицію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Основними</a:t>
            </a:r>
            <a:r>
              <a:rPr lang="ru-RU" sz="2800" i="1" dirty="0" smtClean="0"/>
              <a:t> причинами </a:t>
            </a:r>
            <a:r>
              <a:rPr lang="ru-RU" sz="2800" i="1" dirty="0" err="1" smtClean="0"/>
              <a:t>цієї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інфляції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є</a:t>
            </a:r>
            <a:r>
              <a:rPr lang="ru-RU" sz="2800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bdg.by/content/images/news/big/24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782" y="3401508"/>
            <a:ext cx="3652898" cy="2922319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86006"/>
            <a:ext cx="2832580" cy="23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5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Причини, що зумовлюють інфляцію попи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844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79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Інфляція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625609"/>
          </a:xfrm>
        </p:spPr>
        <p:txBody>
          <a:bodyPr>
            <a:normAutofit/>
          </a:bodyPr>
          <a:lstStyle/>
          <a:p>
            <a:r>
              <a:rPr lang="ru-RU" sz="3000" b="1" i="1" dirty="0" err="1" smtClean="0"/>
              <a:t>Інфляція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витрат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зумовлена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зростанням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витрат</a:t>
            </a:r>
            <a:r>
              <a:rPr lang="ru-RU" sz="3000" b="1" i="1" dirty="0" smtClean="0"/>
              <a:t> на </a:t>
            </a:r>
            <a:r>
              <a:rPr lang="ru-RU" sz="3000" b="1" i="1" dirty="0" err="1" smtClean="0"/>
              <a:t>виробництво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одиниці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продукції</a:t>
            </a:r>
            <a:r>
              <a:rPr lang="ru-RU" sz="3000" b="1" i="1" dirty="0" smtClean="0"/>
              <a:t> . </a:t>
            </a:r>
            <a:r>
              <a:rPr lang="ru-RU" sz="3000" b="1" i="1" dirty="0" err="1" smtClean="0"/>
              <a:t>Унаслідок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цього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зменшується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пропозиція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товарів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і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послуг</a:t>
            </a:r>
            <a:r>
              <a:rPr lang="ru-RU" sz="3000" b="1" i="1" dirty="0" smtClean="0"/>
              <a:t> у </a:t>
            </a:r>
            <a:r>
              <a:rPr lang="ru-RU" sz="3000" b="1" i="1" dirty="0" err="1" smtClean="0"/>
              <a:t>масштабі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всієї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економіки</a:t>
            </a:r>
            <a:r>
              <a:rPr lang="ru-RU" sz="3000" b="1" i="1" dirty="0" smtClean="0"/>
              <a:t>. </a:t>
            </a:r>
            <a:r>
              <a:rPr lang="ru-RU" sz="3000" b="1" i="1" dirty="0" err="1" smtClean="0"/>
              <a:t>Це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викликає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зростання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цін</a:t>
            </a:r>
            <a:r>
              <a:rPr lang="ru-RU" sz="3000" b="1" i="1" dirty="0" smtClean="0"/>
              <a:t>.</a:t>
            </a:r>
            <a:endParaRPr lang="ru-RU" sz="3000" b="1" i="1" dirty="0"/>
          </a:p>
        </p:txBody>
      </p:sp>
      <p:pic>
        <p:nvPicPr>
          <p:cNvPr id="34818" name="Picture 2" descr="http://www.agmr.ru/docs/new/moniti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334" y="3645024"/>
            <a:ext cx="3707904" cy="278092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3" y="4221085"/>
            <a:ext cx="2088234" cy="23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4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ru-RU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Інфляція</a:t>
            </a:r>
            <a:r>
              <a:rPr lang="ru-RU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Україні</a:t>
            </a:r>
            <a:endParaRPr lang="ru-RU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14" y="1556792"/>
            <a:ext cx="8731449" cy="4625609"/>
          </a:xfrm>
        </p:spPr>
        <p:txBody>
          <a:bodyPr/>
          <a:lstStyle/>
          <a:p>
            <a:r>
              <a:rPr lang="ru-RU" b="1" i="1" dirty="0" err="1" smtClean="0"/>
              <a:t>Перші</a:t>
            </a:r>
            <a:r>
              <a:rPr lang="ru-RU" b="1" i="1" dirty="0" smtClean="0"/>
              <a:t> роки </a:t>
            </a:r>
            <a:r>
              <a:rPr lang="ru-RU" b="1" i="1" dirty="0" err="1" smtClean="0"/>
              <a:t>становлення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незалежної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суверенної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супроводжувалися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значними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економічними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труднощами</a:t>
            </a:r>
            <a:r>
              <a:rPr lang="ru-RU" b="1" i="1" dirty="0" smtClean="0"/>
              <a:t>. У головному вони </a:t>
            </a:r>
            <a:r>
              <a:rPr lang="ru-RU" b="1" i="1" dirty="0" err="1" smtClean="0"/>
              <a:t>пов’язані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переходом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тотально-планової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системи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організації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виробництва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ринкової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економіки</a:t>
            </a:r>
            <a:r>
              <a:rPr lang="ru-RU" b="1" i="1" dirty="0" smtClean="0"/>
              <a:t>. 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0801"/>
            <a:ext cx="2381250" cy="23812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4207"/>
            <a:ext cx="2697088" cy="17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97" y="4933562"/>
            <a:ext cx="21621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1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inancial_trance">
  <a:themeElements>
    <a:clrScheme name="financial_tra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tran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tra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tra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tra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tra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tra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tra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tra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tra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tra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tra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tra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tra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financial_trance</Template>
  <TotalTime>162</TotalTime>
  <Words>268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financial_trance</vt:lpstr>
      <vt:lpstr>Модульная</vt:lpstr>
      <vt:lpstr>1_Модульная</vt:lpstr>
      <vt:lpstr>Інфляція та її види</vt:lpstr>
      <vt:lpstr>Презентация PowerPoint</vt:lpstr>
      <vt:lpstr>Презентация PowerPoint</vt:lpstr>
      <vt:lpstr>Презентация PowerPoint</vt:lpstr>
      <vt:lpstr>Презентация PowerPoint</vt:lpstr>
      <vt:lpstr>Інфляція попиту</vt:lpstr>
      <vt:lpstr>Презентация PowerPoint</vt:lpstr>
      <vt:lpstr>Інфляція витрат</vt:lpstr>
      <vt:lpstr>Інфляція в Україні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Юля</cp:lastModifiedBy>
  <cp:revision>5</cp:revision>
  <dcterms:created xsi:type="dcterms:W3CDTF">2013-03-08T06:39:42Z</dcterms:created>
  <dcterms:modified xsi:type="dcterms:W3CDTF">2015-02-16T19:20:18Z</dcterms:modified>
</cp:coreProperties>
</file>