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8" r:id="rId3"/>
    <p:sldId id="259" r:id="rId4"/>
    <p:sldId id="260" r:id="rId5"/>
    <p:sldId id="261" r:id="rId6"/>
    <p:sldId id="263" r:id="rId7"/>
    <p:sldId id="264" r:id="rId8"/>
    <p:sldId id="265" r:id="rId9"/>
    <p:sldId id="268" r:id="rId10"/>
    <p:sldId id="267" r:id="rId11"/>
    <p:sldId id="269" r:id="rId12"/>
    <p:sldId id="270" r:id="rId13"/>
    <p:sldId id="271" r:id="rId14"/>
    <p:sldId id="272" r:id="rId15"/>
    <p:sldId id="273" r:id="rId1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6FB6"/>
    <a:srgbClr val="4A67B0"/>
    <a:srgbClr val="FF0066"/>
    <a:srgbClr val="FE30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57" autoAdjust="0"/>
  </p:normalViewPr>
  <p:slideViewPr>
    <p:cSldViewPr>
      <p:cViewPr varScale="1">
        <p:scale>
          <a:sx n="110" d="100"/>
          <a:sy n="110" d="100"/>
        </p:scale>
        <p:origin x="-105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E11C01-CB6D-483E-9E74-22EADF7A5283}" type="datetimeFigureOut">
              <a:rPr lang="uk-UA" smtClean="0"/>
              <a:t>13.05.2013</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B4CB4A-06EF-47E9-B302-7EF522104F12}" type="slidenum">
              <a:rPr lang="uk-UA" smtClean="0"/>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7CB4CB4A-06EF-47E9-B302-7EF522104F12}" type="slidenum">
              <a:rPr lang="uk-UA" smtClean="0"/>
              <a:t>10</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05200" y="1498602"/>
            <a:ext cx="5257800" cy="3298825"/>
          </a:xfrm>
        </p:spPr>
        <p:txBody>
          <a:bodyPr>
            <a:normAutofit/>
          </a:bodyPr>
          <a:lstStyle>
            <a:lvl1pPr>
              <a:lnSpc>
                <a:spcPct val="90000"/>
              </a:lnSpc>
              <a:defRPr sz="5400" cap="none" baseline="0"/>
            </a:lvl1pPr>
          </a:lstStyle>
          <a:p>
            <a:r>
              <a:rPr lang="ru-RU" noProof="0" smtClean="0"/>
              <a:t>Образец заголовка</a:t>
            </a:r>
            <a:endParaRPr lang="ru-RU" noProof="0" dirty="0"/>
          </a:p>
        </p:txBody>
      </p:sp>
      <p:sp>
        <p:nvSpPr>
          <p:cNvPr id="3" name="Подзаголовок 2"/>
          <p:cNvSpPr>
            <a:spLocks noGrp="1"/>
          </p:cNvSpPr>
          <p:nvPr>
            <p:ph type="subTitle" idx="1"/>
          </p:nvPr>
        </p:nvSpPr>
        <p:spPr>
          <a:xfrm>
            <a:off x="3505200" y="4927600"/>
            <a:ext cx="5257800"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ru-RU" noProof="0" smtClean="0"/>
              <a:t>Образец подзаголовка</a:t>
            </a:r>
            <a:endParaRPr lang="ru-RU" noProof="0" dirty="0"/>
          </a:p>
        </p:txBody>
      </p:sp>
    </p:spTree>
    <p:extLst>
      <p:ext uri="{BB962C8B-B14F-4D97-AF65-F5344CB8AC3E}">
        <p14:creationId xmlns=""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Вертикальный текст 2"/>
          <p:cNvSpPr>
            <a:spLocks noGrp="1"/>
          </p:cNvSpPr>
          <p:nvPr>
            <p:ph type="body" orient="vert" idx="1"/>
          </p:nvPr>
        </p:nvSpPr>
        <p:spPr/>
        <p:txBody>
          <a:bodyPr vert="eaVert"/>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Дата 3"/>
          <p:cNvSpPr>
            <a:spLocks noGrp="1"/>
          </p:cNvSpPr>
          <p:nvPr>
            <p:ph type="dt" sz="half" idx="10"/>
          </p:nvPr>
        </p:nvSpPr>
        <p:spPr/>
        <p:txBody>
          <a:bodyPr/>
          <a:lstStyle/>
          <a:p>
            <a:fld id="{929A0BA7-9BA3-479F-A7DC-B459C508DE1D}" type="datetimeFigureOut">
              <a:rPr lang="uk-UA" smtClean="0"/>
              <a:t>13.05.2013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06F20825-5AC2-42CC-A550-0599B004DF31}" type="slidenum">
              <a:rPr lang="uk-UA" smtClean="0"/>
              <a:t>‹#›</a:t>
            </a:fld>
            <a:endParaRPr lang="uk-UA"/>
          </a:p>
        </p:txBody>
      </p:sp>
    </p:spTree>
    <p:extLst>
      <p:ext uri="{BB962C8B-B14F-4D97-AF65-F5344CB8AC3E}">
        <p14:creationId xmlns="" xmlns:p14="http://schemas.microsoft.com/office/powerpoint/2010/main" val="10104347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Заголовок 1"/>
          <p:cNvSpPr>
            <a:spLocks noGrp="1"/>
          </p:cNvSpPr>
          <p:nvPr>
            <p:ph type="title" orient="vert"/>
          </p:nvPr>
        </p:nvSpPr>
        <p:spPr>
          <a:xfrm>
            <a:off x="7391400" y="274639"/>
            <a:ext cx="1066800" cy="5897561"/>
          </a:xfrm>
        </p:spPr>
        <p:txBody>
          <a:bodyPr vert="eaVert"/>
          <a:lstStyle/>
          <a:p>
            <a:r>
              <a:rPr lang="ru-RU" noProof="0" smtClean="0"/>
              <a:t>Образец заголовка</a:t>
            </a:r>
            <a:endParaRPr lang="ru-RU" noProof="0" dirty="0"/>
          </a:p>
        </p:txBody>
      </p:sp>
      <p:sp>
        <p:nvSpPr>
          <p:cNvPr id="3" name="Вертикальный текст 2"/>
          <p:cNvSpPr>
            <a:spLocks noGrp="1"/>
          </p:cNvSpPr>
          <p:nvPr>
            <p:ph type="body" orient="vert" idx="1"/>
          </p:nvPr>
        </p:nvSpPr>
        <p:spPr>
          <a:xfrm>
            <a:off x="838200" y="274639"/>
            <a:ext cx="6400800" cy="5897561"/>
          </a:xfrm>
        </p:spPr>
        <p:txBody>
          <a:bodyPr vert="eaVert"/>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Дата 3"/>
          <p:cNvSpPr>
            <a:spLocks noGrp="1"/>
          </p:cNvSpPr>
          <p:nvPr>
            <p:ph type="dt" sz="half" idx="10"/>
          </p:nvPr>
        </p:nvSpPr>
        <p:spPr/>
        <p:txBody>
          <a:bodyPr/>
          <a:lstStyle/>
          <a:p>
            <a:fld id="{929A0BA7-9BA3-479F-A7DC-B459C508DE1D}" type="datetimeFigureOut">
              <a:rPr lang="uk-UA" smtClean="0"/>
              <a:t>13.05.2013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06F20825-5AC2-42CC-A550-0599B004DF31}" type="slidenum">
              <a:rPr lang="uk-UA" smtClean="0"/>
              <a:t>‹#›</a:t>
            </a:fld>
            <a:endParaRPr lang="uk-UA"/>
          </a:p>
        </p:txBody>
      </p:sp>
    </p:spTree>
    <p:extLst>
      <p:ext uri="{BB962C8B-B14F-4D97-AF65-F5344CB8AC3E}">
        <p14:creationId xmlns="" xmlns:p14="http://schemas.microsoft.com/office/powerpoint/2010/main" val="36507153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Объект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Дата 3"/>
          <p:cNvSpPr>
            <a:spLocks noGrp="1"/>
          </p:cNvSpPr>
          <p:nvPr>
            <p:ph type="dt" sz="half" idx="10"/>
          </p:nvPr>
        </p:nvSpPr>
        <p:spPr/>
        <p:txBody>
          <a:bodyPr/>
          <a:lstStyle/>
          <a:p>
            <a:fld id="{929A0BA7-9BA3-479F-A7DC-B459C508DE1D}" type="datetimeFigureOut">
              <a:rPr lang="uk-UA" smtClean="0"/>
              <a:t>13.05.2013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06F20825-5AC2-42CC-A550-0599B004DF31}" type="slidenum">
              <a:rPr lang="uk-UA" smtClean="0"/>
              <a:t>‹#›</a:t>
            </a:fld>
            <a:endParaRPr lang="uk-UA"/>
          </a:p>
        </p:txBody>
      </p:sp>
    </p:spTree>
    <p:extLst>
      <p:ext uri="{BB962C8B-B14F-4D97-AF65-F5344CB8AC3E}">
        <p14:creationId xmlns="" xmlns:p14="http://schemas.microsoft.com/office/powerpoint/2010/main" val="15635241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4445000"/>
            <a:ext cx="5257800" cy="1930400"/>
          </a:xfrm>
        </p:spPr>
        <p:txBody>
          <a:bodyPr anchor="t">
            <a:normAutofit/>
          </a:bodyPr>
          <a:lstStyle>
            <a:lvl1pPr algn="l">
              <a:defRPr sz="5400" b="0" cap="none" baseline="0"/>
            </a:lvl1pPr>
          </a:lstStyle>
          <a:p>
            <a:r>
              <a:rPr lang="ru-RU" noProof="0" smtClean="0"/>
              <a:t>Образец заголовка</a:t>
            </a:r>
            <a:endParaRPr lang="ru-RU" noProof="0" dirty="0"/>
          </a:p>
        </p:txBody>
      </p:sp>
      <p:sp>
        <p:nvSpPr>
          <p:cNvPr id="3" name="Текст 2"/>
          <p:cNvSpPr>
            <a:spLocks noGrp="1"/>
          </p:cNvSpPr>
          <p:nvPr>
            <p:ph type="body" idx="1"/>
          </p:nvPr>
        </p:nvSpPr>
        <p:spPr>
          <a:xfrm>
            <a:off x="609600" y="3124201"/>
            <a:ext cx="5257800"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ru-RU" noProof="0" smtClean="0"/>
              <a:t>Образец текста</a:t>
            </a:r>
          </a:p>
        </p:txBody>
      </p:sp>
    </p:spTree>
    <p:extLst>
      <p:ext uri="{BB962C8B-B14F-4D97-AF65-F5344CB8AC3E}">
        <p14:creationId xmlns=""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Объект 2"/>
          <p:cNvSpPr>
            <a:spLocks noGrp="1"/>
          </p:cNvSpPr>
          <p:nvPr>
            <p:ph sz="half" idx="1"/>
          </p:nvPr>
        </p:nvSpPr>
        <p:spPr>
          <a:xfrm>
            <a:off x="838200" y="1701800"/>
            <a:ext cx="3733800"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Объект 3"/>
          <p:cNvSpPr>
            <a:spLocks noGrp="1"/>
          </p:cNvSpPr>
          <p:nvPr>
            <p:ph sz="half" idx="2"/>
          </p:nvPr>
        </p:nvSpPr>
        <p:spPr>
          <a:xfrm>
            <a:off x="4724400" y="1701800"/>
            <a:ext cx="3733800"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5" name="Дата 4"/>
          <p:cNvSpPr>
            <a:spLocks noGrp="1"/>
          </p:cNvSpPr>
          <p:nvPr>
            <p:ph type="dt" sz="half" idx="10"/>
          </p:nvPr>
        </p:nvSpPr>
        <p:spPr/>
        <p:txBody>
          <a:bodyPr/>
          <a:lstStyle/>
          <a:p>
            <a:fld id="{929A0BA7-9BA3-479F-A7DC-B459C508DE1D}" type="datetimeFigureOut">
              <a:rPr lang="uk-UA" smtClean="0"/>
              <a:t>13.05.2013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06F20825-5AC2-42CC-A550-0599B004DF31}" type="slidenum">
              <a:rPr lang="uk-UA" smtClean="0"/>
              <a:t>‹#›</a:t>
            </a:fld>
            <a:endParaRPr lang="uk-UA"/>
          </a:p>
        </p:txBody>
      </p:sp>
    </p:spTree>
    <p:extLst>
      <p:ext uri="{BB962C8B-B14F-4D97-AF65-F5344CB8AC3E}">
        <p14:creationId xmlns="" xmlns:p14="http://schemas.microsoft.com/office/powerpoint/2010/main" val="34893391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noProof="0" smtClean="0"/>
              <a:t>Образец заголовка</a:t>
            </a:r>
            <a:endParaRPr lang="ru-RU" noProof="0" dirty="0"/>
          </a:p>
        </p:txBody>
      </p:sp>
      <p:sp>
        <p:nvSpPr>
          <p:cNvPr id="3" name="Текст 2"/>
          <p:cNvSpPr>
            <a:spLocks noGrp="1"/>
          </p:cNvSpPr>
          <p:nvPr>
            <p:ph type="body" idx="1"/>
          </p:nvPr>
        </p:nvSpPr>
        <p:spPr>
          <a:xfrm>
            <a:off x="841249" y="1608836"/>
            <a:ext cx="3730752"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ru-RU" noProof="0" smtClean="0"/>
              <a:t>Образец текста</a:t>
            </a:r>
          </a:p>
        </p:txBody>
      </p:sp>
      <p:sp>
        <p:nvSpPr>
          <p:cNvPr id="4" name="Объект 3"/>
          <p:cNvSpPr>
            <a:spLocks noGrp="1"/>
          </p:cNvSpPr>
          <p:nvPr>
            <p:ph sz="half" idx="2"/>
          </p:nvPr>
        </p:nvSpPr>
        <p:spPr>
          <a:xfrm>
            <a:off x="838200" y="2209800"/>
            <a:ext cx="3733800"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5" name="Текст 4"/>
          <p:cNvSpPr>
            <a:spLocks noGrp="1"/>
          </p:cNvSpPr>
          <p:nvPr>
            <p:ph type="body" sz="quarter" idx="3"/>
          </p:nvPr>
        </p:nvSpPr>
        <p:spPr>
          <a:xfrm>
            <a:off x="4727448" y="1608836"/>
            <a:ext cx="3730752"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ru-RU" noProof="0" smtClean="0"/>
              <a:t>Образец текста</a:t>
            </a:r>
          </a:p>
        </p:txBody>
      </p:sp>
      <p:sp>
        <p:nvSpPr>
          <p:cNvPr id="6" name="Объект 5"/>
          <p:cNvSpPr>
            <a:spLocks noGrp="1"/>
          </p:cNvSpPr>
          <p:nvPr>
            <p:ph sz="quarter" idx="4"/>
          </p:nvPr>
        </p:nvSpPr>
        <p:spPr>
          <a:xfrm>
            <a:off x="4724400" y="2209800"/>
            <a:ext cx="3733800"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7" name="Дата 6"/>
          <p:cNvSpPr>
            <a:spLocks noGrp="1"/>
          </p:cNvSpPr>
          <p:nvPr>
            <p:ph type="dt" sz="half" idx="10"/>
          </p:nvPr>
        </p:nvSpPr>
        <p:spPr/>
        <p:txBody>
          <a:bodyPr/>
          <a:lstStyle/>
          <a:p>
            <a:fld id="{929A0BA7-9BA3-479F-A7DC-B459C508DE1D}" type="datetimeFigureOut">
              <a:rPr lang="uk-UA" smtClean="0"/>
              <a:t>13.05.2013</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06F20825-5AC2-42CC-A550-0599B004DF31}" type="slidenum">
              <a:rPr lang="uk-UA" smtClean="0"/>
              <a:t>‹#›</a:t>
            </a:fld>
            <a:endParaRPr lang="uk-UA"/>
          </a:p>
        </p:txBody>
      </p:sp>
    </p:spTree>
    <p:extLst>
      <p:ext uri="{BB962C8B-B14F-4D97-AF65-F5344CB8AC3E}">
        <p14:creationId xmlns="" xmlns:p14="http://schemas.microsoft.com/office/powerpoint/2010/main" val="3552830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Дата 2"/>
          <p:cNvSpPr>
            <a:spLocks noGrp="1"/>
          </p:cNvSpPr>
          <p:nvPr>
            <p:ph type="dt" sz="half" idx="10"/>
          </p:nvPr>
        </p:nvSpPr>
        <p:spPr/>
        <p:txBody>
          <a:bodyPr/>
          <a:lstStyle/>
          <a:p>
            <a:fld id="{929A0BA7-9BA3-479F-A7DC-B459C508DE1D}" type="datetimeFigureOut">
              <a:rPr lang="uk-UA" smtClean="0"/>
              <a:t>13.05.2013</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06F20825-5AC2-42CC-A550-0599B004DF31}" type="slidenum">
              <a:rPr lang="uk-UA" smtClean="0"/>
              <a:t>‹#›</a:t>
            </a:fld>
            <a:endParaRPr lang="uk-UA"/>
          </a:p>
        </p:txBody>
      </p:sp>
    </p:spTree>
    <p:extLst>
      <p:ext uri="{BB962C8B-B14F-4D97-AF65-F5344CB8AC3E}">
        <p14:creationId xmlns="" xmlns:p14="http://schemas.microsoft.com/office/powerpoint/2010/main" val="35167638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29A0BA7-9BA3-479F-A7DC-B459C508DE1D}" type="datetimeFigureOut">
              <a:rPr lang="uk-UA" smtClean="0"/>
              <a:t>13.05.2013</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06F20825-5AC2-42CC-A550-0599B004DF31}" type="slidenum">
              <a:rPr lang="uk-UA" smtClean="0"/>
              <a:t>‹#›</a:t>
            </a:fld>
            <a:endParaRPr lang="uk-UA"/>
          </a:p>
        </p:txBody>
      </p:sp>
    </p:spTree>
    <p:extLst>
      <p:ext uri="{BB962C8B-B14F-4D97-AF65-F5344CB8AC3E}">
        <p14:creationId xmlns="" xmlns:p14="http://schemas.microsoft.com/office/powerpoint/2010/main" val="20687318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2971800" y="0"/>
            <a:ext cx="59436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ru-RU" noProof="0" dirty="0"/>
          </a:p>
        </p:txBody>
      </p:sp>
      <p:sp>
        <p:nvSpPr>
          <p:cNvPr id="2" name="Заголовок 1"/>
          <p:cNvSpPr>
            <a:spLocks noGrp="1"/>
          </p:cNvSpPr>
          <p:nvPr>
            <p:ph type="title"/>
          </p:nvPr>
        </p:nvSpPr>
        <p:spPr>
          <a:xfrm>
            <a:off x="228601" y="1701800"/>
            <a:ext cx="2514600" cy="2844800"/>
          </a:xfrm>
        </p:spPr>
        <p:txBody>
          <a:bodyPr anchor="b">
            <a:normAutofit/>
          </a:bodyPr>
          <a:lstStyle>
            <a:lvl1pPr algn="l">
              <a:defRPr sz="2000" b="1"/>
            </a:lvl1pPr>
          </a:lstStyle>
          <a:p>
            <a:r>
              <a:rPr lang="ru-RU" noProof="0" smtClean="0"/>
              <a:t>Образец заголовка</a:t>
            </a:r>
            <a:endParaRPr lang="ru-RU" noProof="0" dirty="0"/>
          </a:p>
        </p:txBody>
      </p:sp>
      <p:sp>
        <p:nvSpPr>
          <p:cNvPr id="3" name="Объект 2"/>
          <p:cNvSpPr>
            <a:spLocks noGrp="1"/>
          </p:cNvSpPr>
          <p:nvPr>
            <p:ph idx="1"/>
          </p:nvPr>
        </p:nvSpPr>
        <p:spPr>
          <a:xfrm>
            <a:off x="3352800" y="482600"/>
            <a:ext cx="5105400"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Текст 3"/>
          <p:cNvSpPr>
            <a:spLocks noGrp="1"/>
          </p:cNvSpPr>
          <p:nvPr>
            <p:ph type="body" sz="half" idx="2"/>
          </p:nvPr>
        </p:nvSpPr>
        <p:spPr>
          <a:xfrm>
            <a:off x="228601" y="4648200"/>
            <a:ext cx="2514600"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ru-RU" noProof="0" smtClean="0"/>
              <a:t>Образец текста</a:t>
            </a:r>
          </a:p>
        </p:txBody>
      </p:sp>
      <p:sp>
        <p:nvSpPr>
          <p:cNvPr id="5" name="Дата 4"/>
          <p:cNvSpPr>
            <a:spLocks noGrp="1"/>
          </p:cNvSpPr>
          <p:nvPr>
            <p:ph type="dt" sz="half" idx="10"/>
          </p:nvPr>
        </p:nvSpPr>
        <p:spPr/>
        <p:txBody>
          <a:bodyPr/>
          <a:lstStyle/>
          <a:p>
            <a:fld id="{929A0BA7-9BA3-479F-A7DC-B459C508DE1D}" type="datetimeFigureOut">
              <a:rPr lang="uk-UA" smtClean="0"/>
              <a:t>13.05.2013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06F20825-5AC2-42CC-A550-0599B004DF31}" type="slidenum">
              <a:rPr lang="uk-UA" smtClean="0"/>
              <a:t>‹#›</a:t>
            </a:fld>
            <a:endParaRPr lang="uk-UA"/>
          </a:p>
        </p:txBody>
      </p:sp>
    </p:spTree>
    <p:extLst>
      <p:ext uri="{BB962C8B-B14F-4D97-AF65-F5344CB8AC3E}">
        <p14:creationId xmlns="" xmlns:p14="http://schemas.microsoft.com/office/powerpoint/2010/main" val="19680720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1562100" y="0"/>
            <a:ext cx="6019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ru-RU" noProof="0" dirty="0"/>
          </a:p>
        </p:txBody>
      </p:sp>
      <p:sp>
        <p:nvSpPr>
          <p:cNvPr id="2" name="Заголовок 1"/>
          <p:cNvSpPr>
            <a:spLocks noGrp="1"/>
          </p:cNvSpPr>
          <p:nvPr>
            <p:ph type="title"/>
          </p:nvPr>
        </p:nvSpPr>
        <p:spPr>
          <a:xfrm>
            <a:off x="1828800" y="4800600"/>
            <a:ext cx="5486400" cy="762000"/>
          </a:xfrm>
        </p:spPr>
        <p:txBody>
          <a:bodyPr anchor="b">
            <a:normAutofit/>
          </a:bodyPr>
          <a:lstStyle>
            <a:lvl1pPr algn="l">
              <a:defRPr sz="2000" b="1"/>
            </a:lvl1pPr>
          </a:lstStyle>
          <a:p>
            <a:r>
              <a:rPr lang="ru-RU" noProof="0" smtClean="0"/>
              <a:t>Образец заголовка</a:t>
            </a:r>
            <a:endParaRPr lang="ru-RU" noProof="0" dirty="0"/>
          </a:p>
        </p:txBody>
      </p:sp>
      <p:sp>
        <p:nvSpPr>
          <p:cNvPr id="3" name="Рисунок 2"/>
          <p:cNvSpPr>
            <a:spLocks noGrp="1"/>
          </p:cNvSpPr>
          <p:nvPr>
            <p:ph type="pic" idx="1"/>
          </p:nvPr>
        </p:nvSpPr>
        <p:spPr>
          <a:xfrm>
            <a:off x="1828800" y="279402"/>
            <a:ext cx="5486400"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ru-RU" noProof="0" smtClean="0"/>
              <a:t>Вставка рисунка</a:t>
            </a:r>
            <a:endParaRPr lang="ru-RU" noProof="0" dirty="0"/>
          </a:p>
        </p:txBody>
      </p:sp>
      <p:sp>
        <p:nvSpPr>
          <p:cNvPr id="4" name="Текст 3"/>
          <p:cNvSpPr>
            <a:spLocks noGrp="1"/>
          </p:cNvSpPr>
          <p:nvPr>
            <p:ph type="body" sz="half" idx="2"/>
          </p:nvPr>
        </p:nvSpPr>
        <p:spPr>
          <a:xfrm>
            <a:off x="1828800" y="5562600"/>
            <a:ext cx="5486400"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ru-RU" noProof="0" smtClean="0"/>
              <a:t>Образец текста</a:t>
            </a:r>
          </a:p>
        </p:txBody>
      </p:sp>
      <p:sp>
        <p:nvSpPr>
          <p:cNvPr id="5" name="Дата 4"/>
          <p:cNvSpPr>
            <a:spLocks noGrp="1"/>
          </p:cNvSpPr>
          <p:nvPr>
            <p:ph type="dt" sz="half" idx="10"/>
          </p:nvPr>
        </p:nvSpPr>
        <p:spPr/>
        <p:txBody>
          <a:bodyPr/>
          <a:lstStyle/>
          <a:p>
            <a:fld id="{929A0BA7-9BA3-479F-A7DC-B459C508DE1D}" type="datetimeFigureOut">
              <a:rPr lang="uk-UA" smtClean="0"/>
              <a:t>13.05.2013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06F20825-5AC2-42CC-A550-0599B004DF31}" type="slidenum">
              <a:rPr lang="uk-UA" smtClean="0"/>
              <a:t>‹#›</a:t>
            </a:fld>
            <a:endParaRPr lang="uk-UA"/>
          </a:p>
        </p:txBody>
      </p:sp>
    </p:spTree>
    <p:extLst>
      <p:ext uri="{BB962C8B-B14F-4D97-AF65-F5344CB8AC3E}">
        <p14:creationId xmlns="" xmlns:p14="http://schemas.microsoft.com/office/powerpoint/2010/main" val="12213374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9" name="Прямоугольник 8"/>
          <p:cNvSpPr/>
          <p:nvPr/>
        </p:nvSpPr>
        <p:spPr>
          <a:xfrm>
            <a:off x="228600" y="0"/>
            <a:ext cx="8686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ru-RU" noProof="0" dirty="0"/>
          </a:p>
        </p:txBody>
      </p:sp>
      <p:sp>
        <p:nvSpPr>
          <p:cNvPr id="2" name="Заголовок 1"/>
          <p:cNvSpPr>
            <a:spLocks noGrp="1"/>
          </p:cNvSpPr>
          <p:nvPr>
            <p:ph type="title"/>
          </p:nvPr>
        </p:nvSpPr>
        <p:spPr>
          <a:xfrm>
            <a:off x="838200" y="76200"/>
            <a:ext cx="7620000" cy="1397000"/>
          </a:xfrm>
          <a:prstGeom prst="rect">
            <a:avLst/>
          </a:prstGeom>
        </p:spPr>
        <p:txBody>
          <a:bodyPr vert="horz" lIns="121899" tIns="60949" rIns="121899" bIns="60949" rtlCol="0" anchor="b">
            <a:normAutofit/>
          </a:bodyPr>
          <a:lstStyle/>
          <a:p>
            <a:r>
              <a:rPr lang="ru-RU" noProof="0" dirty="0" smtClean="0"/>
              <a:t>Образец заголовка</a:t>
            </a:r>
            <a:endParaRPr lang="ru-RU" noProof="0" dirty="0"/>
          </a:p>
        </p:txBody>
      </p:sp>
      <p:sp>
        <p:nvSpPr>
          <p:cNvPr id="3" name="Текст 2"/>
          <p:cNvSpPr>
            <a:spLocks noGrp="1"/>
          </p:cNvSpPr>
          <p:nvPr>
            <p:ph type="body" idx="1"/>
          </p:nvPr>
        </p:nvSpPr>
        <p:spPr>
          <a:xfrm>
            <a:off x="838200" y="1701800"/>
            <a:ext cx="7620000" cy="4470400"/>
          </a:xfrm>
          <a:prstGeom prst="rect">
            <a:avLst/>
          </a:prstGeom>
        </p:spPr>
        <p:txBody>
          <a:bodyPr vert="horz" lIns="121899" tIns="60949" rIns="121899" bIns="60949" rtlCol="0">
            <a:normAutofit/>
          </a:body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a:p>
            <a:pPr lvl="4"/>
            <a:r>
              <a:rPr lang="ru-RU" noProof="0" dirty="0" smtClean="0"/>
              <a:t>Пятый уровень</a:t>
            </a:r>
            <a:endParaRPr lang="ru-RU" noProof="0" dirty="0"/>
          </a:p>
        </p:txBody>
      </p:sp>
      <p:sp>
        <p:nvSpPr>
          <p:cNvPr id="4" name="Дата 3"/>
          <p:cNvSpPr>
            <a:spLocks noGrp="1"/>
          </p:cNvSpPr>
          <p:nvPr>
            <p:ph type="dt" sz="half" idx="2"/>
          </p:nvPr>
        </p:nvSpPr>
        <p:spPr>
          <a:xfrm>
            <a:off x="838200" y="6400802"/>
            <a:ext cx="2057400"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929A0BA7-9BA3-479F-A7DC-B459C508DE1D}" type="datetimeFigureOut">
              <a:rPr lang="uk-UA" smtClean="0"/>
              <a:t>13.05.2013</a:t>
            </a:fld>
            <a:endParaRPr lang="uk-UA"/>
          </a:p>
        </p:txBody>
      </p:sp>
      <p:sp>
        <p:nvSpPr>
          <p:cNvPr id="5" name="Нижний колонтитул 4"/>
          <p:cNvSpPr>
            <a:spLocks noGrp="1"/>
          </p:cNvSpPr>
          <p:nvPr>
            <p:ph type="ftr" sz="quarter" idx="3"/>
          </p:nvPr>
        </p:nvSpPr>
        <p:spPr>
          <a:xfrm>
            <a:off x="2931645" y="6400802"/>
            <a:ext cx="4663440"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lang="uk-UA"/>
          </a:p>
        </p:txBody>
      </p:sp>
      <p:sp>
        <p:nvSpPr>
          <p:cNvPr id="6" name="Номер слайда 5"/>
          <p:cNvSpPr>
            <a:spLocks noGrp="1"/>
          </p:cNvSpPr>
          <p:nvPr>
            <p:ph type="sldNum" sz="quarter" idx="4"/>
          </p:nvPr>
        </p:nvSpPr>
        <p:spPr>
          <a:xfrm>
            <a:off x="7627346" y="6400802"/>
            <a:ext cx="830855"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06F20825-5AC2-42CC-A550-0599B004DF31}" type="slidenum">
              <a:rPr lang="uk-UA" smtClean="0"/>
              <a:t>‹#›</a:t>
            </a:fld>
            <a:endParaRPr lang="uk-UA"/>
          </a:p>
        </p:txBody>
      </p:sp>
    </p:spTree>
    <p:extLst>
      <p:ext uri="{BB962C8B-B14F-4D97-AF65-F5344CB8AC3E}">
        <p14:creationId xmlns=""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32720" y="1916832"/>
            <a:ext cx="6711280" cy="3483768"/>
          </a:xfrm>
        </p:spPr>
        <p:txBody>
          <a:bodyPr>
            <a:noAutofit/>
          </a:bodyPr>
          <a:lstStyle/>
          <a:p>
            <a:pPr algn="ctr"/>
            <a:r>
              <a:rPr lang="uk-UA" sz="5600" b="1" i="1" dirty="0" smtClean="0">
                <a:latin typeface="Georgia" pitchFamily="18" charset="0"/>
              </a:rPr>
              <a:t>Фразеологізми</a:t>
            </a:r>
            <a:r>
              <a:rPr lang="uk-UA" b="1" i="1" dirty="0" smtClean="0">
                <a:latin typeface="Georgia" pitchFamily="18" charset="0"/>
              </a:rPr>
              <a:t>.</a:t>
            </a:r>
            <a:r>
              <a:rPr lang="uk-UA" sz="5600" b="1" i="1" dirty="0" smtClean="0">
                <a:latin typeface="Georgia" pitchFamily="18" charset="0"/>
              </a:rPr>
              <a:t/>
            </a:r>
            <a:br>
              <a:rPr lang="uk-UA" sz="5600" b="1" i="1" dirty="0" smtClean="0">
                <a:latin typeface="Georgia" pitchFamily="18" charset="0"/>
              </a:rPr>
            </a:br>
            <a:r>
              <a:rPr lang="uk-UA" sz="5600" b="1" i="1" dirty="0" smtClean="0">
                <a:latin typeface="Georgia" pitchFamily="18" charset="0"/>
              </a:rPr>
              <a:t> </a:t>
            </a:r>
            <a:r>
              <a:rPr lang="uk-UA" b="1" i="1" dirty="0" smtClean="0">
                <a:solidFill>
                  <a:srgbClr val="4A67B0"/>
                </a:solidFill>
                <a:latin typeface="Georgia" pitchFamily="18" charset="0"/>
              </a:rPr>
              <a:t>Стилістична</a:t>
            </a:r>
            <a:br>
              <a:rPr lang="uk-UA" b="1" i="1" dirty="0" smtClean="0">
                <a:solidFill>
                  <a:srgbClr val="4A67B0"/>
                </a:solidFill>
                <a:latin typeface="Georgia" pitchFamily="18" charset="0"/>
              </a:rPr>
            </a:br>
            <a:r>
              <a:rPr lang="uk-UA" b="1" i="1" dirty="0" smtClean="0">
                <a:solidFill>
                  <a:srgbClr val="4A67B0"/>
                </a:solidFill>
                <a:latin typeface="Georgia" pitchFamily="18" charset="0"/>
              </a:rPr>
              <a:t>роль фразеологізмів</a:t>
            </a:r>
            <a:endParaRPr lang="uk-UA" b="1" i="1" dirty="0">
              <a:solidFill>
                <a:srgbClr val="4A67B0"/>
              </a:solidFill>
              <a:latin typeface="Georgia" pitchFamily="18" charset="0"/>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467544" y="1844824"/>
          <a:ext cx="8352927" cy="4663440"/>
        </p:xfrm>
        <a:graphic>
          <a:graphicData uri="http://schemas.openxmlformats.org/drawingml/2006/table">
            <a:tbl>
              <a:tblPr firstRow="1" bandRow="1">
                <a:tableStyleId>{5C22544A-7EE6-4342-B048-85BDC9FD1C3A}</a:tableStyleId>
              </a:tblPr>
              <a:tblGrid>
                <a:gridCol w="2784309"/>
                <a:gridCol w="2784309"/>
                <a:gridCol w="2784309"/>
              </a:tblGrid>
              <a:tr h="1512168">
                <a:tc>
                  <a:txBody>
                    <a:bodyPr/>
                    <a:lstStyle/>
                    <a:p>
                      <a:pPr algn="ctr"/>
                      <a:r>
                        <a:rPr lang="uk-UA" sz="2000" b="1" dirty="0" smtClean="0">
                          <a:latin typeface="Calibri" pitchFamily="34" charset="0"/>
                        </a:rPr>
                        <a:t>що належать до розмовного стилю:</a:t>
                      </a:r>
                    </a:p>
                    <a:p>
                      <a:pPr algn="ctr"/>
                      <a:r>
                        <a:rPr lang="uk-UA" sz="1800" dirty="0" smtClean="0">
                          <a:latin typeface="Calibri" pitchFamily="34" charset="0"/>
                        </a:rPr>
                        <a:t>переважно з виразно зниженим забарвленням: </a:t>
                      </a:r>
                    </a:p>
                    <a:p>
                      <a:endParaRPr lang="uk-UA" sz="2000" dirty="0"/>
                    </a:p>
                  </a:txBody>
                  <a:tcPr>
                    <a:solidFill>
                      <a:schemeClr val="accent2">
                        <a:lumMod val="40000"/>
                        <a:lumOff val="60000"/>
                      </a:schemeClr>
                    </a:solidFill>
                  </a:tcPr>
                </a:tc>
                <a:tc>
                  <a:txBody>
                    <a:bodyPr/>
                    <a:lstStyle/>
                    <a:p>
                      <a:pPr algn="ctr"/>
                      <a:r>
                        <a:rPr lang="uk-UA" sz="2000" b="1" dirty="0" smtClean="0">
                          <a:latin typeface="Calibri" pitchFamily="34" charset="0"/>
                        </a:rPr>
                        <a:t>що належать до книжних стилів:</a:t>
                      </a:r>
                    </a:p>
                    <a:p>
                      <a:pPr algn="ctr"/>
                      <a:r>
                        <a:rPr lang="uk-UA" sz="1800" dirty="0" smtClean="0">
                          <a:latin typeface="Calibri" pitchFamily="34" charset="0"/>
                        </a:rPr>
                        <a:t>Здебільшого з піднесено-урочистим забарвленням: </a:t>
                      </a:r>
                    </a:p>
                    <a:p>
                      <a:endParaRPr lang="uk-UA" sz="2000" dirty="0"/>
                    </a:p>
                  </a:txBody>
                  <a:tcPr>
                    <a:solidFill>
                      <a:schemeClr val="accent2">
                        <a:lumMod val="40000"/>
                        <a:lumOff val="60000"/>
                      </a:schemeClr>
                    </a:solidFill>
                  </a:tcPr>
                </a:tc>
                <a:tc>
                  <a:txBody>
                    <a:bodyPr/>
                    <a:lstStyle/>
                    <a:p>
                      <a:pPr algn="ctr"/>
                      <a:r>
                        <a:rPr lang="uk-UA" sz="2000" b="1" dirty="0" smtClean="0">
                          <a:latin typeface="Calibri" pitchFamily="34" charset="0"/>
                        </a:rPr>
                        <a:t>стилістично нейтральні:</a:t>
                      </a:r>
                    </a:p>
                    <a:p>
                      <a:pPr algn="ctr"/>
                      <a:r>
                        <a:rPr lang="uk-UA" sz="1800" dirty="0" smtClean="0">
                          <a:latin typeface="Calibri" pitchFamily="34" charset="0"/>
                        </a:rPr>
                        <a:t>Найменш експресивно забарвлені:</a:t>
                      </a:r>
                    </a:p>
                    <a:p>
                      <a:endParaRPr lang="uk-UA" sz="2000" dirty="0"/>
                    </a:p>
                  </a:txBody>
                  <a:tcPr>
                    <a:solidFill>
                      <a:schemeClr val="accent2">
                        <a:lumMod val="40000"/>
                        <a:lumOff val="60000"/>
                      </a:schemeClr>
                    </a:solidFill>
                  </a:tcPr>
                </a:tc>
              </a:tr>
              <a:tr h="2707704">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uk-UA" sz="1600" i="1" dirty="0" smtClean="0">
                          <a:solidFill>
                            <a:schemeClr val="bg2">
                              <a:lumMod val="10000"/>
                            </a:schemeClr>
                          </a:solidFill>
                          <a:latin typeface="Calibri" pitchFamily="34" charset="0"/>
                        </a:rPr>
                        <a:t>зарубати на носі, стерти на </a:t>
                      </a:r>
                      <a:r>
                        <a:rPr lang="uk-UA" sz="1600" i="1" dirty="0" err="1" smtClean="0">
                          <a:solidFill>
                            <a:schemeClr val="bg2">
                              <a:lumMod val="10000"/>
                            </a:schemeClr>
                          </a:solidFill>
                          <a:latin typeface="Calibri" pitchFamily="34" charset="0"/>
                        </a:rPr>
                        <a:t>табаку</a:t>
                      </a:r>
                      <a:r>
                        <a:rPr lang="uk-UA" sz="1600" i="1" dirty="0" smtClean="0">
                          <a:solidFill>
                            <a:schemeClr val="bg2">
                              <a:lumMod val="10000"/>
                            </a:schemeClr>
                          </a:solidFill>
                          <a:latin typeface="Calibri" pitchFamily="34" charset="0"/>
                        </a:rPr>
                        <a:t>, </a:t>
                      </a:r>
                      <a:r>
                        <a:rPr lang="uk-UA" sz="1600" i="1" dirty="0" err="1" smtClean="0">
                          <a:solidFill>
                            <a:schemeClr val="bg2">
                              <a:lumMod val="10000"/>
                            </a:schemeClr>
                          </a:solidFill>
                          <a:latin typeface="Calibri" pitchFamily="34" charset="0"/>
                        </a:rPr>
                        <a:t>замакітрити</a:t>
                      </a:r>
                      <a:r>
                        <a:rPr lang="uk-UA" sz="1600" i="1" dirty="0" smtClean="0">
                          <a:solidFill>
                            <a:schemeClr val="bg2">
                              <a:lumMod val="10000"/>
                            </a:schemeClr>
                          </a:solidFill>
                          <a:latin typeface="Calibri" pitchFamily="34" charset="0"/>
                        </a:rPr>
                        <a:t> голову, мати олію в голові, виляти хвостом, пошити в дурні, похнюпити носа, тримати ніс за вітром, </a:t>
                      </a:r>
                      <a:r>
                        <a:rPr lang="uk-UA" sz="1600" i="1" dirty="0" err="1" smtClean="0">
                          <a:solidFill>
                            <a:schemeClr val="bg2">
                              <a:lumMod val="10000"/>
                            </a:schemeClr>
                          </a:solidFill>
                          <a:latin typeface="Calibri" pitchFamily="34" charset="0"/>
                        </a:rPr>
                        <a:t>гопки</a:t>
                      </a:r>
                      <a:r>
                        <a:rPr lang="uk-UA" sz="1600" i="1" dirty="0" smtClean="0">
                          <a:solidFill>
                            <a:schemeClr val="bg2">
                              <a:lumMod val="10000"/>
                            </a:schemeClr>
                          </a:solidFill>
                          <a:latin typeface="Calibri" pitchFamily="34" charset="0"/>
                        </a:rPr>
                        <a:t> скакати, накивати п</a:t>
                      </a:r>
                      <a:r>
                        <a:rPr lang="en-US" sz="1600" i="1" dirty="0" smtClean="0">
                          <a:solidFill>
                            <a:schemeClr val="bg2">
                              <a:lumMod val="10000"/>
                            </a:schemeClr>
                          </a:solidFill>
                          <a:latin typeface="Calibri" pitchFamily="34" charset="0"/>
                          <a:cs typeface="Tahoma" pitchFamily="34" charset="0"/>
                        </a:rPr>
                        <a:t>‘</a:t>
                      </a:r>
                      <a:r>
                        <a:rPr lang="uk-UA" sz="1600" i="1" dirty="0" err="1" smtClean="0">
                          <a:solidFill>
                            <a:schemeClr val="bg2">
                              <a:lumMod val="10000"/>
                            </a:schemeClr>
                          </a:solidFill>
                          <a:latin typeface="Calibri" pitchFamily="34" charset="0"/>
                          <a:cs typeface="Tahoma" pitchFamily="34" charset="0"/>
                        </a:rPr>
                        <a:t>ятами</a:t>
                      </a:r>
                      <a:r>
                        <a:rPr lang="uk-UA" sz="1600" i="1" dirty="0" smtClean="0">
                          <a:solidFill>
                            <a:schemeClr val="bg2">
                              <a:lumMod val="10000"/>
                            </a:schemeClr>
                          </a:solidFill>
                          <a:latin typeface="Calibri" pitchFamily="34" charset="0"/>
                          <a:cs typeface="Tahoma" pitchFamily="34" charset="0"/>
                        </a:rPr>
                        <a:t>, кури заклюють, потурати серцю, душа радіє.</a:t>
                      </a:r>
                      <a:endParaRPr lang="en-US" sz="1600" dirty="0" smtClean="0">
                        <a:solidFill>
                          <a:schemeClr val="bg2">
                            <a:lumMod val="10000"/>
                          </a:schemeClr>
                        </a:solidFill>
                        <a:latin typeface="Calibri" pitchFamily="34" charset="0"/>
                        <a:cs typeface="Tahoma" pitchFamily="34" charset="0"/>
                      </a:endParaRPr>
                    </a:p>
                    <a:p>
                      <a:endParaRPr lang="uk-UA" sz="2000" dirty="0"/>
                    </a:p>
                  </a:txBody>
                  <a:tcPr>
                    <a:solidFill>
                      <a:schemeClr val="accent2">
                        <a:lumMod val="40000"/>
                        <a:lumOff val="60000"/>
                      </a:schemeClr>
                    </a:solidFill>
                  </a:tcPr>
                </a:tc>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uk-UA" sz="1600" i="1" dirty="0" smtClean="0">
                          <a:solidFill>
                            <a:schemeClr val="bg2">
                              <a:lumMod val="10000"/>
                            </a:schemeClr>
                          </a:solidFill>
                          <a:latin typeface="Calibri" pitchFamily="34" charset="0"/>
                        </a:rPr>
                        <a:t>наріжний камінь, зімкнути лави, усіма фібрами душі, перейдений етап, ставити з ніг на голову, називати речі їхніми іменами, два боки однієї медалі, за велінням серця, спочивати на лаврах, езопівська мова, ахіллесова п</a:t>
                      </a:r>
                      <a:r>
                        <a:rPr lang="en-US" sz="1600" i="1" dirty="0" smtClean="0">
                          <a:solidFill>
                            <a:schemeClr val="bg2">
                              <a:lumMod val="10000"/>
                            </a:schemeClr>
                          </a:solidFill>
                          <a:latin typeface="Calibri" pitchFamily="34" charset="0"/>
                          <a:cs typeface="Tahoma" pitchFamily="34" charset="0"/>
                        </a:rPr>
                        <a:t>‘</a:t>
                      </a:r>
                      <a:r>
                        <a:rPr lang="uk-UA" sz="1600" i="1" dirty="0" err="1" smtClean="0">
                          <a:solidFill>
                            <a:schemeClr val="bg2">
                              <a:lumMod val="10000"/>
                            </a:schemeClr>
                          </a:solidFill>
                          <a:latin typeface="Calibri" pitchFamily="34" charset="0"/>
                          <a:cs typeface="Tahoma" pitchFamily="34" charset="0"/>
                        </a:rPr>
                        <a:t>ята</a:t>
                      </a:r>
                      <a:r>
                        <a:rPr lang="uk-UA" sz="1600" i="1" dirty="0" smtClean="0">
                          <a:solidFill>
                            <a:schemeClr val="bg2">
                              <a:lumMod val="10000"/>
                            </a:schemeClr>
                          </a:solidFill>
                          <a:latin typeface="Calibri" pitchFamily="34" charset="0"/>
                          <a:cs typeface="Tahoma" pitchFamily="34" charset="0"/>
                        </a:rPr>
                        <a:t>, танталові муки.</a:t>
                      </a:r>
                      <a:endParaRPr lang="uk-UA" sz="1600" dirty="0" smtClean="0">
                        <a:solidFill>
                          <a:schemeClr val="bg2">
                            <a:lumMod val="10000"/>
                          </a:schemeClr>
                        </a:solidFill>
                        <a:latin typeface="Calibri" pitchFamily="34" charset="0"/>
                      </a:endParaRPr>
                    </a:p>
                    <a:p>
                      <a:endParaRPr lang="uk-UA" sz="2000" dirty="0"/>
                    </a:p>
                  </a:txBody>
                  <a:tcPr>
                    <a:solidFill>
                      <a:schemeClr val="accent2">
                        <a:lumMod val="40000"/>
                        <a:lumOff val="60000"/>
                      </a:schemeClr>
                    </a:solidFill>
                  </a:tcPr>
                </a:tc>
                <a:tc>
                  <a:txBody>
                    <a:bodyPr/>
                    <a:lstStyle/>
                    <a:p>
                      <a:r>
                        <a:rPr lang="uk-UA" sz="1400" i="1" dirty="0" smtClean="0">
                          <a:solidFill>
                            <a:schemeClr val="bg2">
                              <a:lumMod val="10000"/>
                            </a:schemeClr>
                          </a:solidFill>
                          <a:latin typeface="Calibri" pitchFamily="34" charset="0"/>
                        </a:rPr>
                        <a:t>спільна мова, залишити слід, розправити крила, милувати око, тішити себе надією, спинитися на півдорозі, пробувати сили, зламати слово, думка визріла, сумнів бере, перша ластівка, майстер своєї справи, довести ділом, рано чи пізно, в одну мить, на весь голос.</a:t>
                      </a:r>
                      <a:endParaRPr lang="uk-UA" sz="1400" dirty="0"/>
                    </a:p>
                  </a:txBody>
                  <a:tcPr>
                    <a:solidFill>
                      <a:schemeClr val="accent2">
                        <a:lumMod val="40000"/>
                        <a:lumOff val="60000"/>
                      </a:schemeClr>
                    </a:solidFill>
                  </a:tcPr>
                </a:tc>
              </a:tr>
            </a:tbl>
          </a:graphicData>
        </a:graphic>
      </p:graphicFrame>
      <p:sp>
        <p:nvSpPr>
          <p:cNvPr id="4" name="Прямоугольник 3"/>
          <p:cNvSpPr/>
          <p:nvPr/>
        </p:nvSpPr>
        <p:spPr>
          <a:xfrm>
            <a:off x="575048" y="116632"/>
            <a:ext cx="8568952" cy="1569660"/>
          </a:xfrm>
          <a:prstGeom prst="rect">
            <a:avLst/>
          </a:prstGeom>
        </p:spPr>
        <p:txBody>
          <a:bodyPr wrap="square">
            <a:spAutoFit/>
          </a:bodyPr>
          <a:lstStyle/>
          <a:p>
            <a:pPr algn="ctr"/>
            <a:r>
              <a:rPr lang="uk-UA" sz="3200" b="1" dirty="0" smtClean="0">
                <a:solidFill>
                  <a:schemeClr val="bg2">
                    <a:lumMod val="10000"/>
                  </a:schemeClr>
                </a:solidFill>
                <a:latin typeface="Calibri" pitchFamily="34" charset="0"/>
              </a:rPr>
              <a:t>Щодо функціонально-стилістичних властивостей фразеологізмів, виділяють три групи</a:t>
            </a:r>
            <a:r>
              <a:rPr lang="uk-UA" sz="3200" b="1" dirty="0">
                <a:solidFill>
                  <a:schemeClr val="bg2">
                    <a:lumMod val="10000"/>
                  </a:schemeClr>
                </a:solidFill>
                <a:latin typeface="Calibri" pitchFamily="34" charset="0"/>
              </a:rPr>
              <a:t>:</a:t>
            </a: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3946084" y="116632"/>
            <a:ext cx="4730372" cy="3024336"/>
          </a:xfrm>
          <a:prstGeom prst="rect">
            <a:avLst/>
          </a:prstGeom>
          <a:noFill/>
          <a:ln w="9525">
            <a:noFill/>
            <a:miter lim="800000"/>
            <a:headEnd/>
            <a:tailEnd/>
          </a:ln>
        </p:spPr>
      </p:pic>
      <p:sp>
        <p:nvSpPr>
          <p:cNvPr id="4" name="Прямоугольник 3"/>
          <p:cNvSpPr/>
          <p:nvPr/>
        </p:nvSpPr>
        <p:spPr>
          <a:xfrm>
            <a:off x="5220072" y="2708920"/>
            <a:ext cx="1917513" cy="400110"/>
          </a:xfrm>
          <a:prstGeom prst="rect">
            <a:avLst/>
          </a:prstGeom>
        </p:spPr>
        <p:txBody>
          <a:bodyPr wrap="none">
            <a:spAutoFit/>
          </a:bodyPr>
          <a:lstStyle/>
          <a:p>
            <a:r>
              <a:rPr lang="uk-UA" sz="2000" b="1" dirty="0" smtClean="0">
                <a:solidFill>
                  <a:srgbClr val="0070C0"/>
                </a:solidFill>
              </a:rPr>
              <a:t>Водити за ніс</a:t>
            </a:r>
            <a:endParaRPr lang="uk-UA" sz="2000" dirty="0">
              <a:solidFill>
                <a:srgbClr val="0070C0"/>
              </a:solidFill>
            </a:endParaRPr>
          </a:p>
        </p:txBody>
      </p:sp>
      <p:pic>
        <p:nvPicPr>
          <p:cNvPr id="7" name="Рисунок 6" descr="6125.jpg"/>
          <p:cNvPicPr>
            <a:picLocks noChangeAspect="1"/>
          </p:cNvPicPr>
          <p:nvPr/>
        </p:nvPicPr>
        <p:blipFill>
          <a:blip r:embed="rId3" cstate="print"/>
          <a:stretch>
            <a:fillRect/>
          </a:stretch>
        </p:blipFill>
        <p:spPr>
          <a:xfrm>
            <a:off x="323528" y="188640"/>
            <a:ext cx="2880320" cy="4491928"/>
          </a:xfrm>
          <a:prstGeom prst="rect">
            <a:avLst/>
          </a:prstGeom>
        </p:spPr>
      </p:pic>
      <p:sp>
        <p:nvSpPr>
          <p:cNvPr id="6" name="Прямоугольник 5"/>
          <p:cNvSpPr/>
          <p:nvPr/>
        </p:nvSpPr>
        <p:spPr>
          <a:xfrm>
            <a:off x="611560" y="4293096"/>
            <a:ext cx="2159566" cy="369332"/>
          </a:xfrm>
          <a:prstGeom prst="rect">
            <a:avLst/>
          </a:prstGeom>
        </p:spPr>
        <p:txBody>
          <a:bodyPr wrap="none">
            <a:spAutoFit/>
          </a:bodyPr>
          <a:lstStyle/>
          <a:p>
            <a:r>
              <a:rPr lang="uk-UA" b="1" dirty="0" smtClean="0">
                <a:solidFill>
                  <a:srgbClr val="0070C0"/>
                </a:solidFill>
              </a:rPr>
              <a:t>Ахіллесова п'ята</a:t>
            </a:r>
            <a:endParaRPr lang="uk-UA" dirty="0"/>
          </a:p>
        </p:txBody>
      </p:sp>
      <p:pic>
        <p:nvPicPr>
          <p:cNvPr id="11" name="Рисунок 10" descr="main-85416-5020614c7ca166a8e35dc4aa7d559fd6.JPG"/>
          <p:cNvPicPr>
            <a:picLocks noChangeAspect="1"/>
          </p:cNvPicPr>
          <p:nvPr/>
        </p:nvPicPr>
        <p:blipFill>
          <a:blip r:embed="rId4" cstate="print"/>
          <a:stretch>
            <a:fillRect/>
          </a:stretch>
        </p:blipFill>
        <p:spPr>
          <a:xfrm>
            <a:off x="3419872" y="3356992"/>
            <a:ext cx="4032448" cy="3360373"/>
          </a:xfrm>
          <a:prstGeom prst="rect">
            <a:avLst/>
          </a:prstGeom>
        </p:spPr>
      </p:pic>
      <p:sp>
        <p:nvSpPr>
          <p:cNvPr id="10" name="Прямоугольник 9"/>
          <p:cNvSpPr/>
          <p:nvPr/>
        </p:nvSpPr>
        <p:spPr>
          <a:xfrm>
            <a:off x="3419872" y="6381328"/>
            <a:ext cx="2101857" cy="369332"/>
          </a:xfrm>
          <a:prstGeom prst="rect">
            <a:avLst/>
          </a:prstGeom>
        </p:spPr>
        <p:txBody>
          <a:bodyPr wrap="none">
            <a:spAutoFit/>
          </a:bodyPr>
          <a:lstStyle/>
          <a:p>
            <a:r>
              <a:rPr lang="uk-UA" dirty="0" smtClean="0"/>
              <a:t> </a:t>
            </a:r>
            <a:r>
              <a:rPr lang="uk-UA" sz="1600" b="1" dirty="0" smtClean="0">
                <a:solidFill>
                  <a:srgbClr val="0070C0"/>
                </a:solidFill>
              </a:rPr>
              <a:t>Взяти себе в руки</a:t>
            </a:r>
            <a:endParaRPr lang="uk-UA" sz="1600" b="1" dirty="0">
              <a:solidFill>
                <a:srgbClr val="0070C0"/>
              </a:solidFill>
            </a:endParaRPr>
          </a:p>
        </p:txBody>
      </p:sp>
      <p:sp>
        <p:nvSpPr>
          <p:cNvPr id="9" name="Прямоугольник 8"/>
          <p:cNvSpPr/>
          <p:nvPr/>
        </p:nvSpPr>
        <p:spPr>
          <a:xfrm>
            <a:off x="5940152" y="6381328"/>
            <a:ext cx="1519967" cy="338554"/>
          </a:xfrm>
          <a:prstGeom prst="rect">
            <a:avLst/>
          </a:prstGeom>
        </p:spPr>
        <p:txBody>
          <a:bodyPr wrap="none">
            <a:spAutoFit/>
          </a:bodyPr>
          <a:lstStyle/>
          <a:p>
            <a:pPr algn="r"/>
            <a:r>
              <a:rPr lang="uk-UA" sz="1600" b="1" dirty="0">
                <a:solidFill>
                  <a:srgbClr val="0070C0"/>
                </a:solidFill>
              </a:rPr>
              <a:t>В</a:t>
            </a:r>
            <a:r>
              <a:rPr lang="uk-UA" sz="1600" b="1" dirty="0" smtClean="0">
                <a:solidFill>
                  <a:srgbClr val="0070C0"/>
                </a:solidFill>
              </a:rPr>
              <a:t>ийти з себе</a:t>
            </a:r>
            <a:endParaRPr lang="uk-UA" sz="1600" b="1" dirty="0">
              <a:solidFill>
                <a:srgbClr val="0070C0"/>
              </a:solidFill>
            </a:endParaRPr>
          </a:p>
        </p:txBody>
      </p:sp>
    </p:spTree>
  </p:cSld>
  <p:clrMapOvr>
    <a:masterClrMapping/>
  </p:clrMapOvr>
  <p:transition spd="med">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8640"/>
            <a:ext cx="9001000" cy="1323439"/>
          </a:xfrm>
          <a:prstGeom prst="rect">
            <a:avLst/>
          </a:prstGeom>
        </p:spPr>
        <p:txBody>
          <a:bodyPr wrap="square">
            <a:spAutoFit/>
          </a:bodyPr>
          <a:lstStyle/>
          <a:p>
            <a:pPr algn="ctr"/>
            <a:r>
              <a:rPr lang="uk-UA" sz="4000" b="1" i="1" dirty="0" smtClean="0">
                <a:solidFill>
                  <a:srgbClr val="4A67B0"/>
                </a:solidFill>
                <a:latin typeface="Georgia" pitchFamily="18" charset="0"/>
              </a:rPr>
              <a:t>Стилістична роль </a:t>
            </a:r>
          </a:p>
          <a:p>
            <a:pPr algn="ctr"/>
            <a:r>
              <a:rPr lang="uk-UA" sz="4000" b="1" i="1" dirty="0" smtClean="0">
                <a:solidFill>
                  <a:srgbClr val="4A67B0"/>
                </a:solidFill>
                <a:latin typeface="Georgia" pitchFamily="18" charset="0"/>
              </a:rPr>
              <a:t>фразеологізмів</a:t>
            </a:r>
            <a:endParaRPr lang="uk-UA" sz="4000" dirty="0"/>
          </a:p>
        </p:txBody>
      </p:sp>
      <p:sp>
        <p:nvSpPr>
          <p:cNvPr id="23553" name="Rectangle 1"/>
          <p:cNvSpPr>
            <a:spLocks noChangeArrowheads="1"/>
          </p:cNvSpPr>
          <p:nvPr/>
        </p:nvSpPr>
        <p:spPr bwMode="auto">
          <a:xfrm>
            <a:off x="107504" y="1761783"/>
            <a:ext cx="525658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2">
                    <a:lumMod val="95000"/>
                    <a:lumOff val="5000"/>
                  </a:schemeClr>
                </a:solidFill>
                <a:effectLst/>
                <a:latin typeface="Calibri" pitchFamily="34" charset="0"/>
                <a:ea typeface="Times New Roman" pitchFamily="18" charset="0"/>
                <a:cs typeface="Arial" pitchFamily="34" charset="0"/>
              </a:rPr>
              <a:t>Фразеологія як галузь мовознавчої науки протягом останніх десятиліть привертає до себе все більшу увагу словесників, дослідників-мовознавців, істориків, етнологів, лінгвістів, літераторів, мистецтвознавців,педагогів, журналістів, бо вона, як і мова, с «схованкою людського духу», скарбницею здобутків культури, прагнень, звичаїв, сподівань народу, є одним із найважливіших джерел дослідження і відтворення його минулого життя, багатовікової боротьби за своє геополітичне та </a:t>
            </a:r>
            <a:r>
              <a:rPr kumimoji="0" lang="uk-UA" b="0" i="0" u="none" strike="noStrike" cap="none" normalizeH="0" baseline="0" dirty="0" err="1" smtClean="0">
                <a:ln>
                  <a:noFill/>
                </a:ln>
                <a:solidFill>
                  <a:schemeClr val="tx2">
                    <a:lumMod val="95000"/>
                    <a:lumOff val="5000"/>
                  </a:schemeClr>
                </a:solidFill>
                <a:effectLst/>
                <a:latin typeface="Calibri" pitchFamily="34" charset="0"/>
                <a:ea typeface="Times New Roman" pitchFamily="18" charset="0"/>
                <a:cs typeface="Arial" pitchFamily="34" charset="0"/>
              </a:rPr>
              <a:t>геокультурне</a:t>
            </a:r>
            <a:r>
              <a:rPr kumimoji="0" lang="uk-UA" b="0" i="0" u="none" strike="noStrike" cap="none" normalizeH="0" baseline="0" dirty="0" smtClean="0">
                <a:ln>
                  <a:noFill/>
                </a:ln>
                <a:solidFill>
                  <a:schemeClr val="tx2">
                    <a:lumMod val="95000"/>
                    <a:lumOff val="5000"/>
                  </a:schemeClr>
                </a:solidFill>
                <a:effectLst/>
                <a:latin typeface="Calibri" pitchFamily="34" charset="0"/>
                <a:ea typeface="Times New Roman" pitchFamily="18" charset="0"/>
                <a:cs typeface="Arial" pitchFamily="34" charset="0"/>
              </a:rPr>
              <a:t> утвердження. Фразеологія має глибинний </a:t>
            </a:r>
            <a:r>
              <a:rPr kumimoji="0" lang="uk-UA" b="0" i="0" u="none" strike="noStrike" cap="none" normalizeH="0" baseline="0" dirty="0" err="1" smtClean="0">
                <a:ln>
                  <a:noFill/>
                </a:ln>
                <a:solidFill>
                  <a:schemeClr val="tx2">
                    <a:lumMod val="95000"/>
                    <a:lumOff val="5000"/>
                  </a:schemeClr>
                </a:solidFill>
                <a:effectLst/>
                <a:latin typeface="Calibri" pitchFamily="34" charset="0"/>
                <a:ea typeface="Times New Roman" pitchFamily="18" charset="0"/>
                <a:cs typeface="Arial" pitchFamily="34" charset="0"/>
              </a:rPr>
              <a:t>культурознавчий</a:t>
            </a:r>
            <a:r>
              <a:rPr kumimoji="0" lang="uk-UA" b="0" i="0" u="none" strike="noStrike" cap="none" normalizeH="0" baseline="0" dirty="0" smtClean="0">
                <a:ln>
                  <a:noFill/>
                </a:ln>
                <a:solidFill>
                  <a:schemeClr val="tx2">
                    <a:lumMod val="95000"/>
                    <a:lumOff val="5000"/>
                  </a:schemeClr>
                </a:solidFill>
                <a:effectLst/>
                <a:latin typeface="Calibri" pitchFamily="34" charset="0"/>
                <a:ea typeface="Times New Roman" pitchFamily="18" charset="0"/>
                <a:cs typeface="Arial" pitchFamily="34" charset="0"/>
              </a:rPr>
              <a:t> характер, бо є віддзеркаленням його словесних естетичних принципів і цінностей.</a:t>
            </a:r>
            <a:endParaRPr kumimoji="0" lang="uk-UA" b="0" i="0" u="none" strike="noStrike" cap="none" normalizeH="0" baseline="0" dirty="0" smtClean="0">
              <a:ln>
                <a:noFill/>
              </a:ln>
              <a:solidFill>
                <a:schemeClr val="tx2">
                  <a:lumMod val="95000"/>
                  <a:lumOff val="5000"/>
                </a:schemeClr>
              </a:solidFill>
              <a:effectLst/>
              <a:latin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2">
                    <a:lumMod val="95000"/>
                    <a:lumOff val="5000"/>
                  </a:schemeClr>
                </a:solidFill>
                <a:effectLst/>
                <a:latin typeface="Calibri" pitchFamily="34" charset="0"/>
                <a:ea typeface="Times New Roman" pitchFamily="18" charset="0"/>
                <a:cs typeface="Arial" pitchFamily="34" charset="0"/>
              </a:rPr>
              <a:t>Одним з невичерпних джерел багатства і виразності мовлення є фразеологізми. </a:t>
            </a:r>
            <a:endParaRPr kumimoji="0" lang="uk-UA" b="0" i="0" u="none" strike="noStrike" cap="none" normalizeH="0" baseline="0" dirty="0" smtClean="0">
              <a:ln>
                <a:noFill/>
              </a:ln>
              <a:solidFill>
                <a:schemeClr val="tx2">
                  <a:lumMod val="95000"/>
                  <a:lumOff val="5000"/>
                </a:schemeClr>
              </a:solidFill>
              <a:effectLst/>
              <a:latin typeface="Calibri" pitchFamily="34" charset="0"/>
              <a:cs typeface="Arial" pitchFamily="34" charset="0"/>
            </a:endParaRPr>
          </a:p>
        </p:txBody>
      </p:sp>
      <p:pic>
        <p:nvPicPr>
          <p:cNvPr id="5" name="Рисунок 4" descr="kniga.png"/>
          <p:cNvPicPr>
            <a:picLocks noChangeAspect="1"/>
          </p:cNvPicPr>
          <p:nvPr/>
        </p:nvPicPr>
        <p:blipFill>
          <a:blip r:embed="rId2" cstate="print"/>
          <a:stretch>
            <a:fillRect/>
          </a:stretch>
        </p:blipFill>
        <p:spPr>
          <a:xfrm>
            <a:off x="4644008" y="2924944"/>
            <a:ext cx="4320480" cy="3696567"/>
          </a:xfrm>
          <a:prstGeom prst="rect">
            <a:avLst/>
          </a:prstGeom>
        </p:spPr>
      </p:pic>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635896" y="260648"/>
            <a:ext cx="536408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2">
                    <a:lumMod val="95000"/>
                    <a:lumOff val="5000"/>
                  </a:schemeClr>
                </a:solidFill>
                <a:effectLst/>
                <a:latin typeface="Calibri" pitchFamily="34" charset="0"/>
                <a:ea typeface="Times New Roman" pitchFamily="18" charset="0"/>
                <a:cs typeface="Arial" pitchFamily="34" charset="0"/>
              </a:rPr>
              <a:t>Кожний стиль мовлення володіє значним запасом фразеологізмів. Стилістичні функції фразеологізмів залежать від джерел їх походження. Відтак фразеологізми діляться на три групи: розмовно-побутові, народнопоетичні та книжні.</a:t>
            </a:r>
            <a:endParaRPr kumimoji="0" lang="uk-UA" sz="1600" b="0" i="0" u="none" strike="noStrike" cap="none" normalizeH="0" baseline="0" dirty="0" smtClean="0">
              <a:ln>
                <a:noFill/>
              </a:ln>
              <a:solidFill>
                <a:schemeClr val="tx2">
                  <a:lumMod val="95000"/>
                  <a:lumOff val="5000"/>
                </a:schemeClr>
              </a:solidFill>
              <a:effectLst/>
              <a:latin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2">
                    <a:lumMod val="95000"/>
                    <a:lumOff val="5000"/>
                  </a:schemeClr>
                </a:solidFill>
                <a:effectLst/>
                <a:latin typeface="Calibri" pitchFamily="34" charset="0"/>
                <a:ea typeface="Calibri" pitchFamily="34" charset="0"/>
                <a:cs typeface="Times New Roman" pitchFamily="18" charset="0"/>
              </a:rPr>
              <a:t>Розмовно-побутові фразеологізми широко вживаються в розмовному, художньому стилях, рідше - в публіцистичному. Ці фразеологізми мають яскраво виражене емоційно-експресивне забарвлення. Серед них багато прислів'їв і приказок, що роблять наше мовлення багатим, виразним, дотепним.</a:t>
            </a:r>
            <a:endParaRPr kumimoji="0" lang="uk-UA" sz="1600" b="0" i="0" u="none" strike="noStrike" cap="none" normalizeH="0" baseline="0" dirty="0" smtClean="0">
              <a:ln>
                <a:noFill/>
              </a:ln>
              <a:solidFill>
                <a:schemeClr val="tx2">
                  <a:lumMod val="95000"/>
                  <a:lumOff val="5000"/>
                </a:schemeClr>
              </a:solidFill>
              <a:effectLst/>
              <a:latin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2">
                    <a:lumMod val="95000"/>
                    <a:lumOff val="5000"/>
                  </a:schemeClr>
                </a:solidFill>
                <a:effectLst/>
                <a:latin typeface="Calibri" pitchFamily="34" charset="0"/>
                <a:ea typeface="Calibri" pitchFamily="34" charset="0"/>
                <a:cs typeface="Times New Roman" pitchFamily="18" charset="0"/>
              </a:rPr>
              <a:t>Народнопоетичні фразеологізми - вирази, що виникли на фольклорній основі (сталі епітети, метафори, порівняння, примовки, каламбури, ворожіння). Вони поширені в художньому стилі. </a:t>
            </a:r>
            <a:endParaRPr kumimoji="0" lang="uk-UA" sz="1600" b="0" i="0" u="none" strike="noStrike" cap="none" normalizeH="0" baseline="0" dirty="0" smtClean="0">
              <a:ln>
                <a:noFill/>
              </a:ln>
              <a:solidFill>
                <a:schemeClr val="tx2">
                  <a:lumMod val="95000"/>
                  <a:lumOff val="5000"/>
                </a:schemeClr>
              </a:solidFill>
              <a:effectLst/>
              <a:latin typeface="Calibri" pitchFamily="34" charset="0"/>
              <a:cs typeface="Arial" pitchFamily="34" charset="0"/>
            </a:endParaRPr>
          </a:p>
        </p:txBody>
      </p:sp>
      <p:pic>
        <p:nvPicPr>
          <p:cNvPr id="3" name="Рисунок 2" descr="sova.png"/>
          <p:cNvPicPr>
            <a:picLocks noChangeAspect="1"/>
          </p:cNvPicPr>
          <p:nvPr/>
        </p:nvPicPr>
        <p:blipFill>
          <a:blip r:embed="rId2" cstate="print"/>
          <a:stretch>
            <a:fillRect/>
          </a:stretch>
        </p:blipFill>
        <p:spPr>
          <a:xfrm>
            <a:off x="179513" y="476672"/>
            <a:ext cx="3590644" cy="3312368"/>
          </a:xfrm>
          <a:prstGeom prst="rect">
            <a:avLst/>
          </a:prstGeom>
        </p:spPr>
      </p:pic>
      <p:sp>
        <p:nvSpPr>
          <p:cNvPr id="4" name="Прямоугольник 3"/>
          <p:cNvSpPr/>
          <p:nvPr/>
        </p:nvSpPr>
        <p:spPr>
          <a:xfrm>
            <a:off x="323528" y="4077072"/>
            <a:ext cx="8676456" cy="2708434"/>
          </a:xfrm>
          <a:prstGeom prst="rect">
            <a:avLst/>
          </a:prstGeom>
        </p:spPr>
        <p:txBody>
          <a:bodyPr wrap="square">
            <a:spAutoFit/>
          </a:bodyPr>
          <a:lstStyle/>
          <a:p>
            <a:pPr lvl="0" algn="ctr" eaLnBrk="0" fontAlgn="base" hangingPunct="0">
              <a:spcBef>
                <a:spcPct val="0"/>
              </a:spcBef>
              <a:spcAft>
                <a:spcPct val="0"/>
              </a:spcAft>
            </a:pPr>
            <a:r>
              <a:rPr kumimoji="0" lang="uk-UA" sz="1600" b="0" i="0" u="none" strike="noStrike" cap="none" normalizeH="0" baseline="0" dirty="0" smtClean="0">
                <a:ln>
                  <a:noFill/>
                </a:ln>
                <a:solidFill>
                  <a:schemeClr val="tx2">
                    <a:lumMod val="95000"/>
                    <a:lumOff val="5000"/>
                  </a:schemeClr>
                </a:solidFill>
                <a:effectLst/>
                <a:latin typeface="Calibri" pitchFamily="34" charset="0"/>
                <a:ea typeface="Calibri" pitchFamily="34" charset="0"/>
                <a:cs typeface="Times New Roman" pitchFamily="18" charset="0"/>
              </a:rPr>
              <a:t>Українські письменники часто використовують ці вирази в своїй творчості.</a:t>
            </a:r>
            <a:endParaRPr kumimoji="0" lang="uk-UA" sz="1600" b="0" i="0" u="none" strike="noStrike" cap="none" normalizeH="0" baseline="0" dirty="0" smtClean="0">
              <a:ln>
                <a:noFill/>
              </a:ln>
              <a:solidFill>
                <a:schemeClr val="tx2">
                  <a:lumMod val="95000"/>
                  <a:lumOff val="5000"/>
                </a:schemeClr>
              </a:solidFill>
              <a:effectLst/>
              <a:latin typeface="Calibri" pitchFamily="34" charset="0"/>
              <a:cs typeface="Arial" pitchFamily="34" charset="0"/>
            </a:endParaRPr>
          </a:p>
          <a:p>
            <a:pPr lvl="0" algn="ctr" eaLnBrk="0" fontAlgn="base" hangingPunct="0">
              <a:spcBef>
                <a:spcPct val="0"/>
              </a:spcBef>
              <a:spcAft>
                <a:spcPct val="0"/>
              </a:spcAft>
            </a:pPr>
            <a:r>
              <a:rPr kumimoji="0" lang="uk-UA" sz="1600" b="0" i="0" u="none" strike="noStrike" cap="none" normalizeH="0" baseline="0" dirty="0" smtClean="0">
                <a:ln>
                  <a:noFill/>
                </a:ln>
                <a:solidFill>
                  <a:schemeClr val="tx2">
                    <a:lumMod val="95000"/>
                    <a:lumOff val="5000"/>
                  </a:schemeClr>
                </a:solidFill>
                <a:effectLst/>
                <a:latin typeface="Calibri" pitchFamily="34" charset="0"/>
                <a:ea typeface="Calibri" pitchFamily="34" charset="0"/>
                <a:cs typeface="Times New Roman" pitchFamily="18" charset="0"/>
              </a:rPr>
              <a:t>Книжні фразеологізми виникли на писемній (книжній) основі і найчастіше використовуються в книжних стилях. До книжних фразеологізмів належать крилаті слова і вирази - це сталі словесні формули, що є повторенням влучних висловів письменників, філософів, учених, державних діячів.</a:t>
            </a:r>
            <a:endParaRPr kumimoji="0" lang="uk-UA" sz="1600" b="0" i="0" u="none" strike="noStrike" cap="none" normalizeH="0" baseline="0" dirty="0" smtClean="0">
              <a:ln>
                <a:noFill/>
              </a:ln>
              <a:solidFill>
                <a:schemeClr val="tx2">
                  <a:lumMod val="95000"/>
                  <a:lumOff val="5000"/>
                </a:schemeClr>
              </a:solidFill>
              <a:effectLst/>
              <a:latin typeface="Calibri" pitchFamily="34" charset="0"/>
              <a:cs typeface="Arial" pitchFamily="34" charset="0"/>
            </a:endParaRPr>
          </a:p>
          <a:p>
            <a:pPr lvl="0" algn="ctr" eaLnBrk="0" fontAlgn="base" hangingPunct="0">
              <a:spcBef>
                <a:spcPct val="0"/>
              </a:spcBef>
              <a:spcAft>
                <a:spcPct val="0"/>
              </a:spcAft>
            </a:pPr>
            <a:r>
              <a:rPr kumimoji="0" lang="uk-UA" b="0" u="none" strike="noStrike" cap="none" normalizeH="0" baseline="0" dirty="0" smtClean="0">
                <a:ln>
                  <a:noFill/>
                </a:ln>
                <a:solidFill>
                  <a:schemeClr val="tx2">
                    <a:lumMod val="95000"/>
                    <a:lumOff val="5000"/>
                  </a:schemeClr>
                </a:solidFill>
                <a:effectLst/>
                <a:latin typeface="Calibri" pitchFamily="34" charset="0"/>
                <a:ea typeface="Times New Roman" pitchFamily="18" charset="0"/>
                <a:cs typeface="Arial" pitchFamily="34" charset="0"/>
              </a:rPr>
              <a:t>Образність, картинність, жива внутрішня форма фразеологізмів  відсвіжують мовлення, роблять його невимушеним, соковитим, містким, дотепно-влучним, що й приваблює майстрів художнього слова, журналістів, публіцистів. Не можна уявити без фразеологізмів розмовну і літературно-побутову сфери, науково-популярні й навіть наукові тексти.</a:t>
            </a:r>
            <a:endParaRPr kumimoji="0" lang="uk-UA" b="0" u="none" strike="noStrike" cap="none" normalizeH="0" baseline="0" dirty="0" smtClean="0">
              <a:ln>
                <a:noFill/>
              </a:ln>
              <a:solidFill>
                <a:schemeClr val="tx2">
                  <a:lumMod val="95000"/>
                  <a:lumOff val="5000"/>
                </a:schemeClr>
              </a:solidFill>
              <a:effectLst/>
              <a:latin typeface="Calibri" pitchFamily="34" charset="0"/>
              <a:cs typeface="Arial" pitchFamily="34" charset="0"/>
            </a:endParaRPr>
          </a:p>
        </p:txBody>
      </p:sp>
    </p:spTree>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323528" y="364014"/>
            <a:ext cx="860444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uk-UA" sz="3000" b="1" i="1" dirty="0">
                <a:ln>
                  <a:solidFill>
                    <a:srgbClr val="526FB6"/>
                  </a:solidFill>
                </a:ln>
                <a:solidFill>
                  <a:schemeClr val="tx1">
                    <a:lumMod val="60000"/>
                    <a:lumOff val="40000"/>
                  </a:schemeClr>
                </a:solidFill>
                <a:latin typeface="Calibri" pitchFamily="34" charset="0"/>
                <a:ea typeface="Calibri" pitchFamily="34" charset="0"/>
                <a:cs typeface="Times New Roman" pitchFamily="18" charset="0"/>
              </a:rPr>
              <a:t>З</a:t>
            </a:r>
            <a:r>
              <a:rPr kumimoji="0" lang="uk-UA" sz="3000" b="1" i="1" u="none" strike="noStrike" cap="none" normalizeH="0" baseline="0" dirty="0" smtClean="0">
                <a:ln>
                  <a:solidFill>
                    <a:srgbClr val="526FB6"/>
                  </a:solidFill>
                </a:ln>
                <a:solidFill>
                  <a:schemeClr val="tx1">
                    <a:lumMod val="60000"/>
                    <a:lumOff val="40000"/>
                  </a:schemeClr>
                </a:solidFill>
                <a:effectLst/>
                <a:latin typeface="Calibri" pitchFamily="34" charset="0"/>
                <a:ea typeface="Calibri" pitchFamily="34" charset="0"/>
                <a:cs typeface="Times New Roman" pitchFamily="18" charset="0"/>
              </a:rPr>
              <a:t>нання фразеологізмів, уміле їх використання робить наше мовлення багатим, виразним й оригінальним. Вони набагато виразніше, ніж окремі слова, розподіляються в певних структурно - функціональних стилях, виявляючи свою належність до кожного з них, а також до сфери усного чи писемного мовлення, мають більш яскраве експресивне чи емоційне забарвлення .﻿ Тому особливе значення має вивчення фразеології для вдосконалення мовної майстерності людини, для підвищення мовної культури.</a:t>
            </a:r>
            <a:endParaRPr kumimoji="0" lang="uk-UA" sz="3000" b="1" i="0" u="none" strike="noStrike" cap="none" normalizeH="0" baseline="0" dirty="0" smtClean="0">
              <a:ln>
                <a:solidFill>
                  <a:srgbClr val="526FB6"/>
                </a:solidFill>
              </a:ln>
              <a:solidFill>
                <a:schemeClr val="tx1">
                  <a:lumMod val="60000"/>
                  <a:lumOff val="40000"/>
                </a:schemeClr>
              </a:solidFill>
              <a:effectLst/>
              <a:latin typeface="Calibri" pitchFamily="34" charset="0"/>
              <a:cs typeface="Arial" pitchFamily="34" charset="0"/>
            </a:endParaRPr>
          </a:p>
        </p:txBody>
      </p:sp>
    </p:spTree>
  </p:cSld>
  <p:clrMapOvr>
    <a:masterClrMapping/>
  </p:clrMapOvr>
  <p:transition spd="med">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9000"/>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339752" y="404664"/>
            <a:ext cx="6606480" cy="2308324"/>
          </a:xfrm>
          <a:prstGeom prst="rect">
            <a:avLst/>
          </a:prstGeom>
        </p:spPr>
        <p:txBody>
          <a:bodyPr wrap="square">
            <a:spAutoFit/>
          </a:bodyPr>
          <a:lstStyle/>
          <a:p>
            <a:pPr algn="ctr"/>
            <a:r>
              <a:rPr lang="uk-UA" sz="4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Підготувала</a:t>
            </a:r>
          </a:p>
          <a:p>
            <a:pPr algn="ctr"/>
            <a:r>
              <a:rPr lang="uk-UA" sz="4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учениця 10-Б класу</a:t>
            </a:r>
          </a:p>
          <a:p>
            <a:pPr algn="ctr"/>
            <a:r>
              <a:rPr lang="uk-UA" sz="4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Безсмертна Вікторія</a:t>
            </a:r>
            <a:endParaRPr lang="uk-UA" sz="48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8928992" cy="649408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endParaRPr lang="uk-UA" sz="2800" b="1" dirty="0" smtClean="0">
              <a:solidFill>
                <a:schemeClr val="accent1">
                  <a:lumMod val="50000"/>
                </a:schemeClr>
              </a:solidFill>
              <a:latin typeface="Calibri" pitchFamily="34" charset="0"/>
            </a:endParaRPr>
          </a:p>
          <a:p>
            <a:pPr algn="ctr"/>
            <a:r>
              <a:rPr lang="uk-UA" sz="2400" dirty="0" smtClean="0">
                <a:solidFill>
                  <a:schemeClr val="accent1">
                    <a:lumMod val="50000"/>
                  </a:schemeClr>
                </a:solidFill>
                <a:latin typeface="Calibri" pitchFamily="34" charset="0"/>
              </a:rPr>
              <a:t>                                 — семантично пов’язане сполучення слів, яке, на відміну від подібних до нього за формою синтаксичних структур (висловів або речень), не виникає в процесі мовлення відповідно до загальних граматичних і значеннєвих закономірностей поєднання лексем, а відтворюється у вигляді усталеної, неподільної, цілісної конструкції. </a:t>
            </a:r>
          </a:p>
          <a:p>
            <a:pPr algn="ctr"/>
            <a:r>
              <a:rPr lang="uk-UA" sz="2400" dirty="0" smtClean="0">
                <a:solidFill>
                  <a:schemeClr val="accent1">
                    <a:lumMod val="50000"/>
                  </a:schemeClr>
                </a:solidFill>
                <a:latin typeface="Calibri" pitchFamily="34" charset="0"/>
              </a:rPr>
              <a:t>Ще його називають </a:t>
            </a:r>
            <a:r>
              <a:rPr lang="uk-UA" sz="2400" i="1" dirty="0" smtClean="0">
                <a:solidFill>
                  <a:schemeClr val="accent1">
                    <a:lumMod val="50000"/>
                  </a:schemeClr>
                </a:solidFill>
                <a:latin typeface="Calibri" pitchFamily="34" charset="0"/>
              </a:rPr>
              <a:t>"Крилатим висловом"</a:t>
            </a:r>
          </a:p>
          <a:p>
            <a:pPr algn="ctr"/>
            <a:endParaRPr lang="uk-UA" sz="2400" dirty="0" smtClean="0">
              <a:solidFill>
                <a:schemeClr val="accent1">
                  <a:lumMod val="50000"/>
                </a:schemeClr>
              </a:solidFill>
              <a:latin typeface="Calibri" pitchFamily="34" charset="0"/>
            </a:endParaRPr>
          </a:p>
          <a:p>
            <a:pPr algn="ctr"/>
            <a:r>
              <a:rPr lang="uk-UA" sz="2400" dirty="0" smtClean="0">
                <a:solidFill>
                  <a:schemeClr val="accent1">
                    <a:lumMod val="50000"/>
                  </a:schemeClr>
                </a:solidFill>
                <a:latin typeface="Calibri" pitchFamily="34" charset="0"/>
              </a:rPr>
              <a:t>Інше визначення: </a:t>
            </a:r>
            <a:r>
              <a:rPr lang="uk-UA" sz="2400" i="1" dirty="0" smtClean="0">
                <a:solidFill>
                  <a:schemeClr val="accent1">
                    <a:lumMod val="50000"/>
                  </a:schemeClr>
                </a:solidFill>
                <a:latin typeface="Calibri" pitchFamily="34" charset="0"/>
              </a:rPr>
              <a:t>фразеологізми</a:t>
            </a:r>
            <a:r>
              <a:rPr lang="uk-UA" sz="2400" dirty="0" smtClean="0">
                <a:solidFill>
                  <a:schemeClr val="accent1">
                    <a:lumMod val="50000"/>
                  </a:schemeClr>
                </a:solidFill>
                <a:latin typeface="Calibri" pitchFamily="34" charset="0"/>
              </a:rPr>
              <a:t> — (фразеологічні звороти) стійкі словосполучення, які сприймаються як єдине ціле і вживаються носіями мови в усталеному оформленні.</a:t>
            </a:r>
          </a:p>
          <a:p>
            <a:pPr algn="ctr"/>
            <a:endParaRPr lang="uk-UA" sz="2400" dirty="0" smtClean="0">
              <a:solidFill>
                <a:schemeClr val="accent1">
                  <a:lumMod val="50000"/>
                </a:schemeClr>
              </a:solidFill>
              <a:latin typeface="Calibri" pitchFamily="34" charset="0"/>
            </a:endParaRPr>
          </a:p>
          <a:p>
            <a:pPr algn="ctr"/>
            <a:r>
              <a:rPr lang="uk-UA" sz="2400" b="1" dirty="0" smtClean="0">
                <a:ln>
                  <a:solidFill>
                    <a:srgbClr val="FF0066"/>
                  </a:solidFill>
                </a:ln>
                <a:solidFill>
                  <a:srgbClr val="FF0066"/>
                </a:solidFill>
                <a:latin typeface="Georgia" pitchFamily="18" charset="0"/>
              </a:rPr>
              <a:t>Розрізняють три типи фразеологізмів:</a:t>
            </a:r>
          </a:p>
          <a:p>
            <a:pPr algn="ctr">
              <a:buFont typeface="Arial" pitchFamily="34" charset="0"/>
              <a:buChar char="•"/>
            </a:pPr>
            <a:r>
              <a:rPr lang="uk-UA" sz="2400" dirty="0" smtClean="0">
                <a:solidFill>
                  <a:schemeClr val="accent1">
                    <a:lumMod val="50000"/>
                  </a:schemeClr>
                </a:solidFill>
                <a:latin typeface="Calibri" pitchFamily="34" charset="0"/>
              </a:rPr>
              <a:t> Фразеологічні зрощення.</a:t>
            </a:r>
          </a:p>
          <a:p>
            <a:pPr algn="ctr">
              <a:buFont typeface="Arial" pitchFamily="34" charset="0"/>
              <a:buChar char="•"/>
            </a:pPr>
            <a:r>
              <a:rPr lang="uk-UA" sz="2400" dirty="0" smtClean="0">
                <a:solidFill>
                  <a:schemeClr val="accent1">
                    <a:lumMod val="50000"/>
                  </a:schemeClr>
                </a:solidFill>
                <a:latin typeface="Calibri" pitchFamily="34" charset="0"/>
              </a:rPr>
              <a:t> Фразеологічні єдності.</a:t>
            </a:r>
          </a:p>
          <a:p>
            <a:pPr algn="ctr">
              <a:buFont typeface="Arial" pitchFamily="34" charset="0"/>
              <a:buChar char="•"/>
            </a:pPr>
            <a:r>
              <a:rPr lang="uk-UA" sz="2400" dirty="0" smtClean="0">
                <a:solidFill>
                  <a:schemeClr val="accent1">
                    <a:lumMod val="50000"/>
                  </a:schemeClr>
                </a:solidFill>
                <a:latin typeface="Calibri" pitchFamily="34" charset="0"/>
              </a:rPr>
              <a:t> Фразеологічні сполучення.</a:t>
            </a:r>
          </a:p>
        </p:txBody>
      </p:sp>
      <p:sp>
        <p:nvSpPr>
          <p:cNvPr id="3" name="Прямоугольник 2"/>
          <p:cNvSpPr/>
          <p:nvPr/>
        </p:nvSpPr>
        <p:spPr>
          <a:xfrm>
            <a:off x="179512" y="476672"/>
            <a:ext cx="2587824" cy="523220"/>
          </a:xfrm>
          <a:prstGeom prst="rect">
            <a:avLst/>
          </a:prstGeom>
        </p:spPr>
        <p:txBody>
          <a:bodyPr wrap="none">
            <a:spAutoFit/>
          </a:bodyPr>
          <a:lstStyle/>
          <a:p>
            <a:r>
              <a:rPr lang="uk-UA" sz="2800" b="1" dirty="0" smtClean="0">
                <a:solidFill>
                  <a:schemeClr val="accent1">
                    <a:lumMod val="50000"/>
                  </a:schemeClr>
                </a:solidFill>
                <a:latin typeface="Calibri" pitchFamily="34" charset="0"/>
              </a:rPr>
              <a:t>Фразеологізм   </a:t>
            </a:r>
            <a:endParaRPr lang="uk-UA" dirty="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8892480" cy="1077218"/>
          </a:xfrm>
          <a:prstGeom prst="rect">
            <a:avLst/>
          </a:prstGeom>
        </p:spPr>
        <p:txBody>
          <a:bodyPr wrap="square">
            <a:spAutoFit/>
          </a:bodyPr>
          <a:lstStyle/>
          <a:p>
            <a:pPr algn="ctr"/>
            <a:r>
              <a:rPr lang="uk-UA" sz="3200" b="1" i="1" dirty="0" smtClean="0">
                <a:latin typeface="Georgia" pitchFamily="18" charset="0"/>
              </a:rPr>
              <a:t>Класифікація фразеологізмів за походженням</a:t>
            </a:r>
            <a:endParaRPr lang="uk-UA" sz="3200" b="1" i="1" dirty="0">
              <a:latin typeface="Georgia" pitchFamily="18" charset="0"/>
            </a:endParaRPr>
          </a:p>
        </p:txBody>
      </p:sp>
      <p:sp>
        <p:nvSpPr>
          <p:cNvPr id="4" name="Прямоугольник 3"/>
          <p:cNvSpPr/>
          <p:nvPr/>
        </p:nvSpPr>
        <p:spPr>
          <a:xfrm>
            <a:off x="251520" y="1124744"/>
            <a:ext cx="8784976" cy="1754326"/>
          </a:xfrm>
          <a:prstGeom prst="rect">
            <a:avLst/>
          </a:prstGeom>
        </p:spPr>
        <p:txBody>
          <a:bodyPr wrap="square">
            <a:spAutoFit/>
          </a:bodyPr>
          <a:lstStyle/>
          <a:p>
            <a:pPr algn="ctr"/>
            <a:r>
              <a:rPr lang="uk-UA" b="1" dirty="0" smtClean="0">
                <a:solidFill>
                  <a:schemeClr val="tx2">
                    <a:lumMod val="95000"/>
                    <a:lumOff val="5000"/>
                  </a:schemeClr>
                </a:solidFill>
                <a:latin typeface="Calibri" pitchFamily="34" charset="0"/>
              </a:rPr>
              <a:t>1. Сільськогосподарські та інші трудові процеси: </a:t>
            </a:r>
            <a:r>
              <a:rPr lang="uk-UA" dirty="0" smtClean="0">
                <a:solidFill>
                  <a:schemeClr val="tx2">
                    <a:lumMod val="95000"/>
                    <a:lumOff val="5000"/>
                  </a:schemeClr>
                </a:solidFill>
                <a:latin typeface="Calibri" pitchFamily="34" charset="0"/>
              </a:rPr>
              <a:t>варити воду (з когось), з одного тіста, орати перелоги,попускати віжки;</a:t>
            </a:r>
          </a:p>
          <a:p>
            <a:pPr algn="ctr"/>
            <a:r>
              <a:rPr lang="uk-UA" b="1" dirty="0" smtClean="0">
                <a:solidFill>
                  <a:schemeClr val="tx2">
                    <a:lumMod val="95000"/>
                    <a:lumOff val="5000"/>
                  </a:schemeClr>
                </a:solidFill>
                <a:latin typeface="Calibri" pitchFamily="34" charset="0"/>
              </a:rPr>
              <a:t>2. Різні виробництва, ремесла:</a:t>
            </a:r>
          </a:p>
          <a:p>
            <a:pPr algn="ctr">
              <a:buFont typeface="Arial" pitchFamily="34" charset="0"/>
              <a:buChar char="•"/>
            </a:pPr>
            <a:r>
              <a:rPr lang="uk-UA" dirty="0" smtClean="0">
                <a:solidFill>
                  <a:schemeClr val="tx2">
                    <a:lumMod val="95000"/>
                    <a:lumOff val="5000"/>
                  </a:schemeClr>
                </a:solidFill>
                <a:latin typeface="Calibri" pitchFamily="34" charset="0"/>
              </a:rPr>
              <a:t> ткацько-прядильного: розплутувати вузол, де тонко, там і рветься, розмотати клубок;</a:t>
            </a:r>
          </a:p>
          <a:p>
            <a:pPr algn="ctr">
              <a:buFont typeface="Arial" pitchFamily="34" charset="0"/>
              <a:buChar char="•"/>
            </a:pPr>
            <a:r>
              <a:rPr lang="uk-UA" dirty="0" smtClean="0">
                <a:solidFill>
                  <a:schemeClr val="tx2">
                    <a:lumMod val="95000"/>
                    <a:lumOff val="5000"/>
                  </a:schemeClr>
                </a:solidFill>
                <a:latin typeface="Calibri" pitchFamily="34" charset="0"/>
              </a:rPr>
              <a:t> кравецького: білими нитками шите, на живу нитку, як з голочки;</a:t>
            </a:r>
          </a:p>
          <a:p>
            <a:pPr algn="ctr">
              <a:buFont typeface="Arial" pitchFamily="34" charset="0"/>
              <a:buChar char="•"/>
            </a:pPr>
            <a:r>
              <a:rPr lang="uk-UA" dirty="0" smtClean="0">
                <a:solidFill>
                  <a:schemeClr val="tx2">
                    <a:lumMod val="95000"/>
                    <a:lumOff val="5000"/>
                  </a:schemeClr>
                </a:solidFill>
                <a:latin typeface="Calibri" pitchFamily="34" charset="0"/>
              </a:rPr>
              <a:t> ковальського: брати в лещата, ставка бита, при пікових інтересах;</a:t>
            </a:r>
          </a:p>
        </p:txBody>
      </p:sp>
      <p:sp>
        <p:nvSpPr>
          <p:cNvPr id="5" name="Прямоугольник 4"/>
          <p:cNvSpPr/>
          <p:nvPr/>
        </p:nvSpPr>
        <p:spPr>
          <a:xfrm>
            <a:off x="251520" y="2852936"/>
            <a:ext cx="8784976" cy="3693319"/>
          </a:xfrm>
          <a:prstGeom prst="rect">
            <a:avLst/>
          </a:prstGeom>
        </p:spPr>
        <p:txBody>
          <a:bodyPr wrap="square">
            <a:spAutoFit/>
          </a:bodyPr>
          <a:lstStyle/>
          <a:p>
            <a:pPr algn="ctr"/>
            <a:r>
              <a:rPr lang="uk-UA" b="1" dirty="0" smtClean="0">
                <a:solidFill>
                  <a:schemeClr val="tx2">
                    <a:lumMod val="95000"/>
                    <a:lumOff val="5000"/>
                  </a:schemeClr>
                </a:solidFill>
                <a:latin typeface="Calibri" pitchFamily="34" charset="0"/>
              </a:rPr>
              <a:t>3.Народні звичаї та обряди: </a:t>
            </a:r>
            <a:r>
              <a:rPr lang="uk-UA" dirty="0" smtClean="0">
                <a:solidFill>
                  <a:schemeClr val="tx2">
                    <a:lumMod val="95000"/>
                    <a:lumOff val="5000"/>
                  </a:schemeClr>
                </a:solidFill>
                <a:latin typeface="Calibri" pitchFamily="34" charset="0"/>
              </a:rPr>
              <a:t>давати гарбуза, облизати макогона, як засватаний;</a:t>
            </a:r>
          </a:p>
          <a:p>
            <a:pPr algn="ctr"/>
            <a:r>
              <a:rPr lang="uk-UA" b="1" dirty="0" smtClean="0">
                <a:solidFill>
                  <a:schemeClr val="tx2">
                    <a:lumMod val="95000"/>
                    <a:lumOff val="5000"/>
                  </a:schemeClr>
                </a:solidFill>
                <a:latin typeface="Calibri" pitchFamily="34" charset="0"/>
              </a:rPr>
              <a:t>4. Вірування та магічні дії: </a:t>
            </a:r>
            <a:r>
              <a:rPr lang="uk-UA" dirty="0" smtClean="0">
                <a:solidFill>
                  <a:schemeClr val="tx2">
                    <a:lumMod val="95000"/>
                    <a:lumOff val="5000"/>
                  </a:schemeClr>
                </a:solidFill>
                <a:latin typeface="Calibri" pitchFamily="34" charset="0"/>
              </a:rPr>
              <a:t>напускати ману, замовляти зуби, як рукою зняло, встати на ліву ногу, виносити сміття з хати;</a:t>
            </a:r>
          </a:p>
          <a:p>
            <a:pPr algn="ctr"/>
            <a:r>
              <a:rPr lang="uk-UA" b="1" dirty="0" smtClean="0">
                <a:solidFill>
                  <a:schemeClr val="tx2">
                    <a:lumMod val="95000"/>
                    <a:lumOff val="5000"/>
                  </a:schemeClr>
                </a:solidFill>
                <a:latin typeface="Calibri" pitchFamily="34" charset="0"/>
              </a:rPr>
              <a:t>5. Усталені казкові звороти: </a:t>
            </a:r>
            <a:r>
              <a:rPr lang="uk-UA" dirty="0" smtClean="0">
                <a:solidFill>
                  <a:schemeClr val="tx2">
                    <a:lumMod val="95000"/>
                    <a:lumOff val="5000"/>
                  </a:schemeClr>
                </a:solidFill>
                <a:latin typeface="Calibri" pitchFamily="34" charset="0"/>
              </a:rPr>
              <a:t>за щучим велінням, за тридев'ять земель, тримати за хвіст жар-птицю, скоро казка мовиться;</a:t>
            </a:r>
          </a:p>
          <a:p>
            <a:pPr algn="ctr"/>
            <a:r>
              <a:rPr lang="uk-UA" b="1" dirty="0" smtClean="0">
                <a:solidFill>
                  <a:schemeClr val="tx2">
                    <a:lumMod val="95000"/>
                    <a:lumOff val="5000"/>
                  </a:schemeClr>
                </a:solidFill>
                <a:latin typeface="Calibri" pitchFamily="34" charset="0"/>
              </a:rPr>
              <a:t>6. Ознаки та дії, пов'язані зі світом тварин і птахів: </a:t>
            </a:r>
            <a:r>
              <a:rPr lang="uk-UA" dirty="0" smtClean="0">
                <a:solidFill>
                  <a:schemeClr val="tx2">
                    <a:lumMod val="95000"/>
                    <a:lumOff val="5000"/>
                  </a:schemeClr>
                </a:solidFill>
                <a:latin typeface="Calibri" pitchFamily="34" charset="0"/>
              </a:rPr>
              <a:t>заяча душа, хитрий лис, кіт наплакав, показувати пазурі, птах високого польоту, розправляти крила, звити гніздо.</a:t>
            </a:r>
          </a:p>
          <a:p>
            <a:pPr algn="ctr"/>
            <a:r>
              <a:rPr lang="uk-UA" b="1" dirty="0" smtClean="0">
                <a:solidFill>
                  <a:schemeClr val="tx2">
                    <a:lumMod val="95000"/>
                    <a:lumOff val="5000"/>
                  </a:schemeClr>
                </a:solidFill>
                <a:latin typeface="Calibri" pitchFamily="34" charset="0"/>
              </a:rPr>
              <a:t>7. Іншомовні запозичення, інтернаціональні звороти: </a:t>
            </a:r>
            <a:r>
              <a:rPr lang="uk-UA" dirty="0" smtClean="0">
                <a:solidFill>
                  <a:schemeClr val="tx2">
                    <a:lumMod val="95000"/>
                    <a:lumOff val="5000"/>
                  </a:schemeClr>
                </a:solidFill>
                <a:latin typeface="Calibri" pitchFamily="34" charset="0"/>
              </a:rPr>
              <a:t>буря в склянці води, перейти рубікон) закони, вогонь Прометея тощо. До найважливіших джерел таких сталих словосполучень належать античні міфи. </a:t>
            </a:r>
          </a:p>
          <a:p>
            <a:pPr algn="ctr"/>
            <a:r>
              <a:rPr lang="uk-UA" b="1" dirty="0" smtClean="0">
                <a:solidFill>
                  <a:schemeClr val="tx2">
                    <a:lumMod val="95000"/>
                    <a:lumOff val="5000"/>
                  </a:schemeClr>
                </a:solidFill>
                <a:latin typeface="Calibri" pitchFamily="34" charset="0"/>
              </a:rPr>
              <a:t>8. Біблійного походження:</a:t>
            </a:r>
            <a:r>
              <a:rPr lang="uk-UA" dirty="0" smtClean="0">
                <a:solidFill>
                  <a:schemeClr val="tx2">
                    <a:lumMod val="95000"/>
                    <a:lumOff val="5000"/>
                  </a:schemeClr>
                </a:solidFill>
                <a:latin typeface="Calibri" pitchFamily="34" charset="0"/>
              </a:rPr>
              <a:t> око за око, наріжний камінь, Содом і Гоморра, альфа й омега, у поті чола, друге пришестя, голос волаючого в пустелі, земля обітована, камінь спотикання, вавилонська вежа, вавилонське стовпотворіння тощо.</a:t>
            </a:r>
            <a:endParaRPr lang="uk-UA" dirty="0">
              <a:solidFill>
                <a:schemeClr val="tx2">
                  <a:lumMod val="95000"/>
                  <a:lumOff val="5000"/>
                </a:schemeClr>
              </a:solidFill>
              <a:latin typeface="Calibri" pitchFamily="34" charset="0"/>
            </a:endParaRPr>
          </a:p>
        </p:txBody>
      </p:sp>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56316_html_m7e8a7c2.png"/>
          <p:cNvPicPr>
            <a:picLocks noChangeAspect="1"/>
          </p:cNvPicPr>
          <p:nvPr/>
        </p:nvPicPr>
        <p:blipFill>
          <a:blip r:embed="rId2" cstate="print"/>
          <a:stretch>
            <a:fillRect/>
          </a:stretch>
        </p:blipFill>
        <p:spPr>
          <a:xfrm>
            <a:off x="395535" y="188640"/>
            <a:ext cx="5141889" cy="3240360"/>
          </a:xfrm>
          <a:prstGeom prst="rect">
            <a:avLst/>
          </a:prstGeom>
        </p:spPr>
      </p:pic>
      <p:sp>
        <p:nvSpPr>
          <p:cNvPr id="6" name="Прямоугольник 5"/>
          <p:cNvSpPr/>
          <p:nvPr/>
        </p:nvSpPr>
        <p:spPr>
          <a:xfrm>
            <a:off x="1331640" y="2924944"/>
            <a:ext cx="2426562" cy="400110"/>
          </a:xfrm>
          <a:prstGeom prst="rect">
            <a:avLst/>
          </a:prstGeom>
        </p:spPr>
        <p:txBody>
          <a:bodyPr wrap="none">
            <a:spAutoFit/>
          </a:bodyPr>
          <a:lstStyle/>
          <a:p>
            <a:r>
              <a:rPr lang="uk-UA" sz="2000" b="1" dirty="0">
                <a:latin typeface="Calibri" pitchFamily="34" charset="0"/>
              </a:rPr>
              <a:t>Т</a:t>
            </a:r>
            <a:r>
              <a:rPr lang="uk-UA" sz="2000" b="1" dirty="0" smtClean="0">
                <a:latin typeface="Calibri" pitchFamily="34" charset="0"/>
              </a:rPr>
              <a:t>ягнути кота за хвіст</a:t>
            </a:r>
            <a:endParaRPr lang="uk-UA" sz="2000" b="1" dirty="0">
              <a:latin typeface="Calibri" pitchFamily="34" charset="0"/>
            </a:endParaRPr>
          </a:p>
        </p:txBody>
      </p:sp>
      <p:pic>
        <p:nvPicPr>
          <p:cNvPr id="10" name="Рисунок 9" descr="1313477158.gif"/>
          <p:cNvPicPr>
            <a:picLocks noChangeAspect="1"/>
          </p:cNvPicPr>
          <p:nvPr/>
        </p:nvPicPr>
        <p:blipFill>
          <a:blip r:embed="rId3" cstate="print"/>
          <a:stretch>
            <a:fillRect/>
          </a:stretch>
        </p:blipFill>
        <p:spPr>
          <a:xfrm>
            <a:off x="4932040" y="4149080"/>
            <a:ext cx="2857500" cy="2619375"/>
          </a:xfrm>
          <a:prstGeom prst="rect">
            <a:avLst/>
          </a:prstGeom>
        </p:spPr>
      </p:pic>
      <p:sp>
        <p:nvSpPr>
          <p:cNvPr id="11" name="Прямоугольник 10"/>
          <p:cNvSpPr/>
          <p:nvPr/>
        </p:nvSpPr>
        <p:spPr>
          <a:xfrm>
            <a:off x="5220072" y="6381328"/>
            <a:ext cx="2459328" cy="369332"/>
          </a:xfrm>
          <a:prstGeom prst="rect">
            <a:avLst/>
          </a:prstGeom>
        </p:spPr>
        <p:txBody>
          <a:bodyPr wrap="none">
            <a:spAutoFit/>
          </a:bodyPr>
          <a:lstStyle/>
          <a:p>
            <a:r>
              <a:rPr lang="uk-UA" b="1" dirty="0"/>
              <a:t>К</a:t>
            </a:r>
            <a:r>
              <a:rPr lang="uk-UA" b="1" dirty="0" smtClean="0"/>
              <a:t>рокодилячі сльози</a:t>
            </a:r>
            <a:endParaRPr lang="uk-UA" b="1" dirty="0"/>
          </a:p>
        </p:txBody>
      </p:sp>
      <p:pic>
        <p:nvPicPr>
          <p:cNvPr id="2050" name="Picture 2"/>
          <p:cNvPicPr>
            <a:picLocks noChangeAspect="1" noChangeArrowheads="1"/>
          </p:cNvPicPr>
          <p:nvPr/>
        </p:nvPicPr>
        <p:blipFill>
          <a:blip r:embed="rId4" cstate="print"/>
          <a:srcRect/>
          <a:stretch>
            <a:fillRect/>
          </a:stretch>
        </p:blipFill>
        <p:spPr bwMode="auto">
          <a:xfrm>
            <a:off x="467544" y="3717032"/>
            <a:ext cx="4131046" cy="2448272"/>
          </a:xfrm>
          <a:prstGeom prst="rect">
            <a:avLst/>
          </a:prstGeom>
          <a:noFill/>
          <a:ln w="9525">
            <a:noFill/>
            <a:miter lim="800000"/>
            <a:headEnd/>
            <a:tailEnd/>
          </a:ln>
        </p:spPr>
      </p:pic>
      <p:sp>
        <p:nvSpPr>
          <p:cNvPr id="12" name="Прямоугольник 11"/>
          <p:cNvSpPr/>
          <p:nvPr/>
        </p:nvSpPr>
        <p:spPr>
          <a:xfrm>
            <a:off x="467544" y="3717032"/>
            <a:ext cx="2364750" cy="369332"/>
          </a:xfrm>
          <a:prstGeom prst="rect">
            <a:avLst/>
          </a:prstGeom>
        </p:spPr>
        <p:txBody>
          <a:bodyPr wrap="none">
            <a:spAutoFit/>
          </a:bodyPr>
          <a:lstStyle/>
          <a:p>
            <a:r>
              <a:rPr lang="uk-UA" dirty="0" smtClean="0"/>
              <a:t> </a:t>
            </a:r>
            <a:r>
              <a:rPr lang="uk-UA" b="1" dirty="0" smtClean="0"/>
              <a:t>Розмотати клубок</a:t>
            </a:r>
            <a:endParaRPr lang="uk-UA" b="1" dirty="0"/>
          </a:p>
        </p:txBody>
      </p:sp>
      <p:pic>
        <p:nvPicPr>
          <p:cNvPr id="14" name="Рисунок 13" descr="100568_html_m1f6c3425.png"/>
          <p:cNvPicPr>
            <a:picLocks noChangeAspect="1"/>
          </p:cNvPicPr>
          <p:nvPr/>
        </p:nvPicPr>
        <p:blipFill>
          <a:blip r:embed="rId5" cstate="print"/>
          <a:stretch>
            <a:fillRect/>
          </a:stretch>
        </p:blipFill>
        <p:spPr>
          <a:xfrm>
            <a:off x="5868144" y="116632"/>
            <a:ext cx="2876589" cy="3935978"/>
          </a:xfrm>
          <a:prstGeom prst="rect">
            <a:avLst/>
          </a:prstGeom>
        </p:spPr>
      </p:pic>
      <p:sp>
        <p:nvSpPr>
          <p:cNvPr id="8" name="Прямоугольник 7"/>
          <p:cNvSpPr/>
          <p:nvPr/>
        </p:nvSpPr>
        <p:spPr>
          <a:xfrm>
            <a:off x="5940152" y="3645024"/>
            <a:ext cx="2779928" cy="369332"/>
          </a:xfrm>
          <a:prstGeom prst="rect">
            <a:avLst/>
          </a:prstGeom>
        </p:spPr>
        <p:txBody>
          <a:bodyPr wrap="none">
            <a:spAutoFit/>
          </a:bodyPr>
          <a:lstStyle/>
          <a:p>
            <a:r>
              <a:rPr lang="uk-UA" b="1" dirty="0" smtClean="0"/>
              <a:t>Дивитися крізь пальці </a:t>
            </a:r>
            <a:endParaRPr lang="uk-UA" b="1" dirty="0"/>
          </a:p>
        </p:txBody>
      </p:sp>
    </p:spTree>
  </p:cSld>
  <p:clrMapOvr>
    <a:masterClrMapping/>
  </p:clrMapOvr>
  <p:transition spd="med">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188640"/>
            <a:ext cx="7580921" cy="646331"/>
          </a:xfrm>
          <a:prstGeom prst="rect">
            <a:avLst/>
          </a:prstGeom>
        </p:spPr>
        <p:txBody>
          <a:bodyPr wrap="none">
            <a:spAutoFit/>
          </a:bodyPr>
          <a:lstStyle/>
          <a:p>
            <a:r>
              <a:rPr lang="uk-UA" sz="3600" b="1" i="1" dirty="0" smtClean="0">
                <a:latin typeface="Georgia" pitchFamily="18" charset="0"/>
              </a:rPr>
              <a:t>Класифікації фразеологізмів</a:t>
            </a:r>
            <a:endParaRPr lang="uk-UA" sz="3600" b="1" i="1" dirty="0">
              <a:latin typeface="Georgia" pitchFamily="18" charset="0"/>
            </a:endParaRPr>
          </a:p>
        </p:txBody>
      </p:sp>
      <p:sp>
        <p:nvSpPr>
          <p:cNvPr id="3" name="Прямоугольник 2"/>
          <p:cNvSpPr/>
          <p:nvPr/>
        </p:nvSpPr>
        <p:spPr>
          <a:xfrm>
            <a:off x="251520" y="1124744"/>
            <a:ext cx="8784976" cy="5570756"/>
          </a:xfrm>
          <a:prstGeom prst="rect">
            <a:avLst/>
          </a:prstGeom>
        </p:spPr>
        <p:txBody>
          <a:bodyPr wrap="square">
            <a:spAutoFit/>
          </a:bodyPr>
          <a:lstStyle/>
          <a:p>
            <a:pPr algn="ctr">
              <a:lnSpc>
                <a:spcPct val="150000"/>
              </a:lnSpc>
            </a:pPr>
            <a:r>
              <a:rPr lang="uk-UA" sz="3600" b="1" dirty="0" smtClean="0">
                <a:ln>
                  <a:solidFill>
                    <a:srgbClr val="4A67B0"/>
                  </a:solidFill>
                </a:ln>
                <a:solidFill>
                  <a:srgbClr val="526FB6"/>
                </a:solidFill>
                <a:latin typeface="Calibri" pitchFamily="34" charset="0"/>
              </a:rPr>
              <a:t>З погляду співвідношення між значенням окремих компонентів і цілісним значенням поділяють на:</a:t>
            </a:r>
            <a:endParaRPr lang="uk-UA" sz="3600" b="1" dirty="0">
              <a:ln>
                <a:solidFill>
                  <a:srgbClr val="4A67B0"/>
                </a:solidFill>
              </a:ln>
              <a:solidFill>
                <a:srgbClr val="526FB6"/>
              </a:solidFill>
              <a:latin typeface="Calibri" pitchFamily="34" charset="0"/>
            </a:endParaRPr>
          </a:p>
          <a:p>
            <a:pPr algn="ctr"/>
            <a:endParaRPr lang="uk-UA" sz="1400" b="1" dirty="0" smtClean="0">
              <a:ln>
                <a:solidFill>
                  <a:srgbClr val="4A67B0"/>
                </a:solidFill>
              </a:ln>
              <a:solidFill>
                <a:srgbClr val="526FB6"/>
              </a:solidFill>
              <a:latin typeface="Calibri" pitchFamily="34" charset="0"/>
            </a:endParaRPr>
          </a:p>
          <a:p>
            <a:pPr algn="ctr">
              <a:buFont typeface="Arial" pitchFamily="34" charset="0"/>
              <a:buChar char="•"/>
            </a:pPr>
            <a:r>
              <a:rPr lang="uk-UA" sz="3600" dirty="0">
                <a:solidFill>
                  <a:schemeClr val="tx2">
                    <a:lumMod val="95000"/>
                    <a:lumOff val="5000"/>
                  </a:schemeClr>
                </a:solidFill>
                <a:latin typeface="Georgia" pitchFamily="18" charset="0"/>
              </a:rPr>
              <a:t> </a:t>
            </a:r>
            <a:r>
              <a:rPr lang="uk-UA" sz="3600" dirty="0" smtClean="0">
                <a:solidFill>
                  <a:schemeClr val="tx2">
                    <a:lumMod val="95000"/>
                    <a:lumOff val="5000"/>
                  </a:schemeClr>
                </a:solidFill>
                <a:latin typeface="Georgia" pitchFamily="18" charset="0"/>
              </a:rPr>
              <a:t>Фразеологічні зрощення</a:t>
            </a:r>
          </a:p>
          <a:p>
            <a:pPr algn="ctr">
              <a:buFont typeface="Arial" pitchFamily="34" charset="0"/>
              <a:buChar char="•"/>
            </a:pPr>
            <a:r>
              <a:rPr lang="uk-UA" sz="3600" dirty="0" smtClean="0">
                <a:solidFill>
                  <a:schemeClr val="tx2">
                    <a:lumMod val="95000"/>
                    <a:lumOff val="5000"/>
                  </a:schemeClr>
                </a:solidFill>
                <a:latin typeface="Georgia" pitchFamily="18" charset="0"/>
              </a:rPr>
              <a:t> Фразеологічні єдності</a:t>
            </a:r>
          </a:p>
          <a:p>
            <a:pPr algn="ctr">
              <a:buFont typeface="Arial" pitchFamily="34" charset="0"/>
              <a:buChar char="•"/>
            </a:pPr>
            <a:r>
              <a:rPr lang="uk-UA" sz="3600" dirty="0" smtClean="0">
                <a:solidFill>
                  <a:schemeClr val="tx2">
                    <a:lumMod val="95000"/>
                    <a:lumOff val="5000"/>
                  </a:schemeClr>
                </a:solidFill>
                <a:latin typeface="Georgia" pitchFamily="18" charset="0"/>
              </a:rPr>
              <a:t> Фразеологічні сполучення</a:t>
            </a:r>
            <a:endParaRPr lang="ru-RU" sz="3600" dirty="0" smtClean="0">
              <a:solidFill>
                <a:schemeClr val="tx2">
                  <a:lumMod val="95000"/>
                  <a:lumOff val="5000"/>
                </a:schemeClr>
              </a:solidFill>
              <a:latin typeface="Georgia" pitchFamily="18" charset="0"/>
            </a:endParaRPr>
          </a:p>
          <a:p>
            <a:pPr algn="ctr"/>
            <a:endParaRPr lang="uk-UA" sz="3600" b="1" dirty="0" smtClean="0">
              <a:ln>
                <a:solidFill>
                  <a:srgbClr val="4A67B0"/>
                </a:solidFill>
              </a:ln>
              <a:solidFill>
                <a:srgbClr val="526FB6"/>
              </a:solidFill>
              <a:latin typeface="Calibri" pitchFamily="34" charset="0"/>
            </a:endParaRPr>
          </a:p>
          <a:p>
            <a:pPr algn="ctr"/>
            <a:endParaRPr lang="uk-UA" sz="3600" b="1" dirty="0">
              <a:ln>
                <a:solidFill>
                  <a:srgbClr val="4A67B0"/>
                </a:solidFill>
              </a:ln>
              <a:solidFill>
                <a:srgbClr val="526FB6"/>
              </a:solidFill>
              <a:latin typeface="Calibri" pitchFamily="34"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467544" y="0"/>
            <a:ext cx="8558336" cy="1008112"/>
          </a:xfrm>
        </p:spPr>
        <p:txBody>
          <a:bodyPr>
            <a:normAutofit/>
          </a:bodyPr>
          <a:lstStyle/>
          <a:p>
            <a:r>
              <a:rPr lang="uk-UA" sz="4800" b="1" dirty="0">
                <a:latin typeface="Georgia" pitchFamily="18" charset="0"/>
              </a:rPr>
              <a:t>Фразеологічні зрощення</a:t>
            </a:r>
            <a:endParaRPr lang="ru-RU" sz="4800" b="1" dirty="0">
              <a:latin typeface="Georgia" pitchFamily="18" charset="0"/>
            </a:endParaRPr>
          </a:p>
        </p:txBody>
      </p:sp>
      <p:sp>
        <p:nvSpPr>
          <p:cNvPr id="153603" name="Rectangle 3"/>
          <p:cNvSpPr>
            <a:spLocks noGrp="1" noChangeArrowheads="1"/>
          </p:cNvSpPr>
          <p:nvPr>
            <p:ph type="body" idx="1"/>
          </p:nvPr>
        </p:nvSpPr>
        <p:spPr>
          <a:xfrm>
            <a:off x="611560" y="1340768"/>
            <a:ext cx="7710487" cy="4537075"/>
          </a:xfrm>
        </p:spPr>
        <p:txBody>
          <a:bodyPr>
            <a:normAutofit/>
          </a:bodyPr>
          <a:lstStyle/>
          <a:p>
            <a:pPr algn="ctr">
              <a:lnSpc>
                <a:spcPct val="120000"/>
              </a:lnSpc>
              <a:buFont typeface="Wingdings" pitchFamily="2" charset="2"/>
              <a:buNone/>
            </a:pPr>
            <a:r>
              <a:rPr lang="uk-UA" dirty="0"/>
              <a:t>   </a:t>
            </a:r>
            <a:r>
              <a:rPr lang="en-US" sz="8600" b="1" dirty="0" smtClean="0">
                <a:solidFill>
                  <a:schemeClr val="tx2">
                    <a:lumMod val="95000"/>
                    <a:lumOff val="5000"/>
                  </a:schemeClr>
                </a:solidFill>
                <a:latin typeface="Calibri" pitchFamily="34" charset="0"/>
              </a:rPr>
              <a:t> </a:t>
            </a:r>
            <a:endParaRPr lang="ru-RU" sz="4200" b="1" dirty="0">
              <a:solidFill>
                <a:srgbClr val="4A67B0"/>
              </a:solidFill>
              <a:latin typeface="Calibri" pitchFamily="34" charset="0"/>
            </a:endParaRPr>
          </a:p>
        </p:txBody>
      </p:sp>
      <p:sp>
        <p:nvSpPr>
          <p:cNvPr id="4" name="Прямоугольник 3"/>
          <p:cNvSpPr/>
          <p:nvPr/>
        </p:nvSpPr>
        <p:spPr>
          <a:xfrm>
            <a:off x="611560" y="1124744"/>
            <a:ext cx="7920880" cy="5478423"/>
          </a:xfrm>
          <a:prstGeom prst="rect">
            <a:avLst/>
          </a:prstGeom>
        </p:spPr>
        <p:txBody>
          <a:bodyPr wrap="square">
            <a:spAutoFit/>
          </a:bodyPr>
          <a:lstStyle/>
          <a:p>
            <a:pPr algn="ctr"/>
            <a:r>
              <a:rPr lang="uk-UA" sz="3200" b="1" dirty="0">
                <a:solidFill>
                  <a:schemeClr val="tx2">
                    <a:lumMod val="95000"/>
                    <a:lumOff val="5000"/>
                  </a:schemeClr>
                </a:solidFill>
                <a:latin typeface="Calibri" pitchFamily="34" charset="0"/>
              </a:rPr>
              <a:t>Це одиниці, у яких цілісне значення ніяк не вмотивоване; воно не випливає із значення їхніх компонентів</a:t>
            </a:r>
            <a:r>
              <a:rPr lang="uk-UA" sz="3200" b="1" dirty="0" smtClean="0">
                <a:solidFill>
                  <a:schemeClr val="tx2">
                    <a:lumMod val="95000"/>
                    <a:lumOff val="5000"/>
                  </a:schemeClr>
                </a:solidFill>
                <a:latin typeface="Calibri" pitchFamily="34" charset="0"/>
              </a:rPr>
              <a:t>:</a:t>
            </a:r>
            <a:endParaRPr lang="en-US" sz="3200" b="1" dirty="0" smtClean="0">
              <a:solidFill>
                <a:schemeClr val="tx2">
                  <a:lumMod val="95000"/>
                  <a:lumOff val="5000"/>
                </a:schemeClr>
              </a:solidFill>
              <a:latin typeface="Calibri" pitchFamily="34" charset="0"/>
            </a:endParaRPr>
          </a:p>
          <a:p>
            <a:pPr algn="ctr"/>
            <a:endParaRPr lang="uk-UA" sz="1400" b="1" dirty="0">
              <a:solidFill>
                <a:schemeClr val="tx2">
                  <a:lumMod val="95000"/>
                  <a:lumOff val="5000"/>
                </a:schemeClr>
              </a:solidFill>
              <a:latin typeface="Calibri" pitchFamily="34" charset="0"/>
            </a:endParaRPr>
          </a:p>
          <a:p>
            <a:pPr>
              <a:lnSpc>
                <a:spcPct val="150000"/>
              </a:lnSpc>
            </a:pPr>
            <a:r>
              <a:rPr lang="uk-UA" sz="2000" b="1" dirty="0">
                <a:solidFill>
                  <a:srgbClr val="4A67B0"/>
                </a:solidFill>
                <a:latin typeface="Calibri" pitchFamily="34" charset="0"/>
              </a:rPr>
              <a:t>теревені правити – говорити нісенітниці;</a:t>
            </a:r>
          </a:p>
          <a:p>
            <a:pPr>
              <a:lnSpc>
                <a:spcPct val="150000"/>
              </a:lnSpc>
            </a:pPr>
            <a:r>
              <a:rPr lang="uk-UA" sz="2000" b="1" dirty="0">
                <a:solidFill>
                  <a:srgbClr val="4A67B0"/>
                </a:solidFill>
                <a:latin typeface="Calibri" pitchFamily="34" charset="0"/>
              </a:rPr>
              <a:t>байдики бити – ледарювати;</a:t>
            </a:r>
          </a:p>
          <a:p>
            <a:pPr>
              <a:lnSpc>
                <a:spcPct val="150000"/>
              </a:lnSpc>
            </a:pPr>
            <a:r>
              <a:rPr lang="uk-UA" sz="2000" b="1" dirty="0">
                <a:solidFill>
                  <a:srgbClr val="4A67B0"/>
                </a:solidFill>
                <a:latin typeface="Calibri" pitchFamily="34" charset="0"/>
              </a:rPr>
              <a:t>глек розбити – посваритися;</a:t>
            </a:r>
          </a:p>
          <a:p>
            <a:pPr>
              <a:lnSpc>
                <a:spcPct val="150000"/>
              </a:lnSpc>
            </a:pPr>
            <a:r>
              <a:rPr lang="uk-UA" sz="2000" b="1" dirty="0">
                <a:solidFill>
                  <a:srgbClr val="4A67B0"/>
                </a:solidFill>
                <a:latin typeface="Calibri" pitchFamily="34" charset="0"/>
              </a:rPr>
              <a:t>собаку з</a:t>
            </a:r>
            <a:r>
              <a:rPr lang="ru-RU" sz="2000" b="1" dirty="0">
                <a:solidFill>
                  <a:srgbClr val="4A67B0"/>
                </a:solidFill>
                <a:latin typeface="Calibri" pitchFamily="34" charset="0"/>
              </a:rPr>
              <a:t>’</a:t>
            </a:r>
            <a:r>
              <a:rPr lang="uk-UA" sz="2000" b="1" dirty="0">
                <a:solidFill>
                  <a:srgbClr val="4A67B0"/>
                </a:solidFill>
                <a:latin typeface="Calibri" pitchFamily="34" charset="0"/>
              </a:rPr>
              <a:t>їсти – мати досвід;</a:t>
            </a:r>
          </a:p>
          <a:p>
            <a:pPr>
              <a:lnSpc>
                <a:spcPct val="150000"/>
              </a:lnSpc>
            </a:pPr>
            <a:r>
              <a:rPr lang="uk-UA" sz="2000" b="1" dirty="0">
                <a:solidFill>
                  <a:srgbClr val="4A67B0"/>
                </a:solidFill>
                <a:latin typeface="Calibri" pitchFamily="34" charset="0"/>
              </a:rPr>
              <a:t>піймати </a:t>
            </a:r>
            <a:r>
              <a:rPr lang="uk-UA" sz="2000" b="1" dirty="0" err="1">
                <a:solidFill>
                  <a:srgbClr val="4A67B0"/>
                </a:solidFill>
                <a:latin typeface="Calibri" pitchFamily="34" charset="0"/>
              </a:rPr>
              <a:t>облизня</a:t>
            </a:r>
            <a:r>
              <a:rPr lang="uk-UA" sz="2000" b="1" dirty="0">
                <a:solidFill>
                  <a:srgbClr val="4A67B0"/>
                </a:solidFill>
                <a:latin typeface="Calibri" pitchFamily="34" charset="0"/>
              </a:rPr>
              <a:t> – зазнати невдачі;</a:t>
            </a:r>
          </a:p>
          <a:p>
            <a:pPr>
              <a:lnSpc>
                <a:spcPct val="150000"/>
              </a:lnSpc>
            </a:pPr>
            <a:r>
              <a:rPr lang="uk-UA" sz="2000" b="1" dirty="0">
                <a:solidFill>
                  <a:srgbClr val="4A67B0"/>
                </a:solidFill>
                <a:latin typeface="Calibri" pitchFamily="34" charset="0"/>
              </a:rPr>
              <a:t>викинути коника – зробити щось несподіване;</a:t>
            </a:r>
          </a:p>
          <a:p>
            <a:pPr>
              <a:lnSpc>
                <a:spcPct val="150000"/>
              </a:lnSpc>
            </a:pPr>
            <a:r>
              <a:rPr lang="uk-UA" sz="2000" b="1" dirty="0">
                <a:solidFill>
                  <a:srgbClr val="4A67B0"/>
                </a:solidFill>
                <a:latin typeface="Calibri" pitchFamily="34" charset="0"/>
              </a:rPr>
              <a:t>підбивати клинці – залицятися;</a:t>
            </a:r>
          </a:p>
          <a:p>
            <a:pPr>
              <a:lnSpc>
                <a:spcPct val="150000"/>
              </a:lnSpc>
            </a:pPr>
            <a:r>
              <a:rPr lang="uk-UA" sz="2000" b="1" dirty="0">
                <a:solidFill>
                  <a:srgbClr val="4A67B0"/>
                </a:solidFill>
                <a:latin typeface="Calibri" pitchFamily="34" charset="0"/>
              </a:rPr>
              <a:t>ні в сих ні в тих – незручно.</a:t>
            </a: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53602"/>
                                        </p:tgtEl>
                                        <p:attrNameLst>
                                          <p:attrName>style.visibility</p:attrName>
                                        </p:attrNameLst>
                                      </p:cBhvr>
                                      <p:to>
                                        <p:strVal val="visible"/>
                                      </p:to>
                                    </p:set>
                                    <p:animEffect transition="in" filter="fade">
                                      <p:cBhvr>
                                        <p:cTn id="7" dur="1000"/>
                                        <p:tgtEl>
                                          <p:spTgt spid="153602"/>
                                        </p:tgtEl>
                                      </p:cBhvr>
                                    </p:animEffect>
                                    <p:anim calcmode="lin" valueType="num">
                                      <p:cBhvr>
                                        <p:cTn id="8" dur="1000" fill="hold"/>
                                        <p:tgtEl>
                                          <p:spTgt spid="153602"/>
                                        </p:tgtEl>
                                        <p:attrNameLst>
                                          <p:attrName>ppt_x</p:attrName>
                                        </p:attrNameLst>
                                      </p:cBhvr>
                                      <p:tavLst>
                                        <p:tav tm="0">
                                          <p:val>
                                            <p:strVal val="#ppt_x"/>
                                          </p:val>
                                        </p:tav>
                                        <p:tav tm="100000">
                                          <p:val>
                                            <p:strVal val="#ppt_x"/>
                                          </p:val>
                                        </p:tav>
                                      </p:tavLst>
                                    </p:anim>
                                    <p:anim calcmode="lin" valueType="num">
                                      <p:cBhvr>
                                        <p:cTn id="9" dur="1000" fill="hold"/>
                                        <p:tgtEl>
                                          <p:spTgt spid="1536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188640"/>
            <a:ext cx="7867859" cy="830997"/>
          </a:xfrm>
          <a:prstGeom prst="rect">
            <a:avLst/>
          </a:prstGeom>
        </p:spPr>
        <p:txBody>
          <a:bodyPr wrap="none">
            <a:spAutoFit/>
          </a:bodyPr>
          <a:lstStyle/>
          <a:p>
            <a:r>
              <a:rPr lang="uk-UA" sz="4800" b="1" dirty="0" smtClean="0">
                <a:latin typeface="Georgia" pitchFamily="18" charset="0"/>
              </a:rPr>
              <a:t>Фразеологічні єдності</a:t>
            </a:r>
            <a:endParaRPr lang="uk-UA" sz="4800" b="1" dirty="0">
              <a:latin typeface="Georgia" pitchFamily="18" charset="0"/>
            </a:endParaRPr>
          </a:p>
        </p:txBody>
      </p:sp>
      <p:sp>
        <p:nvSpPr>
          <p:cNvPr id="3073" name="Rectangle 1"/>
          <p:cNvSpPr>
            <a:spLocks noChangeArrowheads="1"/>
          </p:cNvSpPr>
          <p:nvPr/>
        </p:nvSpPr>
        <p:spPr bwMode="auto">
          <a:xfrm>
            <a:off x="395536" y="1161038"/>
            <a:ext cx="8136904" cy="54784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3200" b="1" i="0" u="none" strike="noStrike" cap="none" normalizeH="0" baseline="0" dirty="0" smtClean="0">
                <a:ln>
                  <a:noFill/>
                </a:ln>
                <a:solidFill>
                  <a:schemeClr val="tx2">
                    <a:lumMod val="95000"/>
                    <a:lumOff val="5000"/>
                  </a:schemeClr>
                </a:solidFill>
                <a:effectLst/>
                <a:latin typeface="Calibri" pitchFamily="34" charset="0"/>
                <a:ea typeface="Calibri" pitchFamily="34" charset="0"/>
                <a:cs typeface="Times New Roman" pitchFamily="18" charset="0"/>
              </a:rPr>
              <a:t>Це одиниці, в яких цілісне значення вмотивоване переносним значенням їхніх компонентів:</a:t>
            </a:r>
            <a:endParaRPr kumimoji="0" lang="en-US" sz="3200" b="1" i="0" u="none" strike="noStrike" cap="none" normalizeH="0" baseline="0" dirty="0" smtClean="0">
              <a:ln>
                <a:noFill/>
              </a:ln>
              <a:solidFill>
                <a:schemeClr val="tx2">
                  <a:lumMod val="95000"/>
                  <a:lumOff val="5000"/>
                </a:schemeClr>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400" b="1" i="0" u="none" strike="noStrike" cap="none" normalizeH="0" baseline="0" dirty="0" smtClean="0">
              <a:ln>
                <a:noFill/>
              </a:ln>
              <a:solidFill>
                <a:schemeClr val="tx2">
                  <a:lumMod val="95000"/>
                  <a:lumOff val="5000"/>
                </a:schemeClr>
              </a:solidFill>
              <a:effectLst/>
              <a:latin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uk-UA" sz="2000" b="1" i="0" u="none" strike="noStrike" cap="none" normalizeH="0" baseline="0" dirty="0" smtClean="0">
                <a:ln>
                  <a:noFill/>
                </a:ln>
                <a:solidFill>
                  <a:srgbClr val="4A67B0"/>
                </a:solidFill>
                <a:effectLst/>
                <a:latin typeface="Calibri" pitchFamily="34" charset="0"/>
                <a:ea typeface="Calibri" pitchFamily="34" charset="0"/>
                <a:cs typeface="Times New Roman" pitchFamily="18" charset="0"/>
              </a:rPr>
              <a:t>тримати камінь за пазухою – приховувати злобу;</a:t>
            </a:r>
            <a:endParaRPr kumimoji="0" lang="uk-UA" sz="2000" b="1" i="0" u="none" strike="noStrike" cap="none" normalizeH="0" baseline="0" dirty="0" smtClean="0">
              <a:ln>
                <a:noFill/>
              </a:ln>
              <a:solidFill>
                <a:srgbClr val="4A67B0"/>
              </a:solidFill>
              <a:effectLst/>
              <a:latin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uk-UA" sz="2000" b="1" i="0" u="none" strike="noStrike" cap="none" normalizeH="0" baseline="0" dirty="0" smtClean="0">
                <a:ln>
                  <a:noFill/>
                </a:ln>
                <a:solidFill>
                  <a:srgbClr val="4A67B0"/>
                </a:solidFill>
                <a:effectLst/>
                <a:latin typeface="Calibri" pitchFamily="34" charset="0"/>
                <a:ea typeface="Calibri" pitchFamily="34" charset="0"/>
                <a:cs typeface="Times New Roman" pitchFamily="18" charset="0"/>
              </a:rPr>
              <a:t>грати першу скрипку – бути головним;</a:t>
            </a:r>
            <a:endParaRPr kumimoji="0" lang="uk-UA" sz="2000" b="1" i="0" u="none" strike="noStrike" cap="none" normalizeH="0" baseline="0" dirty="0" smtClean="0">
              <a:ln>
                <a:noFill/>
              </a:ln>
              <a:solidFill>
                <a:srgbClr val="4A67B0"/>
              </a:solidFill>
              <a:effectLst/>
              <a:latin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uk-UA" sz="2000" b="1" i="0" u="none" strike="noStrike" cap="none" normalizeH="0" baseline="0" dirty="0" smtClean="0">
                <a:ln>
                  <a:noFill/>
                </a:ln>
                <a:solidFill>
                  <a:srgbClr val="4A67B0"/>
                </a:solidFill>
                <a:effectLst/>
                <a:latin typeface="Calibri" pitchFamily="34" charset="0"/>
                <a:ea typeface="Calibri" pitchFamily="34" charset="0"/>
                <a:cs typeface="Times New Roman" pitchFamily="18" charset="0"/>
              </a:rPr>
              <a:t>вивести на чисту воду – викрити непорядність;</a:t>
            </a:r>
            <a:endParaRPr kumimoji="0" lang="uk-UA" sz="2000" b="1" i="0" u="none" strike="noStrike" cap="none" normalizeH="0" baseline="0" dirty="0" smtClean="0">
              <a:ln>
                <a:noFill/>
              </a:ln>
              <a:solidFill>
                <a:srgbClr val="4A67B0"/>
              </a:solidFill>
              <a:effectLst/>
              <a:latin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uk-UA" sz="2000" b="1" i="0" u="none" strike="noStrike" cap="none" normalizeH="0" baseline="0" dirty="0" smtClean="0">
                <a:ln>
                  <a:noFill/>
                </a:ln>
                <a:solidFill>
                  <a:srgbClr val="4A67B0"/>
                </a:solidFill>
                <a:effectLst/>
                <a:latin typeface="Calibri" pitchFamily="34" charset="0"/>
                <a:ea typeface="Calibri" pitchFamily="34" charset="0"/>
                <a:cs typeface="Times New Roman" pitchFamily="18" charset="0"/>
              </a:rPr>
              <a:t>давати волю ногам – тікати;</a:t>
            </a:r>
            <a:endParaRPr kumimoji="0" lang="uk-UA" sz="2000" b="1" i="0" u="none" strike="noStrike" cap="none" normalizeH="0" baseline="0" dirty="0" smtClean="0">
              <a:ln>
                <a:noFill/>
              </a:ln>
              <a:solidFill>
                <a:srgbClr val="4A67B0"/>
              </a:solidFill>
              <a:effectLst/>
              <a:latin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uk-UA" sz="2000" b="1" i="0" u="none" strike="noStrike" cap="none" normalizeH="0" baseline="0" dirty="0" smtClean="0">
                <a:ln>
                  <a:noFill/>
                </a:ln>
                <a:solidFill>
                  <a:srgbClr val="4A67B0"/>
                </a:solidFill>
                <a:effectLst/>
                <a:latin typeface="Calibri" pitchFamily="34" charset="0"/>
                <a:ea typeface="Calibri" pitchFamily="34" charset="0"/>
                <a:cs typeface="Times New Roman" pitchFamily="18" charset="0"/>
              </a:rPr>
              <a:t>море по коліно – нічого не страшно, все дозволено;</a:t>
            </a:r>
            <a:endParaRPr kumimoji="0" lang="uk-UA" sz="2000" b="1" i="0" u="none" strike="noStrike" cap="none" normalizeH="0" baseline="0" dirty="0" smtClean="0">
              <a:ln>
                <a:noFill/>
              </a:ln>
              <a:solidFill>
                <a:srgbClr val="4A67B0"/>
              </a:solidFill>
              <a:effectLst/>
              <a:latin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uk-UA" sz="2000" b="1" i="0" u="none" strike="noStrike" cap="none" normalizeH="0" baseline="0" dirty="0" smtClean="0">
                <a:ln>
                  <a:noFill/>
                </a:ln>
                <a:solidFill>
                  <a:srgbClr val="4A67B0"/>
                </a:solidFill>
                <a:effectLst/>
                <a:latin typeface="Calibri" pitchFamily="34" charset="0"/>
                <a:ea typeface="Calibri" pitchFamily="34" charset="0"/>
                <a:cs typeface="Times New Roman" pitchFamily="18" charset="0"/>
              </a:rPr>
              <a:t>прикусити язика – замовкнути;</a:t>
            </a:r>
            <a:endParaRPr kumimoji="0" lang="uk-UA" sz="2000" b="1" i="0" u="none" strike="noStrike" cap="none" normalizeH="0" baseline="0" dirty="0" smtClean="0">
              <a:ln>
                <a:noFill/>
              </a:ln>
              <a:solidFill>
                <a:srgbClr val="4A67B0"/>
              </a:solidFill>
              <a:effectLst/>
              <a:latin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uk-UA" sz="2000" b="1" i="0" u="none" strike="noStrike" cap="none" normalizeH="0" baseline="0" dirty="0" smtClean="0">
                <a:ln>
                  <a:noFill/>
                </a:ln>
                <a:solidFill>
                  <a:srgbClr val="4A67B0"/>
                </a:solidFill>
                <a:effectLst/>
                <a:latin typeface="Calibri" pitchFamily="34" charset="0"/>
                <a:ea typeface="Calibri" pitchFamily="34" charset="0"/>
                <a:cs typeface="Times New Roman" pitchFamily="18" charset="0"/>
              </a:rPr>
              <a:t>пропускати повз вуха – не звертати уваги;</a:t>
            </a:r>
            <a:endParaRPr kumimoji="0" lang="uk-UA" sz="2000" b="1" i="0" u="none" strike="noStrike" cap="none" normalizeH="0" baseline="0" dirty="0" smtClean="0">
              <a:ln>
                <a:noFill/>
              </a:ln>
              <a:solidFill>
                <a:srgbClr val="4A67B0"/>
              </a:solidFill>
              <a:effectLst/>
              <a:latin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uk-UA" sz="2000" b="1" i="0" u="none" strike="noStrike" cap="none" normalizeH="0" baseline="0" dirty="0" smtClean="0">
                <a:ln>
                  <a:noFill/>
                </a:ln>
                <a:solidFill>
                  <a:srgbClr val="4A67B0"/>
                </a:solidFill>
                <a:effectLst/>
                <a:latin typeface="Calibri" pitchFamily="34" charset="0"/>
                <a:ea typeface="Calibri" pitchFamily="34" charset="0"/>
                <a:cs typeface="Times New Roman" pitchFamily="18" charset="0"/>
              </a:rPr>
              <a:t>хоч до рани прикладай – лагідний.</a:t>
            </a:r>
            <a:endParaRPr kumimoji="0" lang="uk-UA" sz="2000" b="1" i="0" u="none" strike="noStrike" cap="none" normalizeH="0" baseline="0" dirty="0" smtClean="0">
              <a:ln>
                <a:noFill/>
              </a:ln>
              <a:solidFill>
                <a:srgbClr val="4A67B0"/>
              </a:solidFill>
              <a:effectLst/>
              <a:latin typeface="Calibri" pitchFamily="34" charset="0"/>
              <a:cs typeface="Arial" pitchFamily="34"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0"/>
            <a:ext cx="8505855" cy="784830"/>
          </a:xfrm>
          <a:prstGeom prst="rect">
            <a:avLst/>
          </a:prstGeom>
        </p:spPr>
        <p:txBody>
          <a:bodyPr wrap="none">
            <a:spAutoFit/>
          </a:bodyPr>
          <a:lstStyle/>
          <a:p>
            <a:r>
              <a:rPr lang="uk-UA" sz="4500" b="1" dirty="0" smtClean="0">
                <a:latin typeface="Georgia" pitchFamily="18" charset="0"/>
              </a:rPr>
              <a:t>Фразеологічні</a:t>
            </a:r>
            <a:r>
              <a:rPr lang="en-US" sz="4500" b="1" dirty="0" smtClean="0">
                <a:latin typeface="Georgia" pitchFamily="18" charset="0"/>
              </a:rPr>
              <a:t> </a:t>
            </a:r>
            <a:r>
              <a:rPr lang="uk-UA" sz="4500" b="1" dirty="0" smtClean="0">
                <a:latin typeface="Georgia" pitchFamily="18" charset="0"/>
              </a:rPr>
              <a:t>сполучення</a:t>
            </a:r>
            <a:endParaRPr lang="uk-UA" sz="4500" b="1" dirty="0">
              <a:latin typeface="Georgia" pitchFamily="18" charset="0"/>
            </a:endParaRPr>
          </a:p>
        </p:txBody>
      </p:sp>
      <p:sp>
        <p:nvSpPr>
          <p:cNvPr id="21505" name="Rectangle 1"/>
          <p:cNvSpPr>
            <a:spLocks noChangeArrowheads="1"/>
          </p:cNvSpPr>
          <p:nvPr/>
        </p:nvSpPr>
        <p:spPr bwMode="auto">
          <a:xfrm>
            <a:off x="251520" y="1124744"/>
            <a:ext cx="8712968" cy="54784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3200" b="1" i="0" u="none" strike="noStrike" cap="none" normalizeH="0" baseline="0" dirty="0" smtClean="0">
                <a:ln>
                  <a:noFill/>
                </a:ln>
                <a:solidFill>
                  <a:schemeClr val="bg2">
                    <a:lumMod val="10000"/>
                  </a:schemeClr>
                </a:solidFill>
                <a:effectLst/>
                <a:latin typeface="Calibri" pitchFamily="34" charset="0"/>
                <a:ea typeface="Calibri" pitchFamily="34" charset="0"/>
                <a:cs typeface="Times New Roman" pitchFamily="18" charset="0"/>
              </a:rPr>
              <a:t>Це одиниці, у яких цілісне значення вмотивоване прямим значенням їхніх компонентів:</a:t>
            </a:r>
            <a:endParaRPr kumimoji="0" lang="en-US" sz="3200" b="1" i="0" u="none" strike="noStrike" cap="none" normalizeH="0" baseline="0" dirty="0" smtClean="0">
              <a:ln>
                <a:noFill/>
              </a:ln>
              <a:solidFill>
                <a:schemeClr val="bg2">
                  <a:lumMod val="10000"/>
                </a:schemeClr>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400" b="1" i="0" u="none" strike="noStrike" cap="none" normalizeH="0" baseline="0" dirty="0" smtClean="0">
              <a:ln>
                <a:noFill/>
              </a:ln>
              <a:solidFill>
                <a:schemeClr val="bg2">
                  <a:lumMod val="10000"/>
                </a:schemeClr>
              </a:solidFill>
              <a:effectLst/>
              <a:latin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uk-UA" sz="2000" b="1" i="0" u="none" strike="noStrike" cap="none" normalizeH="0" baseline="0" dirty="0" smtClean="0">
                <a:ln>
                  <a:noFill/>
                </a:ln>
                <a:solidFill>
                  <a:srgbClr val="4A67B0"/>
                </a:solidFill>
                <a:effectLst/>
                <a:latin typeface="Calibri" pitchFamily="34" charset="0"/>
                <a:ea typeface="Calibri" pitchFamily="34" charset="0"/>
                <a:cs typeface="Times New Roman" pitchFamily="18" charset="0"/>
              </a:rPr>
              <a:t>взяти слово;</a:t>
            </a:r>
            <a:endParaRPr kumimoji="0" lang="uk-UA" sz="2000" b="1" i="0" u="none" strike="noStrike" cap="none" normalizeH="0" baseline="0" dirty="0" smtClean="0">
              <a:ln>
                <a:noFill/>
              </a:ln>
              <a:solidFill>
                <a:srgbClr val="4A67B0"/>
              </a:solidFill>
              <a:effectLst/>
              <a:latin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uk-UA" sz="2000" b="1" i="0" u="none" strike="noStrike" cap="none" normalizeH="0" baseline="0" dirty="0" smtClean="0">
                <a:ln>
                  <a:noFill/>
                </a:ln>
                <a:solidFill>
                  <a:srgbClr val="4A67B0"/>
                </a:solidFill>
                <a:effectLst/>
                <a:latin typeface="Calibri" pitchFamily="34" charset="0"/>
                <a:ea typeface="Calibri" pitchFamily="34" charset="0"/>
                <a:cs typeface="Times New Roman" pitchFamily="18" charset="0"/>
              </a:rPr>
              <a:t>зачепити гордість;</a:t>
            </a:r>
            <a:endParaRPr kumimoji="0" lang="uk-UA" sz="2000" b="1" i="0" u="none" strike="noStrike" cap="none" normalizeH="0" baseline="0" dirty="0" smtClean="0">
              <a:ln>
                <a:noFill/>
              </a:ln>
              <a:solidFill>
                <a:srgbClr val="4A67B0"/>
              </a:solidFill>
              <a:effectLst/>
              <a:latin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uk-UA" sz="2000" b="1" i="0" u="none" strike="noStrike" cap="none" normalizeH="0" baseline="0" dirty="0" smtClean="0">
                <a:ln>
                  <a:noFill/>
                </a:ln>
                <a:solidFill>
                  <a:srgbClr val="4A67B0"/>
                </a:solidFill>
                <a:effectLst/>
                <a:latin typeface="Calibri" pitchFamily="34" charset="0"/>
                <a:ea typeface="Calibri" pitchFamily="34" charset="0"/>
                <a:cs typeface="Times New Roman" pitchFamily="18" charset="0"/>
              </a:rPr>
              <a:t>покласти край;</a:t>
            </a:r>
            <a:endParaRPr kumimoji="0" lang="uk-UA" sz="2000" b="1" i="0" u="none" strike="noStrike" cap="none" normalizeH="0" baseline="0" dirty="0" smtClean="0">
              <a:ln>
                <a:noFill/>
              </a:ln>
              <a:solidFill>
                <a:srgbClr val="4A67B0"/>
              </a:solidFill>
              <a:effectLst/>
              <a:latin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uk-UA" sz="2000" b="1" i="0" u="none" strike="noStrike" cap="none" normalizeH="0" baseline="0" dirty="0" smtClean="0">
                <a:ln>
                  <a:noFill/>
                </a:ln>
                <a:solidFill>
                  <a:srgbClr val="4A67B0"/>
                </a:solidFill>
                <a:effectLst/>
                <a:latin typeface="Calibri" pitchFamily="34" charset="0"/>
                <a:ea typeface="Calibri" pitchFamily="34" charset="0"/>
                <a:cs typeface="Times New Roman" pitchFamily="18" charset="0"/>
              </a:rPr>
              <a:t>берегти як зіницю ока;</a:t>
            </a:r>
            <a:endParaRPr kumimoji="0" lang="uk-UA" sz="2000" b="1" i="0" u="none" strike="noStrike" cap="none" normalizeH="0" baseline="0" dirty="0" smtClean="0">
              <a:ln>
                <a:noFill/>
              </a:ln>
              <a:solidFill>
                <a:srgbClr val="4A67B0"/>
              </a:solidFill>
              <a:effectLst/>
              <a:latin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uk-UA" sz="2000" b="1" i="0" u="none" strike="noStrike" cap="none" normalizeH="0" baseline="0" dirty="0" smtClean="0">
                <a:ln>
                  <a:noFill/>
                </a:ln>
                <a:solidFill>
                  <a:srgbClr val="4A67B0"/>
                </a:solidFill>
                <a:effectLst/>
                <a:latin typeface="Calibri" pitchFamily="34" charset="0"/>
                <a:ea typeface="Calibri" pitchFamily="34" charset="0"/>
                <a:cs typeface="Times New Roman" pitchFamily="18" charset="0"/>
              </a:rPr>
              <a:t>подавати надію;</a:t>
            </a:r>
            <a:endParaRPr kumimoji="0" lang="uk-UA" sz="2000" b="1" i="0" u="none" strike="noStrike" cap="none" normalizeH="0" baseline="0" dirty="0" smtClean="0">
              <a:ln>
                <a:noFill/>
              </a:ln>
              <a:solidFill>
                <a:srgbClr val="4A67B0"/>
              </a:solidFill>
              <a:effectLst/>
              <a:latin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uk-UA" sz="2000" b="1" i="0" u="none" strike="noStrike" cap="none" normalizeH="0" baseline="0" dirty="0" smtClean="0">
                <a:ln>
                  <a:noFill/>
                </a:ln>
                <a:solidFill>
                  <a:srgbClr val="4A67B0"/>
                </a:solidFill>
                <a:effectLst/>
                <a:latin typeface="Calibri" pitchFamily="34" charset="0"/>
                <a:ea typeface="Calibri" pitchFamily="34" charset="0"/>
                <a:cs typeface="Times New Roman" pitchFamily="18" charset="0"/>
              </a:rPr>
              <a:t>страх бере;</a:t>
            </a:r>
            <a:endParaRPr kumimoji="0" lang="uk-UA" sz="2000" b="1" i="0" u="none" strike="noStrike" cap="none" normalizeH="0" baseline="0" dirty="0" smtClean="0">
              <a:ln>
                <a:noFill/>
              </a:ln>
              <a:solidFill>
                <a:srgbClr val="4A67B0"/>
              </a:solidFill>
              <a:effectLst/>
              <a:latin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uk-UA" sz="2000" b="1" i="0" u="none" strike="noStrike" cap="none" normalizeH="0" baseline="0" dirty="0" smtClean="0">
                <a:ln>
                  <a:noFill/>
                </a:ln>
                <a:solidFill>
                  <a:srgbClr val="4A67B0"/>
                </a:solidFill>
                <a:effectLst/>
                <a:latin typeface="Calibri" pitchFamily="34" charset="0"/>
                <a:ea typeface="Calibri" pitchFamily="34" charset="0"/>
                <a:cs typeface="Times New Roman" pitchFamily="18" charset="0"/>
              </a:rPr>
              <a:t>ласкаво просимо;</a:t>
            </a:r>
            <a:endParaRPr kumimoji="0" lang="uk-UA" sz="2000" b="1" i="0" u="none" strike="noStrike" cap="none" normalizeH="0" baseline="0" dirty="0" smtClean="0">
              <a:ln>
                <a:noFill/>
              </a:ln>
              <a:solidFill>
                <a:srgbClr val="4A67B0"/>
              </a:solidFill>
              <a:effectLst/>
              <a:latin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uk-UA" sz="2000" b="1" i="0" u="none" strike="noStrike" cap="none" normalizeH="0" baseline="0" dirty="0" smtClean="0">
                <a:ln>
                  <a:noFill/>
                </a:ln>
                <a:solidFill>
                  <a:srgbClr val="4A67B0"/>
                </a:solidFill>
                <a:effectLst/>
                <a:latin typeface="Calibri" pitchFamily="34" charset="0"/>
                <a:ea typeface="Calibri" pitchFamily="34" charset="0"/>
                <a:cs typeface="Times New Roman" pitchFamily="18" charset="0"/>
              </a:rPr>
              <a:t>узяти верх.</a:t>
            </a:r>
            <a:endParaRPr kumimoji="0" lang="uk-UA" sz="2000" b="1" i="0" u="none" strike="noStrike" cap="none" normalizeH="0" baseline="0" dirty="0" smtClean="0">
              <a:ln>
                <a:noFill/>
              </a:ln>
              <a:solidFill>
                <a:srgbClr val="4A67B0"/>
              </a:solidFill>
              <a:effectLst/>
              <a:latin typeface="Calibri" pitchFamily="34" charset="0"/>
              <a:cs typeface="Arial" pitchFamily="34" charset="0"/>
            </a:endParaRPr>
          </a:p>
        </p:txBody>
      </p:sp>
    </p:spTree>
  </p:cSld>
  <p:clrMapOvr>
    <a:masterClrMapping/>
  </p:clrMapOvr>
  <p:transition spd="med">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79512" y="1412776"/>
          <a:ext cx="8748464" cy="5258936"/>
        </p:xfrm>
        <a:graphic>
          <a:graphicData uri="http://schemas.openxmlformats.org/drawingml/2006/table">
            <a:tbl>
              <a:tblPr firstRow="1" bandRow="1">
                <a:tableStyleId>{5C22544A-7EE6-4342-B048-85BDC9FD1C3A}</a:tableStyleId>
              </a:tblPr>
              <a:tblGrid>
                <a:gridCol w="1901840"/>
                <a:gridCol w="2434355"/>
                <a:gridCol w="2358282"/>
                <a:gridCol w="2053987"/>
              </a:tblGrid>
              <a:tr h="504056">
                <a:tc>
                  <a:txBody>
                    <a:bodyPr/>
                    <a:lstStyle/>
                    <a:p>
                      <a:pPr algn="ctr"/>
                      <a:r>
                        <a:rPr lang="uk-UA" sz="2200" dirty="0" smtClean="0"/>
                        <a:t>іменникові</a:t>
                      </a:r>
                      <a:endParaRPr lang="uk-UA" sz="2200" dirty="0"/>
                    </a:p>
                  </a:txBody>
                  <a:tcPr>
                    <a:solidFill>
                      <a:schemeClr val="accent2">
                        <a:lumMod val="40000"/>
                        <a:lumOff val="60000"/>
                      </a:schemeClr>
                    </a:solidFill>
                  </a:tcPr>
                </a:tc>
                <a:tc>
                  <a:txBody>
                    <a:bodyPr/>
                    <a:lstStyle/>
                    <a:p>
                      <a:pPr algn="ctr"/>
                      <a:r>
                        <a:rPr lang="uk-UA" sz="2200" dirty="0" smtClean="0"/>
                        <a:t>прикметникові</a:t>
                      </a:r>
                      <a:endParaRPr lang="uk-UA" sz="2200" dirty="0"/>
                    </a:p>
                  </a:txBody>
                  <a:tcPr>
                    <a:solidFill>
                      <a:schemeClr val="accent2">
                        <a:lumMod val="40000"/>
                        <a:lumOff val="60000"/>
                      </a:schemeClr>
                    </a:solidFill>
                  </a:tcPr>
                </a:tc>
                <a:tc>
                  <a:txBody>
                    <a:bodyPr/>
                    <a:lstStyle/>
                    <a:p>
                      <a:pPr algn="ctr"/>
                      <a:r>
                        <a:rPr lang="uk-UA" sz="2200" dirty="0" smtClean="0"/>
                        <a:t>прислівникові</a:t>
                      </a:r>
                      <a:endParaRPr lang="uk-UA" sz="2200" dirty="0"/>
                    </a:p>
                  </a:txBody>
                  <a:tcPr>
                    <a:solidFill>
                      <a:schemeClr val="accent2">
                        <a:lumMod val="40000"/>
                        <a:lumOff val="60000"/>
                      </a:schemeClr>
                    </a:solidFill>
                  </a:tcPr>
                </a:tc>
                <a:tc>
                  <a:txBody>
                    <a:bodyPr/>
                    <a:lstStyle/>
                    <a:p>
                      <a:pPr algn="ctr"/>
                      <a:r>
                        <a:rPr lang="uk-UA" sz="2200" dirty="0" smtClean="0"/>
                        <a:t>вигукові</a:t>
                      </a:r>
                      <a:endParaRPr lang="uk-UA" sz="2200" dirty="0"/>
                    </a:p>
                  </a:txBody>
                  <a:tcPr>
                    <a:solidFill>
                      <a:schemeClr val="accent2">
                        <a:lumMod val="40000"/>
                        <a:lumOff val="60000"/>
                      </a:schemeClr>
                    </a:solidFill>
                  </a:tcPr>
                </a:tc>
              </a:tr>
              <a:tr h="4608512">
                <a:tc>
                  <a:txBody>
                    <a:bodyPr/>
                    <a:lstStyle/>
                    <a:p>
                      <a:r>
                        <a:rPr lang="uk-UA" sz="1400" b="1" kern="1200" dirty="0" smtClean="0">
                          <a:solidFill>
                            <a:schemeClr val="dk1"/>
                          </a:solidFill>
                          <a:latin typeface="Calibri" pitchFamily="34" charset="0"/>
                          <a:ea typeface="+mn-ea"/>
                          <a:cs typeface="+mn-cs"/>
                        </a:rPr>
                        <a:t>Називають предмет чи явище:</a:t>
                      </a:r>
                    </a:p>
                    <a:p>
                      <a:r>
                        <a:rPr lang="uk-UA" sz="1200" kern="1200" dirty="0" smtClean="0">
                          <a:solidFill>
                            <a:schemeClr val="dk1"/>
                          </a:solidFill>
                          <a:latin typeface="Calibri" pitchFamily="34" charset="0"/>
                          <a:ea typeface="+mn-ea"/>
                          <a:cs typeface="+mn-cs"/>
                        </a:rPr>
                        <a:t> </a:t>
                      </a:r>
                      <a:r>
                        <a:rPr lang="uk-UA" sz="1300" kern="1200" dirty="0" smtClean="0">
                          <a:solidFill>
                            <a:schemeClr val="dk1"/>
                          </a:solidFill>
                          <a:latin typeface="Calibri" pitchFamily="34" charset="0"/>
                          <a:ea typeface="+mn-ea"/>
                          <a:cs typeface="+mn-cs"/>
                        </a:rPr>
                        <a:t>козацьке сонце, рятівна соломинка, наріжний камінь, сім чудес світу, лебедина пісня, біла ворона, синя панчоха, ласий шматок, каїнова печать, скрегіт зубовний, содом і гоморра, казка про білого бичка.</a:t>
                      </a:r>
                    </a:p>
                    <a:p>
                      <a:r>
                        <a:rPr lang="uk-UA" sz="1400" b="1" kern="1200" dirty="0" smtClean="0">
                          <a:solidFill>
                            <a:schemeClr val="dk1"/>
                          </a:solidFill>
                          <a:latin typeface="Calibri" pitchFamily="34" charset="0"/>
                          <a:ea typeface="+mn-ea"/>
                          <a:cs typeface="+mn-cs"/>
                        </a:rPr>
                        <a:t>У реченні, як і іменники, виступають підметами, додатками, іменними частинами складених присудків тощо: </a:t>
                      </a:r>
                    </a:p>
                    <a:p>
                      <a:r>
                        <a:rPr lang="uk-UA" sz="1300" kern="1200" dirty="0" smtClean="0">
                          <a:solidFill>
                            <a:schemeClr val="dk1"/>
                          </a:solidFill>
                          <a:latin typeface="Calibri" pitchFamily="34" charset="0"/>
                          <a:ea typeface="+mn-ea"/>
                          <a:cs typeface="+mn-cs"/>
                        </a:rPr>
                        <a:t>Люди, зрадівши, що минула лиха година, слалися спати (Панас Мирний).</a:t>
                      </a:r>
                    </a:p>
                    <a:p>
                      <a:r>
                        <a:rPr lang="uk-UA" sz="1200" kern="1200" dirty="0" smtClean="0">
                          <a:solidFill>
                            <a:schemeClr val="dk1"/>
                          </a:solidFill>
                          <a:latin typeface="+mn-lt"/>
                          <a:ea typeface="+mn-ea"/>
                          <a:cs typeface="+mn-cs"/>
                        </a:rPr>
                        <a:t> </a:t>
                      </a:r>
                      <a:endParaRPr lang="uk-UA" sz="1200" kern="1200" dirty="0">
                        <a:solidFill>
                          <a:schemeClr val="dk1"/>
                        </a:solidFill>
                        <a:latin typeface="+mn-lt"/>
                        <a:ea typeface="+mn-ea"/>
                        <a:cs typeface="+mn-cs"/>
                      </a:endParaRPr>
                    </a:p>
                  </a:txBody>
                  <a:tcPr>
                    <a:solidFill>
                      <a:schemeClr val="accent2">
                        <a:lumMod val="40000"/>
                        <a:lumOff val="60000"/>
                      </a:schemeClr>
                    </a:solidFill>
                  </a:tcPr>
                </a:tc>
                <a:tc>
                  <a:txBody>
                    <a:bodyPr/>
                    <a:lstStyle/>
                    <a:p>
                      <a:r>
                        <a:rPr lang="uk-UA" sz="1400" b="1" kern="1200" dirty="0" smtClean="0">
                          <a:solidFill>
                            <a:schemeClr val="dk1"/>
                          </a:solidFill>
                          <a:latin typeface="Calibri" pitchFamily="34" charset="0"/>
                          <a:ea typeface="+mn-ea"/>
                          <a:cs typeface="+mn-cs"/>
                        </a:rPr>
                        <a:t>Називають ознаки: </a:t>
                      </a:r>
                    </a:p>
                    <a:p>
                      <a:r>
                        <a:rPr lang="uk-UA" sz="1300" kern="1200" dirty="0" smtClean="0">
                          <a:solidFill>
                            <a:schemeClr val="dk1"/>
                          </a:solidFill>
                          <a:latin typeface="Calibri" pitchFamily="34" charset="0"/>
                          <a:ea typeface="+mn-ea"/>
                          <a:cs typeface="+mn-cs"/>
                        </a:rPr>
                        <a:t>не в тім</a:t>
                      </a:r>
                      <a:r>
                        <a:rPr lang="ru-RU" sz="1300" kern="1200" dirty="0" smtClean="0">
                          <a:solidFill>
                            <a:schemeClr val="dk1"/>
                          </a:solidFill>
                          <a:latin typeface="Calibri" pitchFamily="34" charset="0"/>
                          <a:ea typeface="+mn-ea"/>
                          <a:cs typeface="+mn-cs"/>
                        </a:rPr>
                        <a:t>‘</a:t>
                      </a:r>
                      <a:r>
                        <a:rPr lang="uk-UA" sz="1300" kern="1200" dirty="0" smtClean="0">
                          <a:solidFill>
                            <a:schemeClr val="dk1"/>
                          </a:solidFill>
                          <a:latin typeface="Calibri" pitchFamily="34" charset="0"/>
                          <a:ea typeface="+mn-ea"/>
                          <a:cs typeface="+mn-cs"/>
                        </a:rPr>
                        <a:t>я битий, кров з молоком, не остання спиця в колесі, не з полохливого десятка, не чистий на руку, у ступі не влучиш, білими нитками шитий, одним миром мазані, купи не держиться, собака на сіні, під мухою, хоч викрути.</a:t>
                      </a:r>
                    </a:p>
                    <a:p>
                      <a:r>
                        <a:rPr lang="uk-UA" sz="1400" b="1" kern="1200" dirty="0" smtClean="0">
                          <a:solidFill>
                            <a:schemeClr val="dk1"/>
                          </a:solidFill>
                          <a:latin typeface="Calibri" pitchFamily="34" charset="0"/>
                          <a:ea typeface="+mn-ea"/>
                          <a:cs typeface="+mn-cs"/>
                        </a:rPr>
                        <a:t>У реченні звичайно виступають означеннями або іменними частинами складних присудків: </a:t>
                      </a:r>
                    </a:p>
                    <a:p>
                      <a:r>
                        <a:rPr lang="uk-UA" sz="1300" kern="1200" dirty="0" smtClean="0">
                          <a:solidFill>
                            <a:schemeClr val="dk1"/>
                          </a:solidFill>
                          <a:latin typeface="Calibri" pitchFamily="34" charset="0"/>
                          <a:ea typeface="+mn-ea"/>
                          <a:cs typeface="+mn-cs"/>
                        </a:rPr>
                        <a:t>Чого ти чванишся? Старці, злидні, животи з голоду присохли до спини, а воно приндиться (М. Коцюбинський).</a:t>
                      </a:r>
                    </a:p>
                    <a:p>
                      <a:endParaRPr lang="uk-UA" sz="1300" dirty="0">
                        <a:latin typeface="Calibri" pitchFamily="34" charset="0"/>
                      </a:endParaRPr>
                    </a:p>
                  </a:txBody>
                  <a:tcPr>
                    <a:solidFill>
                      <a:schemeClr val="accent2">
                        <a:lumMod val="40000"/>
                        <a:lumOff val="60000"/>
                      </a:schemeClr>
                    </a:solidFill>
                  </a:tcPr>
                </a:tc>
                <a:tc>
                  <a:txBody>
                    <a:bodyPr/>
                    <a:lstStyle/>
                    <a:p>
                      <a:r>
                        <a:rPr lang="uk-UA" sz="1400" b="1" kern="1200" dirty="0" smtClean="0">
                          <a:solidFill>
                            <a:schemeClr val="dk1"/>
                          </a:solidFill>
                          <a:latin typeface="Calibri" pitchFamily="34" charset="0"/>
                          <a:ea typeface="+mn-ea"/>
                          <a:cs typeface="+mn-cs"/>
                        </a:rPr>
                        <a:t>Характеризують дію, стан чи ознаку: </a:t>
                      </a:r>
                    </a:p>
                    <a:p>
                      <a:r>
                        <a:rPr lang="uk-UA" sz="1300" kern="1200" dirty="0" smtClean="0">
                          <a:solidFill>
                            <a:schemeClr val="dk1"/>
                          </a:solidFill>
                          <a:latin typeface="Calibri" pitchFamily="34" charset="0"/>
                          <a:ea typeface="+mn-ea"/>
                          <a:cs typeface="+mn-cs"/>
                        </a:rPr>
                        <a:t>з відкритим серцем, як на долоні, не чуючи землі під ногами, без керма і без вітрил, на живу нитку, кров холоне в жилах, ні в зуб ногою, хоч плач.</a:t>
                      </a:r>
                    </a:p>
                    <a:p>
                      <a:r>
                        <a:rPr lang="uk-UA" sz="1400" b="1" kern="1200" dirty="0" smtClean="0">
                          <a:solidFill>
                            <a:schemeClr val="dk1"/>
                          </a:solidFill>
                          <a:latin typeface="Calibri" pitchFamily="34" charset="0"/>
                          <a:ea typeface="+mn-ea"/>
                          <a:cs typeface="+mn-cs"/>
                        </a:rPr>
                        <a:t>В реченні виступають у ролі різних обставин: </a:t>
                      </a:r>
                    </a:p>
                    <a:p>
                      <a:r>
                        <a:rPr lang="uk-UA" sz="1300" kern="1200" dirty="0" smtClean="0">
                          <a:solidFill>
                            <a:schemeClr val="dk1"/>
                          </a:solidFill>
                          <a:latin typeface="Calibri" pitchFamily="34" charset="0"/>
                          <a:ea typeface="+mn-ea"/>
                          <a:cs typeface="+mn-cs"/>
                        </a:rPr>
                        <a:t>Докія прокидається до перших півнів (М. Стельмах).</a:t>
                      </a:r>
                    </a:p>
                    <a:p>
                      <a:endParaRPr lang="uk-UA" sz="1300" dirty="0">
                        <a:latin typeface="Calibri" pitchFamily="34" charset="0"/>
                      </a:endParaRPr>
                    </a:p>
                  </a:txBody>
                  <a:tcPr>
                    <a:solidFill>
                      <a:schemeClr val="accent2">
                        <a:lumMod val="40000"/>
                        <a:lumOff val="60000"/>
                      </a:schemeClr>
                    </a:solidFill>
                  </a:tcPr>
                </a:tc>
                <a:tc>
                  <a:txBody>
                    <a:bodyPr/>
                    <a:lstStyle/>
                    <a:p>
                      <a:r>
                        <a:rPr lang="uk-UA" sz="1400" b="1" kern="1200" dirty="0" smtClean="0">
                          <a:solidFill>
                            <a:schemeClr val="dk1"/>
                          </a:solidFill>
                          <a:latin typeface="Calibri" pitchFamily="34" charset="0"/>
                          <a:ea typeface="+mn-ea"/>
                          <a:cs typeface="+mn-cs"/>
                        </a:rPr>
                        <a:t>Вказують на почуття, емоції: </a:t>
                      </a:r>
                    </a:p>
                    <a:p>
                      <a:r>
                        <a:rPr lang="uk-UA" sz="1300" kern="1200" dirty="0" smtClean="0">
                          <a:solidFill>
                            <a:schemeClr val="dk1"/>
                          </a:solidFill>
                          <a:latin typeface="Calibri" pitchFamily="34" charset="0"/>
                          <a:ea typeface="+mn-ea"/>
                          <a:cs typeface="+mn-cs"/>
                        </a:rPr>
                        <a:t>от тобі й на, от тобі й раз, туди до лиха, тим-то й ба, ні пуху ні пера, хай йому грець, </a:t>
                      </a:r>
                      <a:r>
                        <a:rPr lang="uk-UA" sz="1300" kern="1200" dirty="0" err="1" smtClean="0">
                          <a:solidFill>
                            <a:schemeClr val="dk1"/>
                          </a:solidFill>
                          <a:latin typeface="Calibri" pitchFamily="34" charset="0"/>
                          <a:ea typeface="+mn-ea"/>
                          <a:cs typeface="+mn-cs"/>
                        </a:rPr>
                        <a:t>цур</a:t>
                      </a:r>
                      <a:r>
                        <a:rPr lang="uk-UA" sz="1300" kern="1200" dirty="0" smtClean="0">
                          <a:solidFill>
                            <a:schemeClr val="dk1"/>
                          </a:solidFill>
                          <a:latin typeface="Calibri" pitchFamily="34" charset="0"/>
                          <a:ea typeface="+mn-ea"/>
                          <a:cs typeface="+mn-cs"/>
                        </a:rPr>
                        <a:t> тобі, не доведи Господи, і треба ж.</a:t>
                      </a:r>
                    </a:p>
                    <a:p>
                      <a:r>
                        <a:rPr lang="uk-UA" sz="1400" b="1" kern="1200" dirty="0" smtClean="0">
                          <a:solidFill>
                            <a:schemeClr val="dk1"/>
                          </a:solidFill>
                          <a:latin typeface="Calibri" pitchFamily="34" charset="0"/>
                          <a:ea typeface="+mn-ea"/>
                          <a:cs typeface="+mn-cs"/>
                        </a:rPr>
                        <a:t>У тексті використовуються нарівні зі звичайними вигуками: </a:t>
                      </a:r>
                    </a:p>
                    <a:p>
                      <a:r>
                        <a:rPr lang="uk-UA" sz="1300" kern="1200" dirty="0" smtClean="0">
                          <a:solidFill>
                            <a:schemeClr val="dk1"/>
                          </a:solidFill>
                          <a:latin typeface="Calibri" pitchFamily="34" charset="0"/>
                          <a:ea typeface="+mn-ea"/>
                          <a:cs typeface="+mn-cs"/>
                        </a:rPr>
                        <a:t>Я вже вас так буду шанувати, як нікого в світі, побий мене грім! (М. Стельмах)</a:t>
                      </a:r>
                    </a:p>
                    <a:p>
                      <a:endParaRPr lang="uk-UA" sz="1300" dirty="0">
                        <a:latin typeface="Calibri" pitchFamily="34" charset="0"/>
                      </a:endParaRPr>
                    </a:p>
                  </a:txBody>
                  <a:tcPr>
                    <a:solidFill>
                      <a:schemeClr val="accent2">
                        <a:lumMod val="40000"/>
                        <a:lumOff val="60000"/>
                      </a:schemeClr>
                    </a:solidFill>
                  </a:tcPr>
                </a:tc>
              </a:tr>
            </a:tbl>
          </a:graphicData>
        </a:graphic>
      </p:graphicFrame>
      <p:sp>
        <p:nvSpPr>
          <p:cNvPr id="3" name="Прямоугольник 2"/>
          <p:cNvSpPr/>
          <p:nvPr/>
        </p:nvSpPr>
        <p:spPr>
          <a:xfrm>
            <a:off x="395536" y="0"/>
            <a:ext cx="8496944" cy="1384995"/>
          </a:xfrm>
          <a:prstGeom prst="rect">
            <a:avLst/>
          </a:prstGeom>
        </p:spPr>
        <p:txBody>
          <a:bodyPr wrap="square">
            <a:spAutoFit/>
          </a:bodyPr>
          <a:lstStyle/>
          <a:p>
            <a:pPr algn="ctr"/>
            <a:r>
              <a:rPr lang="uk-UA" sz="2800" b="1" dirty="0" smtClean="0">
                <a:solidFill>
                  <a:schemeClr val="bg2">
                    <a:lumMod val="10000"/>
                  </a:schemeClr>
                </a:solidFill>
                <a:latin typeface="Calibri" pitchFamily="34" charset="0"/>
              </a:rPr>
              <a:t>За співвіднесеністю з окремими частинами мови, тобто за їхнім сукупним лексичним і граматичним значенням, фразеологізми бувають: </a:t>
            </a:r>
            <a:endParaRPr lang="uk-UA" sz="2800" b="1" dirty="0">
              <a:solidFill>
                <a:schemeClr val="bg2">
                  <a:lumMod val="10000"/>
                </a:schemeClr>
              </a:solidFill>
              <a:latin typeface="Calibri" pitchFamily="34" charset="0"/>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Тема57">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тандартная">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Тема57</Template>
  <TotalTime>157</TotalTime>
  <Words>1481</Words>
  <Application>Microsoft Office PowerPoint</Application>
  <PresentationFormat>Экран (4:3)</PresentationFormat>
  <Paragraphs>119</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Тема57</vt:lpstr>
      <vt:lpstr>Фразеологізми.  Стилістична роль фразеологізмів</vt:lpstr>
      <vt:lpstr>Слайд 2</vt:lpstr>
      <vt:lpstr>Слайд 3</vt:lpstr>
      <vt:lpstr>Слайд 4</vt:lpstr>
      <vt:lpstr>Слайд 5</vt:lpstr>
      <vt:lpstr>Фразеологічні зрощення</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Фразеологізми.  Стилістична роль фразеологізмів</dc:title>
  <dc:creator>Oleg</dc:creator>
  <cp:lastModifiedBy>Oleg</cp:lastModifiedBy>
  <cp:revision>16</cp:revision>
  <dcterms:created xsi:type="dcterms:W3CDTF">2013-05-13T13:13:47Z</dcterms:created>
  <dcterms:modified xsi:type="dcterms:W3CDTF">2013-05-13T15:51:01Z</dcterms:modified>
</cp:coreProperties>
</file>