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85949" autoAdjust="0"/>
  </p:normalViewPr>
  <p:slideViewPr>
    <p:cSldViewPr>
      <p:cViewPr varScale="1">
        <p:scale>
          <a:sx n="79" d="100"/>
          <a:sy n="79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6070B-9EC5-4F9F-B28B-45EA5E169A2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800F7-4B63-40F6-9D0A-0C5704122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Це було випробування першої в світі атомної бомби. На ділянці діаметром в 1.6 кілометра в небо зметнувся величезний </a:t>
            </a:r>
            <a:r>
              <a:rPr lang="uk-UA" dirty="0" err="1" smtClean="0"/>
              <a:t>фіолетово-зелено-помаранчев</a:t>
            </a:r>
            <a:r>
              <a:rPr lang="en-US" dirty="0" smtClean="0"/>
              <a:t>a</a:t>
            </a:r>
            <a:r>
              <a:rPr lang="ru-RU" baseline="0" dirty="0" smtClean="0"/>
              <a:t> </a:t>
            </a:r>
            <a:r>
              <a:rPr lang="uk-UA" dirty="0" smtClean="0"/>
              <a:t>вогненна куля. Земля здригнулася від вибуху, до неба піднявся білий стовп диму і став поступово розширюватися, приймаючи на висоті близько 11 кілометрів страхітливу форму гриба. Перший ядерний вибух вразив військових і наукових. Роберту </a:t>
            </a:r>
            <a:r>
              <a:rPr lang="uk-UA" dirty="0" err="1" smtClean="0"/>
              <a:t>Оппенгеймеру</a:t>
            </a:r>
            <a:r>
              <a:rPr lang="uk-UA" dirty="0" smtClean="0"/>
              <a:t> згадалися рядки з індійської епічної поеми «</a:t>
            </a:r>
            <a:r>
              <a:rPr lang="uk-UA" dirty="0" err="1" smtClean="0"/>
              <a:t>Бхагавадгіта</a:t>
            </a:r>
            <a:r>
              <a:rPr lang="uk-UA" dirty="0" smtClean="0"/>
              <a:t>»: «Я стану Смертю, руйнівником світів». (Фото </a:t>
            </a:r>
            <a:r>
              <a:rPr lang="en-US" dirty="0" err="1" smtClean="0"/>
              <a:t>Wikicommons</a:t>
            </a:r>
            <a:r>
              <a:rPr lang="en-US" dirty="0" smtClean="0"/>
              <a:t>):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00F7-4B63-40F6-9D0A-0C5704122D1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err="1" smtClean="0"/>
              <a:t>Частина</a:t>
            </a:r>
            <a:r>
              <a:rPr lang="ru-RU" sz="1200" baseline="0" dirty="0" smtClean="0"/>
              <a:t> </a:t>
            </a:r>
            <a:r>
              <a:rPr lang="ru-RU" sz="1200" dirty="0" smtClean="0"/>
              <a:t> проекта </a:t>
            </a:r>
            <a:r>
              <a:rPr lang="ru-RU" sz="1200" dirty="0" err="1" smtClean="0"/>
              <a:t>Домінік</a:t>
            </a:r>
            <a:r>
              <a:rPr lang="ru-RU" sz="1200" dirty="0" smtClean="0"/>
              <a:t> — </a:t>
            </a:r>
            <a:r>
              <a:rPr lang="ru-RU" sz="1200" dirty="0" err="1" smtClean="0"/>
              <a:t>серії</a:t>
            </a:r>
            <a:r>
              <a:rPr lang="ru-RU" sz="1200" dirty="0" smtClean="0"/>
              <a:t> випробування </a:t>
            </a:r>
            <a:r>
              <a:rPr lang="ru-RU" sz="1200" dirty="0" err="1" smtClean="0"/>
              <a:t>ядерної</a:t>
            </a:r>
            <a:r>
              <a:rPr lang="ru-RU" sz="1200" baseline="0" dirty="0" smtClean="0"/>
              <a:t> </a:t>
            </a:r>
            <a:r>
              <a:rPr lang="ru-RU" sz="1200" baseline="0" dirty="0" err="1" smtClean="0"/>
              <a:t>зброї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baseline="0" dirty="0" smtClean="0"/>
              <a:t> </a:t>
            </a:r>
            <a:r>
              <a:rPr lang="ru-RU" sz="1200" baseline="0" dirty="0" err="1" smtClean="0"/>
              <a:t>складалась</a:t>
            </a:r>
            <a:r>
              <a:rPr lang="ru-RU" sz="1200" baseline="0" dirty="0" smtClean="0"/>
              <a:t> </a:t>
            </a:r>
            <a:r>
              <a:rPr lang="ru-RU" sz="1200" baseline="0" dirty="0" err="1" smtClean="0"/>
              <a:t>із</a:t>
            </a:r>
            <a:r>
              <a:rPr lang="ru-RU" sz="1200" baseline="0" dirty="0" smtClean="0"/>
              <a:t> </a:t>
            </a:r>
            <a:r>
              <a:rPr lang="ru-RU" sz="1200" dirty="0" smtClean="0"/>
              <a:t>105 </a:t>
            </a:r>
            <a:r>
              <a:rPr lang="ru-RU" sz="1200" dirty="0" err="1" smtClean="0"/>
              <a:t>вибухів</a:t>
            </a:r>
            <a:r>
              <a:rPr lang="ru-RU" sz="120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00F7-4B63-40F6-9D0A-0C5704122D1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Найбільший</a:t>
            </a:r>
            <a:r>
              <a:rPr lang="uk-UA" baseline="0" dirty="0" smtClean="0"/>
              <a:t> термоядерний вибух у Франції.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00F7-4B63-40F6-9D0A-0C5704122D1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Копії</a:t>
            </a:r>
            <a:r>
              <a:rPr lang="ru-RU" sz="1200" b="1" dirty="0" smtClean="0"/>
              <a:t> перших атомних бомб</a:t>
            </a:r>
            <a:r>
              <a:rPr lang="ru-RU" sz="1200" dirty="0" smtClean="0"/>
              <a:t> «Малюк» і«</a:t>
            </a:r>
            <a:r>
              <a:rPr lang="ru-RU" sz="1200" dirty="0" err="1" smtClean="0"/>
              <a:t>Товстяк</a:t>
            </a:r>
            <a:r>
              <a:rPr lang="ru-RU" sz="1200" dirty="0" smtClean="0"/>
              <a:t>».Саме«Малюк»</a:t>
            </a:r>
          </a:p>
          <a:p>
            <a:pPr>
              <a:buNone/>
            </a:pPr>
            <a:r>
              <a:rPr lang="ru-RU" sz="1200" dirty="0" err="1" smtClean="0"/>
              <a:t>був</a:t>
            </a:r>
            <a:r>
              <a:rPr lang="ru-RU" sz="1200" dirty="0" smtClean="0"/>
              <a:t> </a:t>
            </a:r>
            <a:r>
              <a:rPr lang="ru-RU" sz="1200" dirty="0" err="1" smtClean="0"/>
              <a:t>скинутий</a:t>
            </a:r>
            <a:r>
              <a:rPr lang="ru-RU" sz="1200" dirty="0" smtClean="0"/>
              <a:t> на </a:t>
            </a:r>
            <a:r>
              <a:rPr lang="ru-RU" sz="1200" dirty="0" err="1" smtClean="0"/>
              <a:t>Хіросиму</a:t>
            </a:r>
            <a:r>
              <a:rPr lang="ru-RU" sz="1200" dirty="0" smtClean="0"/>
              <a:t> 6 серпня1945, а «</a:t>
            </a:r>
            <a:r>
              <a:rPr lang="ru-RU" sz="1200" dirty="0" err="1" smtClean="0"/>
              <a:t>Товстяк</a:t>
            </a:r>
            <a:r>
              <a:rPr lang="ru-RU" sz="1200" dirty="0" smtClean="0"/>
              <a:t>» на </a:t>
            </a:r>
            <a:r>
              <a:rPr lang="ru-RU" sz="1200" dirty="0" err="1" smtClean="0"/>
              <a:t>Нагасакі</a:t>
            </a:r>
            <a:r>
              <a:rPr lang="ru-RU" sz="1200" dirty="0" smtClean="0"/>
              <a:t> 9 </a:t>
            </a:r>
            <a:r>
              <a:rPr lang="ru-RU" sz="1200" dirty="0" err="1" smtClean="0"/>
              <a:t>серпня</a:t>
            </a:r>
            <a:r>
              <a:rPr lang="ru-RU" sz="1200" dirty="0" smtClean="0"/>
              <a:t> 1945.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00F7-4B63-40F6-9D0A-0C5704122D1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Підводний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ядерний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вибух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проведений в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ході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операції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Hardtack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 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якостімішеней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використовувалися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списані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кораблі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800F7-4B63-40F6-9D0A-0C5704122D1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5" y="329188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600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D5528-8FDF-47EB-9BBC-B91B52C71B4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5C3D0-A537-474B-BF73-122ADE832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D5528-8FDF-47EB-9BBC-B91B52C71B4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5C3D0-A537-474B-BF73-122ADE832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8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6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D5528-8FDF-47EB-9BBC-B91B52C71B4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5C3D0-A537-474B-BF73-122ADE832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D5528-8FDF-47EB-9BBC-B91B52C71B4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5C3D0-A537-474B-BF73-122ADE832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5" y="329188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600" y="434166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D5528-8FDF-47EB-9BBC-B91B52C71B4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5C3D0-A537-474B-BF73-122ADE832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D5528-8FDF-47EB-9BBC-B91B52C71B4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5C3D0-A537-474B-BF73-122ADE832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D5528-8FDF-47EB-9BBC-B91B52C71B4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5C3D0-A537-474B-BF73-122ADE832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D5528-8FDF-47EB-9BBC-B91B52C71B4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5C3D0-A537-474B-BF73-122ADE832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5" y="329188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D5528-8FDF-47EB-9BBC-B91B52C71B4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5C3D0-A537-474B-BF73-122ADE832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6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D5528-8FDF-47EB-9BBC-B91B52C71B4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5C3D0-A537-474B-BF73-122ADE832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5" y="329188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2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D5528-8FDF-47EB-9BBC-B91B52C71B4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5C3D0-A537-474B-BF73-122ADE832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5" y="329188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600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9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AD5528-8FDF-47EB-9BBC-B91B52C71B4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9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9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45C3D0-A537-474B-BF73-122ADE832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4%D1%80%D1%83%D0%B3%D0%B0_%D1%81%D0%B2%D1%96%D1%82%D0%BE%D0%B2%D0%B0_%D0%B2%D1%96%D0%B9%D0%BD%D0%B0" TargetMode="External"/><Relationship Id="rId13" Type="http://schemas.openxmlformats.org/officeDocument/2006/relationships/hyperlink" Target="http://uk.wikipedia.org/wiki/%D0%9A%D0%B8%D1%82%D0%B0%D0%B9" TargetMode="External"/><Relationship Id="rId3" Type="http://schemas.openxmlformats.org/officeDocument/2006/relationships/hyperlink" Target="http://uk.wikipedia.org/wiki/16_%D0%BB%D0%B8%D0%BF%D0%BD%D1%8F" TargetMode="External"/><Relationship Id="rId7" Type="http://schemas.openxmlformats.org/officeDocument/2006/relationships/hyperlink" Target="http://uk.wikipedia.org/wiki/%D0%AF%D0%B4%D0%B5%D1%80%D0%BD%D0%B5_%D0%B1%D0%BE%D0%BC%D0%B1%D0%B0%D1%80%D0%B4%D1%83%D0%B2%D0%B0%D0%BD%D0%BD%D1%8F_%D0%A5%D1%96%D1%80%D0%BE%D1%81%D1%96%D0%BC%D0%B8_%D1%96_%D0%9D%D0%B0%D2%91%D0%B0%D1%81%D0%B0%D0%BA%D1%96" TargetMode="External"/><Relationship Id="rId12" Type="http://schemas.openxmlformats.org/officeDocument/2006/relationships/hyperlink" Target="http://uk.wikipedia.org/wiki/%D0%92%D0%B5%D0%BB%D0%B8%D0%BA%D0%BE%D0%B1%D1%80%D0%B8%D1%82%D0%B0%D0%BD%D1%96%D1%8F" TargetMode="External"/><Relationship Id="rId2" Type="http://schemas.openxmlformats.org/officeDocument/2006/relationships/hyperlink" Target="http://uk.wikipedia.org/wiki/%D0%A1%D0%A8%D0%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1%8C%D1%8E-%D0%9C%D0%B5%D0%BA%D1%81%D0%B8%D0%BA%D0%BE" TargetMode="External"/><Relationship Id="rId11" Type="http://schemas.openxmlformats.org/officeDocument/2006/relationships/hyperlink" Target="http://uk.wikipedia.org/wiki/%D0%A4%D1%80%D0%B0%D0%BD%D1%86%D1%96%D1%8F" TargetMode="External"/><Relationship Id="rId5" Type="http://schemas.openxmlformats.org/officeDocument/2006/relationships/hyperlink" Target="http://uk.wikipedia.org/w/index.php?title=%D0%90%D0%BB%D0%B0%D0%BC%D0%BE%D0%B3%D0%BE%D1%80%D0%B4%D0%BE&amp;action=edit&amp;redlink=1" TargetMode="External"/><Relationship Id="rId10" Type="http://schemas.openxmlformats.org/officeDocument/2006/relationships/hyperlink" Target="http://uk.wikipedia.org/wiki/%D0%A1%D0%A0%D0%A1%D0%A0" TargetMode="External"/><Relationship Id="rId4" Type="http://schemas.openxmlformats.org/officeDocument/2006/relationships/hyperlink" Target="http://uk.wikipedia.org/wiki/1945" TargetMode="External"/><Relationship Id="rId9" Type="http://schemas.openxmlformats.org/officeDocument/2006/relationships/hyperlink" Target="http://uk.wikipedia.org/wiki/2007" TargetMode="External"/><Relationship Id="rId14" Type="http://schemas.openxmlformats.org/officeDocument/2006/relationships/hyperlink" Target="http://uk.wikipedia.org/wiki/%D0%86%D0%BD%D0%B4%D1%96%D1%8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2" y="1071546"/>
            <a:ext cx="5857916" cy="1071570"/>
          </a:xfrm>
        </p:spPr>
        <p:txBody>
          <a:bodyPr>
            <a:normAutofit/>
          </a:bodyPr>
          <a:lstStyle/>
          <a:p>
            <a:r>
              <a:rPr lang="uk-UA" dirty="0" smtClean="0"/>
              <a:t>Атомна бомба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357354" y="3786190"/>
            <a:ext cx="7929586" cy="1027556"/>
          </a:xfrm>
        </p:spPr>
        <p:txBody>
          <a:bodyPr anchor="t"/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sz="2400" dirty="0" smtClean="0"/>
              <a:t>історія створення атомної бомби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sz="2400" dirty="0" smtClean="0"/>
              <a:t>випробування атомної бомби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Сьогодні люди повинні подумати про своє майбутнє, про те, у якому світі вони будуть жити вже в найближчі десятиліття.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41046" cy="2327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</a:t>
            </a:r>
            <a:endParaRPr lang="uk-UA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1626" y="12324478"/>
            <a:ext cx="1711626" cy="320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Отже важливою проблемою на сьогоднішній день є безпечна експлуатація атомної зброї, атомних електростанцій. Адже навіть звичайне невиконання правил безпеки може привести до таких же наслідків що і ядерна війна.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Виконали : Андрєєва Катерина</a:t>
            </a:r>
            <a:br>
              <a:rPr lang="uk-UA" dirty="0" smtClean="0"/>
            </a:br>
            <a:r>
              <a:rPr lang="uk-UA" dirty="0" smtClean="0"/>
              <a:t>                    Драганова Діана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28726" y="9460102"/>
            <a:ext cx="282866" cy="54119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8726" y="3357562"/>
            <a:ext cx="785818" cy="2500330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64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endParaRPr lang="uk-UA" sz="2000" b="1" dirty="0" smtClean="0"/>
          </a:p>
          <a:p>
            <a:r>
              <a:rPr lang="uk-UA" sz="2000" b="1" dirty="0" smtClean="0"/>
              <a:t>Ядерна</a:t>
            </a:r>
            <a:r>
              <a:rPr lang="uk-UA" dirty="0" smtClean="0"/>
              <a:t> </a:t>
            </a:r>
            <a:r>
              <a:rPr lang="uk-UA" sz="2000" dirty="0" smtClean="0"/>
              <a:t>або </a:t>
            </a:r>
            <a:r>
              <a:rPr lang="uk-UA" sz="2000" b="1" dirty="0" smtClean="0"/>
              <a:t>атомна бомба</a:t>
            </a:r>
            <a:r>
              <a:rPr lang="uk-UA" dirty="0" smtClean="0"/>
              <a:t> </a:t>
            </a:r>
            <a:r>
              <a:rPr lang="uk-UA" sz="2000" dirty="0" smtClean="0"/>
              <a:t>— бомба,руйнівна сила якої отримується розщепленням ядра атома у результаті ланцюгової ядерної реакції. Є першим різновидом ядерної зброї та належить до зброї масового ураження .</a:t>
            </a:r>
            <a:endParaRPr lang="uk-UA" dirty="0" smtClean="0"/>
          </a:p>
          <a:p>
            <a:r>
              <a:rPr lang="uk-UA" sz="2000" dirty="0" smtClean="0"/>
              <a:t>Вперше бомбу</a:t>
            </a:r>
            <a:r>
              <a:rPr lang="uk-UA" dirty="0" smtClean="0"/>
              <a:t> </a:t>
            </a:r>
            <a:r>
              <a:rPr lang="uk-UA" sz="2000" dirty="0" smtClean="0"/>
              <a:t>було розроблено в 1940-х у </a:t>
            </a:r>
            <a:r>
              <a:rPr lang="uk-UA" sz="2000" dirty="0" smtClean="0">
                <a:hlinkClick r:id="rId2" tooltip="США"/>
              </a:rPr>
              <a:t>США</a:t>
            </a:r>
            <a:r>
              <a:rPr lang="uk-UA" sz="2000" dirty="0" smtClean="0"/>
              <a:t>. </a:t>
            </a:r>
          </a:p>
          <a:p>
            <a:r>
              <a:rPr lang="uk-UA" sz="2000" dirty="0" smtClean="0"/>
              <a:t>Перше випробування здійснено </a:t>
            </a:r>
            <a:r>
              <a:rPr lang="uk-UA" sz="2000" dirty="0" smtClean="0">
                <a:hlinkClick r:id="rId3" tooltip="16 липня"/>
              </a:rPr>
              <a:t>16 липня</a:t>
            </a:r>
            <a:r>
              <a:rPr lang="uk-UA" sz="2000" dirty="0" smtClean="0"/>
              <a:t> </a:t>
            </a:r>
            <a:r>
              <a:rPr lang="uk-UA" sz="2000" dirty="0" smtClean="0">
                <a:hlinkClick r:id="rId4" tooltip="1945"/>
              </a:rPr>
              <a:t>1945</a:t>
            </a:r>
            <a:r>
              <a:rPr lang="uk-UA" sz="2000" dirty="0" smtClean="0"/>
              <a:t> року на полігоні неподалік </a:t>
            </a:r>
            <a:r>
              <a:rPr lang="uk-UA" sz="2000" dirty="0" err="1" smtClean="0">
                <a:hlinkClick r:id="rId5" tooltip="Аламогордо (ще не написана)"/>
              </a:rPr>
              <a:t>Аламогордо</a:t>
            </a:r>
            <a:r>
              <a:rPr lang="uk-UA" sz="2000" dirty="0" smtClean="0"/>
              <a:t> (штат </a:t>
            </a:r>
            <a:r>
              <a:rPr lang="uk-UA" sz="2000" dirty="0" err="1" smtClean="0">
                <a:hlinkClick r:id="rId6" tooltip="Нью-Мексико"/>
              </a:rPr>
              <a:t>Нью-Мексико</a:t>
            </a:r>
            <a:r>
              <a:rPr lang="uk-UA" sz="2000" dirty="0" smtClean="0"/>
              <a:t>).</a:t>
            </a:r>
          </a:p>
          <a:p>
            <a:r>
              <a:rPr lang="uk-UA" sz="2000" dirty="0" smtClean="0"/>
              <a:t>Дві бомби було </a:t>
            </a:r>
            <a:r>
              <a:rPr lang="uk-UA" sz="2000" dirty="0" smtClean="0">
                <a:hlinkClick r:id="rId7" tooltip="Ядерне бомбардування Хіросіми і Наґасакі"/>
              </a:rPr>
              <a:t>скинуто на японські міста Хіросіма і </a:t>
            </a:r>
            <a:r>
              <a:rPr lang="uk-UA" sz="2000" dirty="0" err="1" smtClean="0">
                <a:hlinkClick r:id="rId7" tooltip="Ядерне бомбардування Хіросіми і Наґасакі"/>
              </a:rPr>
              <a:t>Наґасакі</a:t>
            </a:r>
            <a:r>
              <a:rPr lang="uk-UA" sz="2000" dirty="0" smtClean="0"/>
              <a:t> наприкінці </a:t>
            </a:r>
            <a:r>
              <a:rPr lang="uk-UA" sz="2000" dirty="0" smtClean="0">
                <a:hlinkClick r:id="rId8" tooltip="Друга світова війна"/>
              </a:rPr>
              <a:t>Другої світової війни</a:t>
            </a:r>
            <a:endParaRPr lang="uk-UA" sz="2000" dirty="0" smtClean="0"/>
          </a:p>
          <a:p>
            <a:r>
              <a:rPr lang="uk-UA" sz="2000" dirty="0" smtClean="0"/>
              <a:t>За період </a:t>
            </a:r>
            <a:r>
              <a:rPr lang="uk-UA" sz="2000" dirty="0" smtClean="0">
                <a:hlinkClick r:id="rId4" tooltip="1945"/>
              </a:rPr>
              <a:t>1945</a:t>
            </a:r>
            <a:r>
              <a:rPr lang="uk-UA" sz="2000" dirty="0" smtClean="0"/>
              <a:t>—</a:t>
            </a:r>
            <a:r>
              <a:rPr lang="uk-UA" sz="2000" dirty="0" smtClean="0">
                <a:hlinkClick r:id="rId9" tooltip="2007"/>
              </a:rPr>
              <a:t>2007</a:t>
            </a:r>
            <a:r>
              <a:rPr lang="uk-UA" sz="2000" dirty="0" smtClean="0"/>
              <a:t> років було підірвано 2065 ядерних та термоядерних пристроїв: 1056 з них належали </a:t>
            </a:r>
            <a:r>
              <a:rPr lang="uk-UA" sz="2000" dirty="0" smtClean="0">
                <a:hlinkClick r:id="rId2" tooltip="США"/>
              </a:rPr>
              <a:t>США</a:t>
            </a:r>
            <a:r>
              <a:rPr lang="uk-UA" sz="2000" dirty="0" smtClean="0"/>
              <a:t>; 715 — </a:t>
            </a:r>
            <a:r>
              <a:rPr lang="uk-UA" sz="2000" dirty="0" smtClean="0">
                <a:hlinkClick r:id="rId10" tooltip="СРСР"/>
              </a:rPr>
              <a:t>СРСР</a:t>
            </a:r>
            <a:r>
              <a:rPr lang="uk-UA" sz="2000" dirty="0" smtClean="0"/>
              <a:t>; 198 — </a:t>
            </a:r>
            <a:r>
              <a:rPr lang="uk-UA" sz="2000" dirty="0" smtClean="0">
                <a:hlinkClick r:id="rId11" tooltip="Франція"/>
              </a:rPr>
              <a:t>Франції</a:t>
            </a:r>
            <a:r>
              <a:rPr lang="uk-UA" sz="2000" dirty="0" smtClean="0"/>
              <a:t>; 45 — </a:t>
            </a:r>
            <a:r>
              <a:rPr lang="uk-UA" sz="2000" dirty="0" smtClean="0">
                <a:hlinkClick r:id="rId12" tooltip="Великобританія"/>
              </a:rPr>
              <a:t>Великобританії</a:t>
            </a:r>
            <a:r>
              <a:rPr lang="uk-UA" sz="2000" dirty="0" smtClean="0"/>
              <a:t>; 45 — </a:t>
            </a:r>
            <a:r>
              <a:rPr lang="uk-UA" sz="2000" dirty="0" smtClean="0">
                <a:hlinkClick r:id="rId13" tooltip="Китай"/>
              </a:rPr>
              <a:t>Китаю</a:t>
            </a:r>
            <a:r>
              <a:rPr lang="uk-UA" sz="2000" dirty="0" smtClean="0"/>
              <a:t>; 4 — </a:t>
            </a:r>
            <a:r>
              <a:rPr lang="uk-UA" sz="2000" dirty="0" smtClean="0">
                <a:hlinkClick r:id="rId14" tooltip="Індія"/>
              </a:rPr>
              <a:t>Індії</a:t>
            </a:r>
            <a:r>
              <a:rPr lang="uk-UA" sz="2000" dirty="0" smtClean="0"/>
              <a:t>; 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642918"/>
            <a:ext cx="3528808" cy="497241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  Дивовижний фізик Роберт</a:t>
            </a:r>
          </a:p>
          <a:p>
            <a:pPr>
              <a:buNone/>
            </a:pPr>
            <a:r>
              <a:rPr lang="ru-RU" sz="1800" dirty="0" smtClean="0"/>
              <a:t> Оппенгеймер, він же </a:t>
            </a:r>
          </a:p>
          <a:p>
            <a:pPr>
              <a:buNone/>
            </a:pPr>
            <a:r>
              <a:rPr lang="ru-RU" sz="1800" dirty="0" smtClean="0"/>
              <a:t> «батько атомної бомби», народився</a:t>
            </a:r>
          </a:p>
          <a:p>
            <a:pPr>
              <a:buNone/>
            </a:pPr>
            <a:r>
              <a:rPr lang="ru-RU" sz="1800" dirty="0" smtClean="0"/>
              <a:t> в Нью-Йорку в 1903 році. </a:t>
            </a:r>
          </a:p>
          <a:p>
            <a:pPr>
              <a:buNone/>
            </a:pPr>
            <a:r>
              <a:rPr lang="ru-RU" sz="1800" dirty="0" smtClean="0"/>
              <a:t> В часи Другої Світової, очолював</a:t>
            </a:r>
          </a:p>
          <a:p>
            <a:pPr>
              <a:buNone/>
            </a:pPr>
            <a:r>
              <a:rPr lang="ru-RU" sz="1800" dirty="0" smtClean="0"/>
              <a:t> розробки американських ядерників</a:t>
            </a:r>
          </a:p>
          <a:p>
            <a:pPr>
              <a:buNone/>
            </a:pPr>
            <a:r>
              <a:rPr lang="ru-RU" sz="1800" dirty="0" smtClean="0"/>
              <a:t> зі створення першої атомної</a:t>
            </a:r>
          </a:p>
          <a:p>
            <a:pPr>
              <a:buNone/>
            </a:pPr>
            <a:r>
              <a:rPr lang="ru-RU" sz="1800" dirty="0" smtClean="0"/>
              <a:t> бомби.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428596" y="7572404"/>
            <a:ext cx="940121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2920" y="7358090"/>
            <a:ext cx="425742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Назва випробування:</a:t>
            </a:r>
            <a:r>
              <a:rPr lang="ru-RU" sz="1800" dirty="0" smtClean="0"/>
              <a:t> Trinity (Трійця)</a:t>
            </a:r>
            <a:br>
              <a:rPr lang="ru-RU" sz="1800" dirty="0" smtClean="0"/>
            </a:br>
            <a:r>
              <a:rPr lang="ru-RU" sz="1800" b="1" dirty="0" smtClean="0"/>
              <a:t>Дата:</a:t>
            </a:r>
            <a:r>
              <a:rPr lang="ru-RU" sz="1800" dirty="0" smtClean="0"/>
              <a:t> 16 липня 1945</a:t>
            </a:r>
            <a:br>
              <a:rPr lang="ru-RU" sz="1800" dirty="0" smtClean="0"/>
            </a:br>
            <a:r>
              <a:rPr lang="ru-RU" sz="1800" b="1" dirty="0" smtClean="0"/>
              <a:t>Місце:</a:t>
            </a:r>
            <a:r>
              <a:rPr lang="ru-RU" sz="1800" dirty="0" smtClean="0"/>
              <a:t> полігон в Аламогордо, штат Нью-Мексико.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 descr="untitledр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714488"/>
            <a:ext cx="6929486" cy="41565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572660" y="7929594"/>
            <a:ext cx="50292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0352"/>
            <a:ext cx="8258204" cy="42559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Назва випробування:</a:t>
            </a:r>
            <a:r>
              <a:rPr lang="ru-RU" sz="1800" dirty="0" smtClean="0"/>
              <a:t> </a:t>
            </a:r>
            <a:r>
              <a:rPr lang="ru-RU" sz="1800" b="1" dirty="0" smtClean="0"/>
              <a:t>:</a:t>
            </a:r>
            <a:r>
              <a:rPr lang="ru-RU" sz="1800" dirty="0" smtClean="0"/>
              <a:t> Truckee</a:t>
            </a:r>
            <a:br>
              <a:rPr lang="ru-RU" sz="1800" dirty="0" smtClean="0"/>
            </a:b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 Дата:</a:t>
            </a:r>
            <a:r>
              <a:rPr lang="ru-RU" sz="1800" dirty="0" smtClean="0"/>
              <a:t> 9 червня 1962 року</a:t>
            </a:r>
          </a:p>
          <a:p>
            <a:pPr>
              <a:buNone/>
            </a:pPr>
            <a:r>
              <a:rPr lang="ru-RU" sz="1800" b="1" dirty="0" smtClean="0"/>
              <a:t>  </a:t>
            </a:r>
          </a:p>
          <a:p>
            <a:pPr>
              <a:buNone/>
            </a:pPr>
            <a:r>
              <a:rPr lang="ru-RU" sz="1800" b="1" dirty="0" smtClean="0"/>
              <a:t> Місце:</a:t>
            </a:r>
            <a:r>
              <a:rPr lang="ru-RU" sz="1800" dirty="0" smtClean="0"/>
              <a:t> Остр</a:t>
            </a:r>
            <a:r>
              <a:rPr lang="uk-UA" sz="1800" dirty="0" smtClean="0"/>
              <a:t>і</a:t>
            </a:r>
            <a:r>
              <a:rPr lang="ru-RU" sz="1800" dirty="0" smtClean="0"/>
              <a:t>в Різдва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142984"/>
            <a:ext cx="4866347" cy="44062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1668" y="18110956"/>
            <a:ext cx="282866" cy="1771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183880" cy="4187952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1800" b="1" dirty="0" smtClean="0"/>
              <a:t>Назва випробування:</a:t>
            </a:r>
            <a:r>
              <a:rPr lang="ru-RU" sz="1800" dirty="0" smtClean="0"/>
              <a:t> «Єдиноріг»</a:t>
            </a:r>
          </a:p>
          <a:p>
            <a:pPr fontAlgn="base">
              <a:buNone/>
            </a:pPr>
            <a:r>
              <a:rPr lang="ru-RU" sz="1800" b="1" dirty="0" smtClean="0"/>
              <a:t>Дата:</a:t>
            </a:r>
            <a:r>
              <a:rPr lang="ru-RU" sz="1800" dirty="0" smtClean="0"/>
              <a:t> 3 липня 1970 р.</a:t>
            </a:r>
          </a:p>
          <a:p>
            <a:pPr fontAlgn="base">
              <a:buNone/>
            </a:pPr>
            <a:r>
              <a:rPr lang="ru-RU" sz="1800" b="1" dirty="0" smtClean="0"/>
              <a:t>Місце:</a:t>
            </a:r>
            <a:r>
              <a:rPr lang="ru-RU" sz="1800" dirty="0" smtClean="0"/>
              <a:t>  атол у Французькій Полінезії </a:t>
            </a:r>
            <a:br>
              <a:rPr lang="ru-RU" sz="1800" dirty="0" smtClean="0"/>
            </a:br>
            <a:endParaRPr lang="ru-RU" sz="18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643050"/>
            <a:ext cx="4322000" cy="3929090"/>
          </a:xfrm>
          <a:prstGeom prst="rect">
            <a:avLst/>
          </a:prstGeom>
        </p:spPr>
      </p:pic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643050"/>
            <a:ext cx="3556356" cy="39905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811570" y="10241329"/>
            <a:ext cx="240033" cy="2600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/>
              <a:t>                            </a:t>
            </a:r>
            <a:r>
              <a:rPr lang="uk-UA" sz="2000" b="1" dirty="0" err="1" smtClean="0"/>
              <a:t>“Малюк”</a:t>
            </a:r>
            <a:r>
              <a:rPr lang="uk-UA" sz="2000" b="1" dirty="0" smtClean="0"/>
              <a:t> і </a:t>
            </a:r>
            <a:r>
              <a:rPr lang="uk-UA" sz="2000" b="1" dirty="0" err="1" smtClean="0"/>
              <a:t>“Товстяк”</a:t>
            </a:r>
            <a:endParaRPr lang="ru-RU" sz="2000" b="1" dirty="0"/>
          </a:p>
        </p:txBody>
      </p:sp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071546"/>
            <a:ext cx="7431341" cy="48516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85916" y="18885327"/>
            <a:ext cx="21142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Назва випробування :</a:t>
            </a:r>
            <a:r>
              <a:rPr lang="ru-RU" sz="1800" dirty="0" smtClean="0"/>
              <a:t> </a:t>
            </a:r>
            <a:r>
              <a:rPr lang="ru-RU" sz="1800" dirty="0" err="1" smtClean="0"/>
              <a:t>Umbrella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Дата:</a:t>
            </a:r>
            <a:r>
              <a:rPr lang="ru-RU" sz="1800" dirty="0" smtClean="0"/>
              <a:t> 8 июня 1958 года</a:t>
            </a:r>
          </a:p>
          <a:p>
            <a:pPr>
              <a:buNone/>
            </a:pPr>
            <a:r>
              <a:rPr lang="ru-RU" sz="1800" b="1" dirty="0" smtClean="0"/>
              <a:t>Місце:</a:t>
            </a:r>
            <a:r>
              <a:rPr lang="ru-RU" sz="1800" dirty="0" smtClean="0"/>
              <a:t>  Лагуна </a:t>
            </a:r>
            <a:r>
              <a:rPr lang="ru-RU" sz="1800" dirty="0" err="1" smtClean="0"/>
              <a:t>Еніветок</a:t>
            </a:r>
            <a:r>
              <a:rPr lang="ru-RU" sz="1800" dirty="0" smtClean="0"/>
              <a:t> в Тихому </a:t>
            </a:r>
            <a:r>
              <a:rPr lang="ru-RU" sz="1800" dirty="0" err="1" smtClean="0"/>
              <a:t>океані</a:t>
            </a:r>
            <a:endParaRPr lang="ru-RU" sz="1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Название испытания:</a:t>
            </a:r>
            <a:r>
              <a:rPr lang="ru-RU" dirty="0" smtClean="0"/>
              <a:t> </a:t>
            </a:r>
            <a:r>
              <a:rPr lang="ru-RU" dirty="0" err="1" smtClean="0"/>
              <a:t>Umbrella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Дата:</a:t>
            </a:r>
            <a:r>
              <a:rPr lang="ru-RU" dirty="0" smtClean="0"/>
              <a:t> 8 июня 1958 года</a:t>
            </a:r>
            <a:br>
              <a:rPr lang="ru-RU" dirty="0" smtClean="0"/>
            </a:br>
            <a:r>
              <a:rPr lang="ru-RU" b="1" dirty="0" smtClean="0"/>
              <a:t>Место:</a:t>
            </a:r>
            <a:r>
              <a:rPr lang="ru-RU" dirty="0" smtClean="0"/>
              <a:t> Лагуна </a:t>
            </a:r>
            <a:r>
              <a:rPr lang="ru-RU" dirty="0" err="1" smtClean="0"/>
              <a:t>Эниветок</a:t>
            </a:r>
            <a:r>
              <a:rPr lang="ru-RU" dirty="0" smtClean="0"/>
              <a:t> в Тихом океане</a:t>
            </a:r>
            <a:endParaRPr lang="ru-RU" dirty="0"/>
          </a:p>
        </p:txBody>
      </p:sp>
      <p:pic>
        <p:nvPicPr>
          <p:cNvPr id="5" name="Рисунок 4" descr="25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785926"/>
            <a:ext cx="7000892" cy="37211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1668" y="11824412"/>
            <a:ext cx="782932" cy="5343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Місце на полігоні в</a:t>
            </a:r>
          </a:p>
          <a:p>
            <a:pPr>
              <a:buNone/>
            </a:pPr>
            <a:r>
              <a:rPr lang="ru-RU" sz="1800" dirty="0" smtClean="0"/>
              <a:t>Аламогордо, штат </a:t>
            </a:r>
          </a:p>
          <a:p>
            <a:pPr>
              <a:buNone/>
            </a:pPr>
            <a:r>
              <a:rPr lang="ru-RU" sz="1800" dirty="0" smtClean="0"/>
              <a:t>Нью-Мексико, де 16</a:t>
            </a:r>
          </a:p>
          <a:p>
            <a:pPr>
              <a:buNone/>
            </a:pPr>
            <a:r>
              <a:rPr lang="ru-RU" sz="1800" dirty="0" smtClean="0"/>
              <a:t>липня 1945 року була </a:t>
            </a:r>
          </a:p>
          <a:p>
            <a:pPr>
              <a:buNone/>
            </a:pPr>
            <a:r>
              <a:rPr lang="ru-RU" sz="1800" dirty="0" smtClean="0"/>
              <a:t>підірвана перша в світі</a:t>
            </a:r>
          </a:p>
          <a:p>
            <a:pPr>
              <a:buNone/>
            </a:pPr>
            <a:r>
              <a:rPr lang="ru-RU" sz="1800" dirty="0" smtClean="0"/>
              <a:t> атомна бомба Трійця</a:t>
            </a:r>
            <a:endParaRPr lang="ru-RU" sz="1800" dirty="0"/>
          </a:p>
        </p:txBody>
      </p:sp>
      <p:pic>
        <p:nvPicPr>
          <p:cNvPr id="5" name="Рисунок 4" descr="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714356"/>
            <a:ext cx="5000628" cy="500062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230</TotalTime>
  <Words>255</Words>
  <Application>Microsoft Office PowerPoint</Application>
  <PresentationFormat>Экран (4:3)</PresentationFormat>
  <Paragraphs>53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Атомна бомба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Сьогодні люди повинні подумати про своє майбутнє, про те, у якому світі вони будуть жити вже в найближчі десятиліття.</vt:lpstr>
      <vt:lpstr>Слайд 11</vt:lpstr>
      <vt:lpstr>Виконали : Андрєєва Катерина                     Драганова Діана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2012-05-04T19:45:58Z</dcterms:created>
  <dcterms:modified xsi:type="dcterms:W3CDTF">2012-05-06T18:44:06Z</dcterms:modified>
</cp:coreProperties>
</file>