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64" r:id="rId4"/>
    <p:sldId id="266" r:id="rId5"/>
    <p:sldId id="258" r:id="rId6"/>
    <p:sldId id="267" r:id="rId7"/>
    <p:sldId id="259" r:id="rId8"/>
    <p:sldId id="268" r:id="rId9"/>
    <p:sldId id="269" r:id="rId10"/>
    <p:sldId id="260" r:id="rId11"/>
    <p:sldId id="270" r:id="rId12"/>
    <p:sldId id="261" r:id="rId13"/>
    <p:sldId id="271" r:id="rId14"/>
    <p:sldId id="262" r:id="rId15"/>
    <p:sldId id="272" r:id="rId16"/>
    <p:sldId id="26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44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B2D6EE-04A1-4530-A01F-0B2AB577BB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B2D6EE-04A1-4530-A01F-0B2AB577BB3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B2D6EE-04A1-4530-A01F-0B2AB577BB3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387989B-A1F9-4080-8D4D-D482665A6A5D}" type="datetimeFigureOut">
              <a:rPr lang="ru-RU" smtClean="0"/>
              <a:pPr/>
              <a:t>13.12.2012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1B2D6EE-04A1-4530-A01F-0B2AB577BB3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87989B-A1F9-4080-8D4D-D482665A6A5D}" type="datetimeFigureOut">
              <a:rPr lang="ru-RU" smtClean="0"/>
              <a:pPr/>
              <a:t>13.12.2012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B2D6EE-04A1-4530-A01F-0B2AB577BB3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noProof="0" smtClean="0">
                <a:solidFill>
                  <a:schemeClr val="tx1"/>
                </a:solidFill>
                <a:latin typeface="Comic Sans MS" pitchFamily="66" charset="0"/>
              </a:rPr>
              <a:t>Замки України</a:t>
            </a:r>
            <a:endParaRPr lang="uk-UA" noProof="0">
              <a:solidFill>
                <a:schemeClr val="tx1"/>
              </a:solidFill>
              <a:latin typeface="Comic Sans MS" pitchFamily="66" charset="0"/>
            </a:endParaRPr>
          </a:p>
        </p:txBody>
      </p:sp>
      <p:sp>
        <p:nvSpPr>
          <p:cNvPr id="3" name="Подзаголовок 2"/>
          <p:cNvSpPr>
            <a:spLocks noGrp="1"/>
          </p:cNvSpPr>
          <p:nvPr>
            <p:ph type="subTitle" idx="1"/>
          </p:nvPr>
        </p:nvSpPr>
        <p:spPr>
          <a:xfrm>
            <a:off x="5076056" y="5013176"/>
            <a:ext cx="3744416" cy="1584176"/>
          </a:xfrm>
        </p:spPr>
        <p:txBody>
          <a:bodyPr/>
          <a:lstStyle/>
          <a:p>
            <a:r>
              <a:rPr lang="uk-UA" noProof="0" smtClean="0"/>
              <a:t>Підготувала</a:t>
            </a:r>
          </a:p>
          <a:p>
            <a:r>
              <a:rPr lang="uk-UA" noProof="0" smtClean="0"/>
              <a:t>Учениця  10-А класу</a:t>
            </a:r>
          </a:p>
          <a:p>
            <a:r>
              <a:rPr lang="uk-UA" noProof="0" smtClean="0"/>
              <a:t>Безнощенко Валентина</a:t>
            </a:r>
          </a:p>
          <a:p>
            <a:endParaRPr lang="uk-UA" noProof="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noProof="0" smtClean="0"/>
              <a:t>Олеський замок</a:t>
            </a:r>
            <a:endParaRPr lang="uk-UA" noProof="0"/>
          </a:p>
        </p:txBody>
      </p:sp>
      <p:pic>
        <p:nvPicPr>
          <p:cNvPr id="4" name="Содержимое 3" descr="Олеський замок.jpg"/>
          <p:cNvPicPr>
            <a:picLocks noGrp="1" noChangeAspect="1"/>
          </p:cNvPicPr>
          <p:nvPr>
            <p:ph idx="1"/>
          </p:nvPr>
        </p:nvPicPr>
        <p:blipFill>
          <a:blip r:embed="rId2" cstate="print"/>
          <a:stretch>
            <a:fillRect/>
          </a:stretch>
        </p:blipFill>
        <p:spPr>
          <a:xfrm>
            <a:off x="1475656" y="1844824"/>
            <a:ext cx="6166652" cy="462498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51520" y="332656"/>
            <a:ext cx="3240360" cy="3960440"/>
          </a:xfrm>
        </p:spPr>
        <p:txBody>
          <a:bodyPr>
            <a:noAutofit/>
          </a:bodyPr>
          <a:lstStyle/>
          <a:p>
            <a:r>
              <a:rPr lang="uk-UA" sz="1900" noProof="0" smtClean="0"/>
              <a:t>Оле́ський за́мок — пам'ятка архітектури та історії XIII—XVIII століття. Розташований у смт. Олесько, Буського району Львівської області.</a:t>
            </a:r>
          </a:p>
          <a:p>
            <a:r>
              <a:rPr lang="uk-UA" sz="1900" noProof="0" smtClean="0"/>
              <a:t>Олеський замок стоїть на стрімкому пагорбі, що здіймається над довколишньою місцевістю — Бродівською рівниною. Протягом свої історії замок служив твердинею, палацом, резиденцією.</a:t>
            </a:r>
          </a:p>
        </p:txBody>
      </p:sp>
      <p:pic>
        <p:nvPicPr>
          <p:cNvPr id="5" name="Содержимое 4" descr="Олеський замок2.jpg"/>
          <p:cNvPicPr>
            <a:picLocks noGrp="1" noChangeAspect="1"/>
          </p:cNvPicPr>
          <p:nvPr>
            <p:ph sz="half" idx="1"/>
          </p:nvPr>
        </p:nvPicPr>
        <p:blipFill>
          <a:blip r:embed="rId2" cstate="print"/>
          <a:stretch>
            <a:fillRect/>
          </a:stretch>
        </p:blipFill>
        <p:spPr>
          <a:xfrm>
            <a:off x="3635896" y="188640"/>
            <a:ext cx="5304590" cy="3978442"/>
          </a:xfrm>
        </p:spPr>
      </p:pic>
      <p:sp>
        <p:nvSpPr>
          <p:cNvPr id="6" name="TextBox 5"/>
          <p:cNvSpPr txBox="1"/>
          <p:nvPr/>
        </p:nvSpPr>
        <p:spPr>
          <a:xfrm>
            <a:off x="179512" y="4118009"/>
            <a:ext cx="8640960" cy="1831271"/>
          </a:xfrm>
          <a:prstGeom prst="rect">
            <a:avLst/>
          </a:prstGeom>
          <a:noFill/>
        </p:spPr>
        <p:txBody>
          <a:bodyPr wrap="square" rtlCol="0">
            <a:spAutoFit/>
          </a:bodyPr>
          <a:lstStyle/>
          <a:p>
            <a:r>
              <a:rPr lang="ru-RU" sz="1900" dirty="0" smtClean="0"/>
              <a:t>До 1969-го р. тут практично </a:t>
            </a:r>
            <a:r>
              <a:rPr lang="ru-RU" sz="1900" dirty="0" err="1" smtClean="0"/>
              <a:t>були</a:t>
            </a:r>
            <a:r>
              <a:rPr lang="ru-RU" sz="1900" dirty="0" smtClean="0"/>
              <a:t> </a:t>
            </a:r>
            <a:r>
              <a:rPr lang="ru-RU" sz="1900" dirty="0" err="1" smtClean="0"/>
              <a:t>самі</a:t>
            </a:r>
            <a:r>
              <a:rPr lang="ru-RU" sz="1900" dirty="0" smtClean="0"/>
              <a:t> </a:t>
            </a:r>
            <a:r>
              <a:rPr lang="ru-RU" sz="1900" dirty="0" err="1" smtClean="0"/>
              <a:t>руїни</a:t>
            </a:r>
            <a:r>
              <a:rPr lang="ru-RU" sz="1900" dirty="0" smtClean="0"/>
              <a:t>. 1970 року Борис </a:t>
            </a:r>
            <a:r>
              <a:rPr lang="ru-RU" sz="1900" dirty="0" err="1" smtClean="0"/>
              <a:t>Возницький</a:t>
            </a:r>
            <a:r>
              <a:rPr lang="ru-RU" sz="1900" dirty="0" smtClean="0"/>
              <a:t> </a:t>
            </a:r>
            <a:r>
              <a:rPr lang="ru-RU" sz="1900" dirty="0" err="1" smtClean="0"/>
              <a:t>запланував</a:t>
            </a:r>
            <a:r>
              <a:rPr lang="ru-RU" sz="1900" dirty="0" smtClean="0"/>
              <a:t> </a:t>
            </a:r>
            <a:r>
              <a:rPr lang="ru-RU" sz="1900" dirty="0" err="1" smtClean="0"/>
              <a:t>відновити</a:t>
            </a:r>
            <a:r>
              <a:rPr lang="ru-RU" sz="1900" dirty="0" smtClean="0"/>
              <a:t> </a:t>
            </a:r>
            <a:r>
              <a:rPr lang="ru-RU" sz="1900" dirty="0" err="1" smtClean="0"/>
              <a:t>Олеський</a:t>
            </a:r>
            <a:r>
              <a:rPr lang="ru-RU" sz="1900" dirty="0" smtClean="0"/>
              <a:t> замок. </a:t>
            </a:r>
            <a:r>
              <a:rPr lang="ru-RU" sz="1900" dirty="0" err="1" smtClean="0"/>
              <a:t>Реставрації</a:t>
            </a:r>
            <a:r>
              <a:rPr lang="ru-RU" sz="1900" dirty="0" smtClean="0"/>
              <a:t> </a:t>
            </a:r>
            <a:r>
              <a:rPr lang="ru-RU" sz="1900" dirty="0" err="1" smtClean="0"/>
              <a:t>підлягало</a:t>
            </a:r>
            <a:r>
              <a:rPr lang="ru-RU" sz="1900" dirty="0" smtClean="0"/>
              <a:t> все. 1975 року музей </a:t>
            </a:r>
            <a:r>
              <a:rPr lang="ru-RU" sz="1900" dirty="0" err="1" smtClean="0"/>
              <a:t>було</a:t>
            </a:r>
            <a:r>
              <a:rPr lang="ru-RU" sz="1900" dirty="0" smtClean="0"/>
              <a:t> </a:t>
            </a:r>
            <a:r>
              <a:rPr lang="ru-RU" sz="1900" dirty="0" err="1" smtClean="0"/>
              <a:t>відкрито</a:t>
            </a:r>
            <a:r>
              <a:rPr lang="ru-RU" sz="1900" dirty="0" smtClean="0"/>
              <a:t> </a:t>
            </a:r>
            <a:r>
              <a:rPr lang="ru-RU" sz="1900" dirty="0" err="1" smtClean="0"/>
              <a:t>і</a:t>
            </a:r>
            <a:r>
              <a:rPr lang="ru-RU" sz="1900" dirty="0" smtClean="0"/>
              <a:t> </a:t>
            </a:r>
            <a:r>
              <a:rPr lang="ru-RU" sz="1900" dirty="0" err="1" smtClean="0"/>
              <a:t>відтоді</a:t>
            </a:r>
            <a:r>
              <a:rPr lang="ru-RU" sz="1900" dirty="0" smtClean="0"/>
              <a:t> </a:t>
            </a:r>
            <a:r>
              <a:rPr lang="ru-RU" sz="1900" dirty="0" err="1" smtClean="0"/>
              <a:t>розпочалося</a:t>
            </a:r>
            <a:r>
              <a:rPr lang="ru-RU" sz="1900" dirty="0" smtClean="0"/>
              <a:t> </a:t>
            </a:r>
            <a:r>
              <a:rPr lang="ru-RU" sz="1900" dirty="0" err="1" smtClean="0"/>
              <a:t>його</a:t>
            </a:r>
            <a:r>
              <a:rPr lang="ru-RU" sz="1900" dirty="0" smtClean="0"/>
              <a:t> </a:t>
            </a:r>
            <a:r>
              <a:rPr lang="ru-RU" sz="1900" dirty="0" err="1" smtClean="0"/>
              <a:t>нове</a:t>
            </a:r>
            <a:r>
              <a:rPr lang="ru-RU" sz="1900" dirty="0" smtClean="0"/>
              <a:t> </a:t>
            </a:r>
            <a:r>
              <a:rPr lang="ru-RU" sz="1900" dirty="0" err="1" smtClean="0"/>
              <a:t>життя</a:t>
            </a:r>
            <a:r>
              <a:rPr lang="ru-RU" sz="1900" dirty="0" smtClean="0"/>
              <a:t>: в замку </a:t>
            </a:r>
            <a:r>
              <a:rPr lang="ru-RU" sz="1900" dirty="0" err="1" smtClean="0"/>
              <a:t>і</a:t>
            </a:r>
            <a:r>
              <a:rPr lang="ru-RU" sz="1900" dirty="0" smtClean="0"/>
              <a:t> на </a:t>
            </a:r>
            <a:r>
              <a:rPr lang="ru-RU" sz="1900" dirty="0" err="1" smtClean="0"/>
              <a:t>прилеглій</a:t>
            </a:r>
            <a:r>
              <a:rPr lang="ru-RU" sz="1900" dirty="0" smtClean="0"/>
              <a:t> </a:t>
            </a:r>
            <a:r>
              <a:rPr lang="ru-RU" sz="1900" dirty="0" err="1" smtClean="0"/>
              <a:t>території</a:t>
            </a:r>
            <a:r>
              <a:rPr lang="ru-RU" sz="1900" dirty="0" smtClean="0"/>
              <a:t> </a:t>
            </a:r>
            <a:r>
              <a:rPr lang="ru-RU" sz="1900" dirty="0" err="1" smtClean="0"/>
              <a:t>створеномузей-заповідник</a:t>
            </a:r>
            <a:r>
              <a:rPr lang="ru-RU" sz="1900" dirty="0" smtClean="0"/>
              <a:t> — </a:t>
            </a:r>
            <a:r>
              <a:rPr lang="ru-RU" sz="1900" dirty="0" err="1" smtClean="0"/>
              <a:t>відділ</a:t>
            </a:r>
            <a:r>
              <a:rPr lang="ru-RU" sz="1900" dirty="0" smtClean="0"/>
              <a:t> </a:t>
            </a:r>
            <a:r>
              <a:rPr lang="ru-RU" sz="1900" dirty="0" err="1" smtClean="0"/>
              <a:t>Львівської</a:t>
            </a:r>
            <a:r>
              <a:rPr lang="ru-RU" sz="1900" dirty="0" smtClean="0"/>
              <a:t> </a:t>
            </a:r>
            <a:r>
              <a:rPr lang="ru-RU" sz="1900" dirty="0" err="1" smtClean="0"/>
              <a:t>галереї</a:t>
            </a:r>
            <a:r>
              <a:rPr lang="ru-RU" sz="1900" dirty="0" smtClean="0"/>
              <a:t> </a:t>
            </a:r>
            <a:r>
              <a:rPr lang="ru-RU" sz="1900" dirty="0" err="1" smtClean="0"/>
              <a:t>мистецтв</a:t>
            </a:r>
            <a:r>
              <a:rPr lang="ru-RU" sz="1900" dirty="0" smtClean="0"/>
              <a:t>.</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noProof="0" smtClean="0"/>
              <a:t>Білгород-Дністровський</a:t>
            </a:r>
            <a:r>
              <a:rPr lang="uk-UA" baseline="0" noProof="0" smtClean="0"/>
              <a:t> замок </a:t>
            </a:r>
            <a:endParaRPr lang="uk-UA" noProof="0"/>
          </a:p>
        </p:txBody>
      </p:sp>
      <p:pic>
        <p:nvPicPr>
          <p:cNvPr id="4" name="Содержимое 3" descr="Білгород-Дністровський замок .jpg"/>
          <p:cNvPicPr>
            <a:picLocks noGrp="1" noChangeAspect="1"/>
          </p:cNvPicPr>
          <p:nvPr>
            <p:ph idx="1"/>
          </p:nvPr>
        </p:nvPicPr>
        <p:blipFill>
          <a:blip r:embed="rId2" cstate="print"/>
          <a:stretch>
            <a:fillRect/>
          </a:stretch>
        </p:blipFill>
        <p:spPr>
          <a:xfrm>
            <a:off x="1547664" y="1916832"/>
            <a:ext cx="6192688" cy="464451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ілгород-Дністровський замок2 .jpg"/>
          <p:cNvPicPr>
            <a:picLocks noGrp="1" noChangeAspect="1"/>
          </p:cNvPicPr>
          <p:nvPr>
            <p:ph idx="1"/>
          </p:nvPr>
        </p:nvPicPr>
        <p:blipFill>
          <a:blip r:embed="rId2" cstate="print"/>
          <a:stretch>
            <a:fillRect/>
          </a:stretch>
        </p:blipFill>
        <p:spPr>
          <a:xfrm>
            <a:off x="1475656" y="1700808"/>
            <a:ext cx="6552728" cy="4914546"/>
          </a:xfrm>
        </p:spPr>
      </p:pic>
      <p:sp>
        <p:nvSpPr>
          <p:cNvPr id="4" name="TextBox 3"/>
          <p:cNvSpPr txBox="1"/>
          <p:nvPr/>
        </p:nvSpPr>
        <p:spPr>
          <a:xfrm>
            <a:off x="467544" y="476672"/>
            <a:ext cx="8352928" cy="1200329"/>
          </a:xfrm>
          <a:prstGeom prst="rect">
            <a:avLst/>
          </a:prstGeom>
          <a:noFill/>
        </p:spPr>
        <p:txBody>
          <a:bodyPr wrap="square" rtlCol="0">
            <a:spAutoFit/>
          </a:bodyPr>
          <a:lstStyle/>
          <a:p>
            <a:r>
              <a:rPr lang="ru-RU" dirty="0" err="1" smtClean="0"/>
              <a:t>Бі́лгород-Дністро́вський</a:t>
            </a:r>
            <a:r>
              <a:rPr lang="ru-RU" dirty="0" smtClean="0"/>
              <a:t> </a:t>
            </a:r>
            <a:r>
              <a:rPr lang="ru-RU" dirty="0" smtClean="0"/>
              <a:t>—</a:t>
            </a:r>
            <a:r>
              <a:rPr lang="ru-RU" dirty="0" err="1" smtClean="0"/>
              <a:t>місто</a:t>
            </a:r>
            <a:r>
              <a:rPr lang="ru-RU" dirty="0" smtClean="0"/>
              <a:t> </a:t>
            </a:r>
            <a:r>
              <a:rPr lang="ru-RU" dirty="0" err="1" smtClean="0"/>
              <a:t>обласного</a:t>
            </a:r>
            <a:r>
              <a:rPr lang="ru-RU" dirty="0" smtClean="0"/>
              <a:t> </a:t>
            </a:r>
            <a:r>
              <a:rPr lang="ru-RU" dirty="0" err="1" smtClean="0"/>
              <a:t>підпорядкування</a:t>
            </a:r>
            <a:r>
              <a:rPr lang="ru-RU" dirty="0" smtClean="0"/>
              <a:t> в </a:t>
            </a:r>
            <a:r>
              <a:rPr lang="ru-RU" dirty="0" err="1" smtClean="0"/>
              <a:t>Одеській</a:t>
            </a:r>
            <a:r>
              <a:rPr lang="ru-RU" dirty="0" smtClean="0"/>
              <a:t> </a:t>
            </a:r>
            <a:r>
              <a:rPr lang="ru-RU" dirty="0" err="1" smtClean="0"/>
              <a:t>області</a:t>
            </a:r>
            <a:r>
              <a:rPr lang="ru-RU" dirty="0" smtClean="0"/>
              <a:t>, </a:t>
            </a:r>
            <a:r>
              <a:rPr lang="ru-RU" dirty="0" err="1" smtClean="0"/>
              <a:t>районний</a:t>
            </a:r>
            <a:r>
              <a:rPr lang="ru-RU" dirty="0" smtClean="0"/>
              <a:t> центр. </a:t>
            </a:r>
            <a:r>
              <a:rPr lang="ru-RU" dirty="0" err="1" smtClean="0"/>
              <a:t>Засноване</a:t>
            </a:r>
            <a:r>
              <a:rPr lang="ru-RU" dirty="0" smtClean="0"/>
              <a:t> в 4 </a:t>
            </a:r>
            <a:r>
              <a:rPr lang="ru-RU" dirty="0" err="1" smtClean="0"/>
              <a:t>столітті</a:t>
            </a:r>
            <a:r>
              <a:rPr lang="ru-RU" dirty="0" smtClean="0"/>
              <a:t> до Р. Х.. </a:t>
            </a:r>
            <a:r>
              <a:rPr lang="ru-RU" dirty="0" err="1" smtClean="0"/>
              <a:t>Населення</a:t>
            </a:r>
            <a:r>
              <a:rPr lang="ru-RU" dirty="0" smtClean="0"/>
              <a:t> на 2008 </a:t>
            </a:r>
            <a:r>
              <a:rPr lang="ru-RU" dirty="0" err="1" smtClean="0"/>
              <a:t>близько</a:t>
            </a:r>
            <a:r>
              <a:rPr lang="ru-RU" dirty="0" smtClean="0"/>
              <a:t> 50 500 </a:t>
            </a:r>
            <a:r>
              <a:rPr lang="ru-RU" dirty="0" err="1" smtClean="0"/>
              <a:t>осіб</a:t>
            </a:r>
            <a:r>
              <a:rPr lang="ru-RU" dirty="0" smtClean="0"/>
              <a:t>. </a:t>
            </a:r>
            <a:r>
              <a:rPr lang="ru-RU" dirty="0" err="1" smtClean="0"/>
              <a:t>Місто</a:t>
            </a:r>
            <a:r>
              <a:rPr lang="ru-RU" dirty="0" smtClean="0"/>
              <a:t> </a:t>
            </a:r>
            <a:r>
              <a:rPr lang="ru-RU" dirty="0" err="1" smtClean="0"/>
              <a:t>розташоване</a:t>
            </a:r>
            <a:r>
              <a:rPr lang="ru-RU" dirty="0" smtClean="0"/>
              <a:t> на </a:t>
            </a:r>
            <a:r>
              <a:rPr lang="ru-RU" dirty="0" err="1" smtClean="0"/>
              <a:t>Дністровському</a:t>
            </a:r>
            <a:r>
              <a:rPr lang="ru-RU" dirty="0" smtClean="0"/>
              <a:t> </a:t>
            </a:r>
            <a:r>
              <a:rPr lang="ru-RU" dirty="0" err="1" smtClean="0"/>
              <a:t>лимані</a:t>
            </a:r>
            <a:r>
              <a:rPr lang="ru-RU" dirty="0" smtClean="0"/>
              <a:t> за 18 км </a:t>
            </a:r>
            <a:r>
              <a:rPr lang="ru-RU" dirty="0" err="1" smtClean="0"/>
              <a:t>від</a:t>
            </a:r>
            <a:r>
              <a:rPr lang="ru-RU" dirty="0" smtClean="0"/>
              <a:t> Чорного моря </a:t>
            </a:r>
            <a:r>
              <a:rPr lang="ru-RU" dirty="0" err="1" smtClean="0"/>
              <a:t>і</a:t>
            </a:r>
            <a:r>
              <a:rPr lang="ru-RU" dirty="0" smtClean="0"/>
              <a:t> за 81 км </a:t>
            </a:r>
            <a:r>
              <a:rPr lang="ru-RU" dirty="0" err="1" smtClean="0"/>
              <a:t>від</a:t>
            </a:r>
            <a:r>
              <a:rPr lang="ru-RU" dirty="0" smtClean="0"/>
              <a:t> </a:t>
            </a:r>
            <a:r>
              <a:rPr lang="ru-RU" dirty="0" err="1" smtClean="0"/>
              <a:t>Одеси</a:t>
            </a:r>
            <a:r>
              <a:rPr lang="ru-RU"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aseline="0" noProof="0" smtClean="0"/>
              <a:t>Підгірянський  замок</a:t>
            </a:r>
            <a:endParaRPr lang="uk-UA" noProof="0"/>
          </a:p>
        </p:txBody>
      </p:sp>
      <p:pic>
        <p:nvPicPr>
          <p:cNvPr id="4" name="Содержимое 3" descr="Підгірянський  замок.jpg"/>
          <p:cNvPicPr>
            <a:picLocks noGrp="1" noChangeAspect="1"/>
          </p:cNvPicPr>
          <p:nvPr>
            <p:ph idx="1"/>
          </p:nvPr>
        </p:nvPicPr>
        <p:blipFill>
          <a:blip r:embed="rId2" cstate="print"/>
          <a:stretch>
            <a:fillRect/>
          </a:stretch>
        </p:blipFill>
        <p:spPr>
          <a:xfrm>
            <a:off x="828343" y="1935163"/>
            <a:ext cx="7487313" cy="438943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ідгірянський  замок2.jpg"/>
          <p:cNvPicPr>
            <a:picLocks noGrp="1" noChangeAspect="1"/>
          </p:cNvPicPr>
          <p:nvPr>
            <p:ph idx="1"/>
          </p:nvPr>
        </p:nvPicPr>
        <p:blipFill>
          <a:blip r:embed="rId2" cstate="print"/>
          <a:stretch>
            <a:fillRect/>
          </a:stretch>
        </p:blipFill>
        <p:spPr>
          <a:xfrm>
            <a:off x="683568" y="1916832"/>
            <a:ext cx="7560840" cy="4753878"/>
          </a:xfrm>
        </p:spPr>
      </p:pic>
      <p:sp>
        <p:nvSpPr>
          <p:cNvPr id="4" name="Прямоугольник 3"/>
          <p:cNvSpPr/>
          <p:nvPr/>
        </p:nvSpPr>
        <p:spPr>
          <a:xfrm>
            <a:off x="179512" y="1"/>
            <a:ext cx="8784976" cy="1754326"/>
          </a:xfrm>
          <a:prstGeom prst="rect">
            <a:avLst/>
          </a:prstGeom>
        </p:spPr>
        <p:txBody>
          <a:bodyPr wrap="square">
            <a:spAutoFit/>
          </a:bodyPr>
          <a:lstStyle/>
          <a:p>
            <a:r>
              <a:rPr lang="vi-VN" dirty="0" smtClean="0"/>
              <a:t>Підгоре́цький за́мок (або Палац у Підгірцях) — пам'ятка архітектури епохи Ренесансу. Розташований у селі Підгірці Бродівського районуЛьвівської області.</a:t>
            </a:r>
          </a:p>
          <a:p>
            <a:r>
              <a:rPr lang="vi-VN" dirty="0" smtClean="0"/>
              <a:t>Замок було збудовано протягом 1635—1640 років під керівництвом архітектора Андреа дель Аква за вказівкою коронного гетьманаСтаніслава Конєцпольського. Підгорецький замок є одним із найкращих в Європі зразків поєднання ренесансного палацу з бастіонними укріпленнями.</a:t>
            </a:r>
            <a:endParaRPr lang="vi-V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noProof="0" dirty="0" smtClean="0"/>
              <a:t>Кам’янець-Подільський</a:t>
            </a:r>
            <a:r>
              <a:rPr lang="uk-UA" baseline="0" noProof="0" dirty="0" smtClean="0"/>
              <a:t>  замок</a:t>
            </a:r>
            <a:endParaRPr lang="uk-UA" noProof="0" dirty="0"/>
          </a:p>
        </p:txBody>
      </p:sp>
      <p:pic>
        <p:nvPicPr>
          <p:cNvPr id="4" name="Содержимое 3" descr="Кам’янець-Подільський  замок.jpg"/>
          <p:cNvPicPr>
            <a:picLocks noGrp="1" noChangeAspect="1"/>
          </p:cNvPicPr>
          <p:nvPr>
            <p:ph idx="1"/>
          </p:nvPr>
        </p:nvPicPr>
        <p:blipFill>
          <a:blip r:embed="rId2" cstate="print"/>
          <a:stretch>
            <a:fillRect/>
          </a:stretch>
        </p:blipFill>
        <p:spPr>
          <a:xfrm>
            <a:off x="1282492" y="1935163"/>
            <a:ext cx="6579016" cy="43894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51520" y="188640"/>
            <a:ext cx="4248472" cy="6669360"/>
          </a:xfrm>
        </p:spPr>
        <p:txBody>
          <a:bodyPr>
            <a:normAutofit/>
          </a:bodyPr>
          <a:lstStyle/>
          <a:p>
            <a:r>
              <a:rPr lang="vi-VN" sz="2100" dirty="0" smtClean="0"/>
              <a:t>Кам'яне́ць-Поді́льська форте́ця </a:t>
            </a:r>
            <a:r>
              <a:rPr lang="en-US" sz="2100" dirty="0" smtClean="0"/>
              <a:t>—</a:t>
            </a:r>
            <a:r>
              <a:rPr lang="vi-VN" sz="2100" dirty="0" smtClean="0"/>
              <a:t>фортеця в місті Кам'янець-Подільський (нині Хмельницької області України). Кам'янець, колишня столиця Подільського воєводства </a:t>
            </a:r>
            <a:r>
              <a:rPr lang="en-US" sz="2100" dirty="0" smtClean="0"/>
              <a:t>XIV—XVIII </a:t>
            </a:r>
            <a:r>
              <a:rPr lang="vi-VN" sz="2100" dirty="0" smtClean="0"/>
              <a:t>в., а далі столиця Подільської губернії (1793—1924 </a:t>
            </a:r>
            <a:r>
              <a:rPr lang="en-US" sz="2100" dirty="0" smtClean="0"/>
              <a:t>pp.). </a:t>
            </a:r>
            <a:r>
              <a:rPr lang="vi-VN" sz="2100" dirty="0" smtClean="0"/>
              <a:t>Відколи засновано Кам'янець — замок разом з містом стає першорядною фортецею русько-литовської держави, а потім польської, коли в половині </a:t>
            </a:r>
            <a:r>
              <a:rPr lang="en-US" sz="2100" dirty="0" smtClean="0"/>
              <a:t>XV </a:t>
            </a:r>
            <a:r>
              <a:rPr lang="vi-VN" sz="2100" dirty="0" smtClean="0"/>
              <a:t>ст. західне Поділля відійшло до Польщі. Особливого значення набула Кам'янецька фортеця, коли збільшилися напади татар на Україну, коли Туреччина стала організувати татарські сили, твердою ногою ставши на Босфорі.</a:t>
            </a:r>
            <a:endParaRPr lang="ru-RU" sz="2100" dirty="0" smtClean="0"/>
          </a:p>
          <a:p>
            <a:endParaRPr lang="ru-RU" dirty="0"/>
          </a:p>
        </p:txBody>
      </p:sp>
      <p:pic>
        <p:nvPicPr>
          <p:cNvPr id="5" name="Содержимое 4" descr="Кам’янець-Подільський  замок2.jpg"/>
          <p:cNvPicPr>
            <a:picLocks noGrp="1" noChangeAspect="1"/>
          </p:cNvPicPr>
          <p:nvPr>
            <p:ph sz="half" idx="1"/>
          </p:nvPr>
        </p:nvPicPr>
        <p:blipFill>
          <a:blip r:embed="rId2" cstate="print"/>
          <a:stretch>
            <a:fillRect/>
          </a:stretch>
        </p:blipFill>
        <p:spPr>
          <a:xfrm>
            <a:off x="5004048" y="188640"/>
            <a:ext cx="3528392" cy="627153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noProof="0" smtClean="0"/>
              <a:t>Зміст</a:t>
            </a:r>
            <a:endParaRPr lang="uk-UA" noProof="0"/>
          </a:p>
        </p:txBody>
      </p:sp>
      <p:sp>
        <p:nvSpPr>
          <p:cNvPr id="3" name="Содержимое 2"/>
          <p:cNvSpPr>
            <a:spLocks noGrp="1"/>
          </p:cNvSpPr>
          <p:nvPr>
            <p:ph idx="1"/>
          </p:nvPr>
        </p:nvSpPr>
        <p:spPr/>
        <p:txBody>
          <a:bodyPr/>
          <a:lstStyle/>
          <a:p>
            <a:r>
              <a:rPr lang="uk-UA" noProof="0" smtClean="0"/>
              <a:t>Чигиринський замок;</a:t>
            </a:r>
          </a:p>
          <a:p>
            <a:r>
              <a:rPr lang="uk-UA" noProof="0" smtClean="0"/>
              <a:t>Золоч</a:t>
            </a:r>
            <a:r>
              <a:rPr lang="uk-UA" noProof="0" smtClean="0"/>
              <a:t>і</a:t>
            </a:r>
            <a:r>
              <a:rPr lang="uk-UA" noProof="0" smtClean="0"/>
              <a:t>вський замок;</a:t>
            </a:r>
          </a:p>
          <a:p>
            <a:r>
              <a:rPr lang="uk-UA" noProof="0" smtClean="0"/>
              <a:t>Луцький замок;</a:t>
            </a:r>
          </a:p>
          <a:p>
            <a:r>
              <a:rPr lang="uk-UA" noProof="0" smtClean="0"/>
              <a:t>Олеський замок;</a:t>
            </a:r>
            <a:r>
              <a:rPr lang="uk-UA" baseline="0" noProof="0" smtClean="0"/>
              <a:t> </a:t>
            </a:r>
          </a:p>
          <a:p>
            <a:r>
              <a:rPr lang="uk-UA" baseline="0" noProof="0" smtClean="0"/>
              <a:t>Білгород-Дністровський замок;</a:t>
            </a:r>
          </a:p>
          <a:p>
            <a:r>
              <a:rPr lang="uk-UA" noProof="0" smtClean="0"/>
              <a:t>Підгірянский</a:t>
            </a:r>
            <a:r>
              <a:rPr lang="uk-UA" baseline="0" noProof="0" smtClean="0"/>
              <a:t> замок; </a:t>
            </a:r>
          </a:p>
          <a:p>
            <a:r>
              <a:rPr lang="uk-UA" baseline="0" noProof="0" smtClean="0"/>
              <a:t>Кам’янець-Подільський замок</a:t>
            </a:r>
            <a:r>
              <a:rPr lang="uk-UA" noProof="0" smtClean="0"/>
              <a:t> </a:t>
            </a:r>
            <a:endParaRPr lang="uk-UA" noProof="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024" y="260648"/>
            <a:ext cx="3059832" cy="1584176"/>
          </a:xfrm>
        </p:spPr>
        <p:txBody>
          <a:bodyPr>
            <a:normAutofit/>
          </a:bodyPr>
          <a:lstStyle/>
          <a:p>
            <a:r>
              <a:rPr lang="uk-UA" sz="3600" noProof="0" smtClean="0"/>
              <a:t>Чигиринський замок</a:t>
            </a:r>
            <a:endParaRPr lang="uk-UA" sz="3600" noProof="0"/>
          </a:p>
        </p:txBody>
      </p:sp>
      <p:sp>
        <p:nvSpPr>
          <p:cNvPr id="3" name="Текст 2"/>
          <p:cNvSpPr>
            <a:spLocks noGrp="1"/>
          </p:cNvSpPr>
          <p:nvPr>
            <p:ph type="body" sz="half" idx="2"/>
          </p:nvPr>
        </p:nvSpPr>
        <p:spPr>
          <a:xfrm>
            <a:off x="323528" y="2132856"/>
            <a:ext cx="2448272" cy="3456384"/>
          </a:xfrm>
        </p:spPr>
        <p:txBody>
          <a:bodyPr>
            <a:noAutofit/>
          </a:bodyPr>
          <a:lstStyle/>
          <a:p>
            <a:r>
              <a:rPr lang="uk-UA" sz="1800" noProof="0" smtClean="0"/>
              <a:t> Фортеця, збудована в місті Чигирин</a:t>
            </a:r>
          </a:p>
          <a:p>
            <a:r>
              <a:rPr lang="uk-UA" sz="1800" noProof="0" smtClean="0"/>
              <a:t>у  XVI столітті. Була частиною оборонної смуги укріплень Київського староства з півдня. В часи Хмельниччини та Руїни слугувала цитаделлю гетьманської столиці —Чигирина.</a:t>
            </a:r>
            <a:endParaRPr lang="uk-UA" sz="1800" noProof="0"/>
          </a:p>
        </p:txBody>
      </p:sp>
      <p:pic>
        <p:nvPicPr>
          <p:cNvPr id="5" name="Рисунок 4" descr="Чигиринський замок.jpg"/>
          <p:cNvPicPr>
            <a:picLocks noGrp="1" noChangeAspect="1"/>
          </p:cNvPicPr>
          <p:nvPr>
            <p:ph type="pic" idx="1"/>
          </p:nvPr>
        </p:nvPicPr>
        <p:blipFill>
          <a:blip r:embed="rId2" cstate="print"/>
          <a:srcRect l="8420" r="8420"/>
          <a:stretch>
            <a:fillRect/>
          </a:stretch>
        </p:blipFill>
        <p:spPr>
          <a:xfrm rot="420000">
            <a:off x="3426229" y="1199517"/>
            <a:ext cx="4617720" cy="393192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23528" y="576064"/>
            <a:ext cx="2952328" cy="6525344"/>
          </a:xfrm>
        </p:spPr>
        <p:txBody>
          <a:bodyPr>
            <a:normAutofit/>
          </a:bodyPr>
          <a:lstStyle/>
          <a:p>
            <a:r>
              <a:rPr lang="uk-UA" sz="1800" noProof="0" smtClean="0"/>
              <a:t>Замок був збудований на місці стародавнього городища. Фундатором виступив черкаський староста Олександр Вишневецький - згідно з привілеєм польського короля Зигмунта III від травня 1589 року. Місцем будівництва обрали Кам'яну гору, яка височіла над заболоченою рівниною заплави річкиТясмин. Це була найвигідніша стратегічна позиція в околиці.</a:t>
            </a:r>
          </a:p>
          <a:p>
            <a:endParaRPr lang="uk-UA" noProof="0"/>
          </a:p>
        </p:txBody>
      </p:sp>
      <p:pic>
        <p:nvPicPr>
          <p:cNvPr id="5" name="Содержимое 4" descr="Бастіон-Дорошенка.jpg"/>
          <p:cNvPicPr>
            <a:picLocks noGrp="1" noChangeAspect="1"/>
          </p:cNvPicPr>
          <p:nvPr>
            <p:ph sz="half" idx="1"/>
          </p:nvPr>
        </p:nvPicPr>
        <p:blipFill>
          <a:blip r:embed="rId2" cstate="print"/>
          <a:stretch>
            <a:fillRect/>
          </a:stretch>
        </p:blipFill>
        <p:spPr>
          <a:xfrm>
            <a:off x="3275856" y="602686"/>
            <a:ext cx="5784642" cy="4338482"/>
          </a:xfrm>
        </p:spPr>
      </p:pic>
      <p:sp>
        <p:nvSpPr>
          <p:cNvPr id="6" name="TextBox 5"/>
          <p:cNvSpPr txBox="1"/>
          <p:nvPr/>
        </p:nvSpPr>
        <p:spPr>
          <a:xfrm>
            <a:off x="251520" y="4987042"/>
            <a:ext cx="8712968" cy="1754326"/>
          </a:xfrm>
          <a:prstGeom prst="rect">
            <a:avLst/>
          </a:prstGeom>
          <a:noFill/>
        </p:spPr>
        <p:txBody>
          <a:bodyPr wrap="square" rtlCol="0">
            <a:spAutoFit/>
          </a:bodyPr>
          <a:lstStyle/>
          <a:p>
            <a:r>
              <a:rPr lang="ru-RU" dirty="0" err="1" smtClean="0"/>
              <a:t>Згідно</a:t>
            </a:r>
            <a:r>
              <a:rPr lang="ru-RU" dirty="0" smtClean="0"/>
              <a:t> </a:t>
            </a:r>
            <a:r>
              <a:rPr lang="ru-RU" dirty="0" err="1" smtClean="0"/>
              <a:t>з</a:t>
            </a:r>
            <a:r>
              <a:rPr lang="ru-RU" dirty="0" smtClean="0"/>
              <a:t> </a:t>
            </a:r>
            <a:r>
              <a:rPr lang="ru-RU" dirty="0" err="1" smtClean="0"/>
              <a:t>люстрацією</a:t>
            </a:r>
            <a:r>
              <a:rPr lang="ru-RU" dirty="0" smtClean="0"/>
              <a:t> 1622 року, замок </a:t>
            </a:r>
            <a:r>
              <a:rPr lang="ru-RU" dirty="0" err="1" smtClean="0"/>
              <a:t>мав</a:t>
            </a:r>
            <a:r>
              <a:rPr lang="ru-RU" dirty="0" smtClean="0"/>
              <a:t> </a:t>
            </a:r>
            <a:r>
              <a:rPr lang="ru-RU" dirty="0" err="1" smtClean="0"/>
              <a:t>дерев'яну</a:t>
            </a:r>
            <a:r>
              <a:rPr lang="ru-RU" dirty="0" smtClean="0"/>
              <a:t> </a:t>
            </a:r>
            <a:r>
              <a:rPr lang="ru-RU" dirty="0" err="1" smtClean="0"/>
              <a:t>оборонну</a:t>
            </a:r>
            <a:r>
              <a:rPr lang="ru-RU" dirty="0" smtClean="0"/>
              <a:t> огорожу та 3 </a:t>
            </a:r>
            <a:r>
              <a:rPr lang="ru-RU" dirty="0" err="1" smtClean="0"/>
              <a:t>дерев'яні</a:t>
            </a:r>
            <a:r>
              <a:rPr lang="ru-RU" dirty="0" smtClean="0"/>
              <a:t> </a:t>
            </a:r>
            <a:r>
              <a:rPr lang="ru-RU" dirty="0" err="1" smtClean="0"/>
              <a:t>башти</a:t>
            </a:r>
            <a:r>
              <a:rPr lang="ru-RU" dirty="0" smtClean="0"/>
              <a:t> (одна </a:t>
            </a:r>
            <a:r>
              <a:rPr lang="ru-RU" dirty="0" err="1" smtClean="0"/>
              <a:t>з</a:t>
            </a:r>
            <a:r>
              <a:rPr lang="ru-RU" dirty="0" smtClean="0"/>
              <a:t> </a:t>
            </a:r>
            <a:r>
              <a:rPr lang="ru-RU" dirty="0" err="1" smtClean="0"/>
              <a:t>яких</a:t>
            </a:r>
            <a:r>
              <a:rPr lang="ru-RU" dirty="0" smtClean="0"/>
              <a:t> </a:t>
            </a:r>
            <a:r>
              <a:rPr lang="ru-RU" dirty="0" err="1" smtClean="0"/>
              <a:t>була</a:t>
            </a:r>
            <a:r>
              <a:rPr lang="ru-RU" dirty="0" smtClean="0"/>
              <a:t> </a:t>
            </a:r>
            <a:r>
              <a:rPr lang="ru-RU" dirty="0" err="1" smtClean="0"/>
              <a:t>надбрамною</a:t>
            </a:r>
            <a:r>
              <a:rPr lang="ru-RU" dirty="0" smtClean="0"/>
              <a:t>). Огорожа </a:t>
            </a:r>
            <a:r>
              <a:rPr lang="ru-RU" dirty="0" err="1" smtClean="0"/>
              <a:t>була</a:t>
            </a:r>
            <a:r>
              <a:rPr lang="ru-RU" dirty="0" smtClean="0"/>
              <a:t> </a:t>
            </a:r>
            <a:r>
              <a:rPr lang="ru-RU" dirty="0" err="1" smtClean="0"/>
              <a:t>збудована</a:t>
            </a:r>
            <a:r>
              <a:rPr lang="ru-RU" dirty="0" smtClean="0"/>
              <a:t> </a:t>
            </a:r>
            <a:r>
              <a:rPr lang="ru-RU" dirty="0" err="1" smtClean="0"/>
              <a:t>з</a:t>
            </a:r>
            <a:r>
              <a:rPr lang="ru-RU" dirty="0" smtClean="0"/>
              <a:t> </a:t>
            </a:r>
            <a:r>
              <a:rPr lang="ru-RU" dirty="0" err="1" smtClean="0"/>
              <a:t>дубових</a:t>
            </a:r>
            <a:r>
              <a:rPr lang="ru-RU" dirty="0" smtClean="0"/>
              <a:t> </a:t>
            </a:r>
            <a:r>
              <a:rPr lang="ru-RU" dirty="0" err="1" smtClean="0"/>
              <a:t>стовбурів</a:t>
            </a:r>
            <a:r>
              <a:rPr lang="ru-RU" dirty="0" smtClean="0"/>
              <a:t> </a:t>
            </a:r>
            <a:r>
              <a:rPr lang="ru-RU" dirty="0" err="1" smtClean="0"/>
              <a:t>і</a:t>
            </a:r>
            <a:r>
              <a:rPr lang="ru-RU" dirty="0" smtClean="0"/>
              <a:t> мала </a:t>
            </a:r>
            <a:r>
              <a:rPr lang="ru-RU" dirty="0" err="1" smtClean="0"/>
              <a:t>дах</a:t>
            </a:r>
            <a:r>
              <a:rPr lang="ru-RU" dirty="0" smtClean="0"/>
              <a:t>. У 1660-их роках </a:t>
            </a:r>
            <a:r>
              <a:rPr lang="ru-RU" dirty="0" err="1" smtClean="0"/>
              <a:t>з'явилися</a:t>
            </a:r>
            <a:r>
              <a:rPr lang="ru-RU" dirty="0" smtClean="0"/>
              <a:t> </a:t>
            </a:r>
            <a:r>
              <a:rPr lang="ru-RU" dirty="0" err="1" smtClean="0"/>
              <a:t>земляні</a:t>
            </a:r>
            <a:r>
              <a:rPr lang="ru-RU" dirty="0" smtClean="0"/>
              <a:t> </a:t>
            </a:r>
            <a:r>
              <a:rPr lang="ru-RU" dirty="0" err="1" smtClean="0"/>
              <a:t>укріплення</a:t>
            </a:r>
            <a:r>
              <a:rPr lang="ru-RU" dirty="0" smtClean="0"/>
              <a:t> </a:t>
            </a:r>
            <a:r>
              <a:rPr lang="ru-RU" dirty="0" err="1" smtClean="0"/>
              <a:t>бастіонного</a:t>
            </a:r>
            <a:r>
              <a:rPr lang="ru-RU" dirty="0" smtClean="0"/>
              <a:t> типу, </a:t>
            </a:r>
            <a:r>
              <a:rPr lang="ru-RU" dirty="0" err="1" smtClean="0"/>
              <a:t>що</a:t>
            </a:r>
            <a:r>
              <a:rPr lang="ru-RU" dirty="0" smtClean="0"/>
              <a:t> в </a:t>
            </a:r>
            <a:r>
              <a:rPr lang="ru-RU" dirty="0" err="1" smtClean="0"/>
              <a:t>плані</a:t>
            </a:r>
            <a:r>
              <a:rPr lang="ru-RU" dirty="0" smtClean="0"/>
              <a:t> </a:t>
            </a:r>
            <a:r>
              <a:rPr lang="ru-RU" dirty="0" err="1" smtClean="0"/>
              <a:t>мали</a:t>
            </a:r>
            <a:r>
              <a:rPr lang="ru-RU" dirty="0" smtClean="0"/>
              <a:t> форму </a:t>
            </a:r>
            <a:r>
              <a:rPr lang="ru-RU" dirty="0" err="1" smtClean="0"/>
              <a:t>трикутника</a:t>
            </a:r>
            <a:r>
              <a:rPr lang="ru-RU" dirty="0" smtClean="0"/>
              <a:t>, </a:t>
            </a:r>
            <a:r>
              <a:rPr lang="ru-RU" dirty="0" err="1" smtClean="0"/>
              <a:t>що</a:t>
            </a:r>
            <a:r>
              <a:rPr lang="ru-RU" dirty="0" smtClean="0"/>
              <a:t> </a:t>
            </a:r>
            <a:r>
              <a:rPr lang="ru-RU" dirty="0" err="1" smtClean="0"/>
              <a:t>відповідало</a:t>
            </a:r>
            <a:r>
              <a:rPr lang="ru-RU" dirty="0" smtClean="0"/>
              <a:t> </a:t>
            </a:r>
            <a:r>
              <a:rPr lang="ru-RU" dirty="0" err="1" smtClean="0"/>
              <a:t>обрисам</a:t>
            </a:r>
            <a:r>
              <a:rPr lang="ru-RU" dirty="0" smtClean="0"/>
              <a:t> гори.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noProof="0" smtClean="0"/>
              <a:t>Золочівський</a:t>
            </a:r>
            <a:r>
              <a:rPr lang="uk-UA" baseline="0" noProof="0" smtClean="0"/>
              <a:t> замок</a:t>
            </a:r>
            <a:endParaRPr lang="uk-UA" noProof="0"/>
          </a:p>
        </p:txBody>
      </p:sp>
      <p:pic>
        <p:nvPicPr>
          <p:cNvPr id="6" name="Содержимое 5" descr="Золочівський замок.jpg"/>
          <p:cNvPicPr>
            <a:picLocks noGrp="1" noChangeAspect="1"/>
          </p:cNvPicPr>
          <p:nvPr>
            <p:ph idx="1"/>
          </p:nvPr>
        </p:nvPicPr>
        <p:blipFill>
          <a:blip r:embed="rId2" cstate="print"/>
          <a:stretch>
            <a:fillRect/>
          </a:stretch>
        </p:blipFill>
        <p:spPr>
          <a:xfrm>
            <a:off x="1547664" y="1844824"/>
            <a:ext cx="5976664" cy="448249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07504" y="116632"/>
            <a:ext cx="3024336" cy="4248472"/>
          </a:xfrm>
        </p:spPr>
        <p:txBody>
          <a:bodyPr>
            <a:noAutofit/>
          </a:bodyPr>
          <a:lstStyle/>
          <a:p>
            <a:r>
              <a:rPr lang="uk-UA" sz="2000" noProof="0" smtClean="0">
                <a:latin typeface="Constantia" pitchFamily="18" charset="0"/>
              </a:rPr>
              <a:t>Зо́лочівський за́мок — замок, пам'ятка історії і культури національного значення. Розташований у місті Золочеві, що в Львівській області(Україна). Музей-заповідник «Золочівський замок» — відділ Львівської галереї мистецтв. Замок входить до туристичного маршруту «Золота підкова Львівщини». </a:t>
            </a:r>
            <a:endParaRPr lang="uk-UA" sz="2000" noProof="0">
              <a:latin typeface="Constantia" pitchFamily="18" charset="0"/>
            </a:endParaRPr>
          </a:p>
        </p:txBody>
      </p:sp>
      <p:pic>
        <p:nvPicPr>
          <p:cNvPr id="1026" name="Picture 2" descr="C:\Users\Анатолий\Desktop\Практична 4\Новая папка\jpeg.jpg"/>
          <p:cNvPicPr>
            <a:picLocks noChangeAspect="1" noChangeArrowheads="1"/>
          </p:cNvPicPr>
          <p:nvPr/>
        </p:nvPicPr>
        <p:blipFill>
          <a:blip r:embed="rId2" cstate="print"/>
          <a:srcRect/>
          <a:stretch>
            <a:fillRect/>
          </a:stretch>
        </p:blipFill>
        <p:spPr bwMode="auto">
          <a:xfrm>
            <a:off x="3275856" y="188640"/>
            <a:ext cx="5616624" cy="4210508"/>
          </a:xfrm>
          <a:prstGeom prst="rect">
            <a:avLst/>
          </a:prstGeom>
          <a:noFill/>
        </p:spPr>
      </p:pic>
      <p:sp>
        <p:nvSpPr>
          <p:cNvPr id="6" name="Прямоугольник 5"/>
          <p:cNvSpPr/>
          <p:nvPr/>
        </p:nvSpPr>
        <p:spPr>
          <a:xfrm>
            <a:off x="0" y="4370328"/>
            <a:ext cx="9144000" cy="1938992"/>
          </a:xfrm>
          <a:prstGeom prst="rect">
            <a:avLst/>
          </a:prstGeom>
        </p:spPr>
        <p:txBody>
          <a:bodyPr wrap="square">
            <a:spAutoFit/>
          </a:bodyPr>
          <a:lstStyle/>
          <a:p>
            <a:r>
              <a:rPr lang="ru-RU" sz="2000" dirty="0" err="1" smtClean="0"/>
              <a:t>Золочівський</a:t>
            </a:r>
            <a:r>
              <a:rPr lang="ru-RU" sz="2000" dirty="0" smtClean="0"/>
              <a:t> замок </a:t>
            </a:r>
            <a:r>
              <a:rPr lang="ru-RU" sz="2000" dirty="0" err="1" smtClean="0"/>
              <a:t>збудований</a:t>
            </a:r>
            <a:r>
              <a:rPr lang="ru-RU" sz="2000" dirty="0" smtClean="0"/>
              <a:t> у </a:t>
            </a:r>
            <a:r>
              <a:rPr lang="ru-RU" sz="2000" dirty="0" err="1" smtClean="0"/>
              <a:t>першій</a:t>
            </a:r>
            <a:r>
              <a:rPr lang="ru-RU" sz="2000" dirty="0" smtClean="0"/>
              <a:t> </a:t>
            </a:r>
            <a:r>
              <a:rPr lang="ru-RU" sz="2000" dirty="0" err="1" smtClean="0"/>
              <a:t>третині</a:t>
            </a:r>
            <a:r>
              <a:rPr lang="ru-RU" sz="2000" dirty="0" smtClean="0"/>
              <a:t> 17 ст., як </a:t>
            </a:r>
            <a:r>
              <a:rPr lang="ru-RU" sz="2000" dirty="0" err="1" smtClean="0"/>
              <a:t>оборонна</a:t>
            </a:r>
            <a:r>
              <a:rPr lang="ru-RU" sz="2000" dirty="0" smtClean="0"/>
              <a:t> </a:t>
            </a:r>
            <a:r>
              <a:rPr lang="ru-RU" sz="2000" dirty="0" err="1" smtClean="0"/>
              <a:t>фортеця</a:t>
            </a:r>
            <a:r>
              <a:rPr lang="ru-RU" sz="2000" dirty="0" smtClean="0"/>
              <a:t>. </a:t>
            </a:r>
            <a:r>
              <a:rPr lang="ru-RU" sz="2000" dirty="0" err="1" smtClean="0"/>
              <a:t>В`їздова</a:t>
            </a:r>
            <a:r>
              <a:rPr lang="ru-RU" sz="2000" dirty="0" smtClean="0"/>
              <a:t> вежа, </a:t>
            </a:r>
            <a:r>
              <a:rPr lang="ru-RU" sz="2000" dirty="0" err="1" smtClean="0"/>
              <a:t>Китайський</a:t>
            </a:r>
            <a:r>
              <a:rPr lang="ru-RU" sz="2000" dirty="0" smtClean="0"/>
              <a:t> палац, великий </a:t>
            </a:r>
            <a:r>
              <a:rPr lang="ru-RU" sz="2000" dirty="0" err="1" smtClean="0"/>
              <a:t>житловий</a:t>
            </a:r>
            <a:r>
              <a:rPr lang="ru-RU" sz="2000" dirty="0" smtClean="0"/>
              <a:t> палац </a:t>
            </a:r>
            <a:r>
              <a:rPr lang="ru-RU" sz="2000" dirty="0" err="1" smtClean="0"/>
              <a:t>творять</a:t>
            </a:r>
            <a:r>
              <a:rPr lang="ru-RU" sz="2000" dirty="0" smtClean="0"/>
              <a:t> </a:t>
            </a:r>
            <a:r>
              <a:rPr lang="ru-RU" sz="2000" dirty="0" err="1" smtClean="0"/>
              <a:t>прекрасну</a:t>
            </a:r>
            <a:r>
              <a:rPr lang="ru-RU" sz="2000" dirty="0" smtClean="0"/>
              <a:t> </a:t>
            </a:r>
            <a:r>
              <a:rPr lang="ru-RU" sz="2000" dirty="0" err="1" smtClean="0"/>
              <a:t>ренесансну</a:t>
            </a:r>
            <a:r>
              <a:rPr lang="ru-RU" sz="2000" dirty="0" smtClean="0"/>
              <a:t> </a:t>
            </a:r>
            <a:r>
              <a:rPr lang="ru-RU" sz="2000" dirty="0" err="1" smtClean="0"/>
              <a:t>гармонію</a:t>
            </a:r>
            <a:r>
              <a:rPr lang="ru-RU" sz="2000" dirty="0" smtClean="0"/>
              <a:t>. </a:t>
            </a:r>
            <a:r>
              <a:rPr lang="ru-RU" sz="2000" dirty="0" err="1" smtClean="0"/>
              <a:t>Впродовж</a:t>
            </a:r>
            <a:r>
              <a:rPr lang="ru-RU" sz="2000" dirty="0" smtClean="0"/>
              <a:t> </a:t>
            </a:r>
            <a:r>
              <a:rPr lang="ru-RU" sz="2000" dirty="0" err="1" smtClean="0"/>
              <a:t>віків</a:t>
            </a:r>
            <a:r>
              <a:rPr lang="ru-RU" sz="2000" dirty="0" smtClean="0"/>
              <a:t> замок — </a:t>
            </a:r>
            <a:r>
              <a:rPr lang="ru-RU" sz="2000" dirty="0" err="1" smtClean="0"/>
              <a:t>фортеця</a:t>
            </a:r>
            <a:r>
              <a:rPr lang="ru-RU" sz="2000" dirty="0" smtClean="0"/>
              <a:t>, </a:t>
            </a:r>
            <a:r>
              <a:rPr lang="ru-RU" sz="2000" dirty="0" err="1" smtClean="0"/>
              <a:t>королівська</a:t>
            </a:r>
            <a:r>
              <a:rPr lang="ru-RU" sz="2000" dirty="0" smtClean="0"/>
              <a:t> </a:t>
            </a:r>
            <a:r>
              <a:rPr lang="ru-RU" sz="2000" dirty="0" err="1" smtClean="0"/>
              <a:t>резиденція</a:t>
            </a:r>
            <a:r>
              <a:rPr lang="ru-RU" sz="2000" dirty="0" smtClean="0"/>
              <a:t>, </a:t>
            </a:r>
            <a:r>
              <a:rPr lang="ru-RU" sz="2000" dirty="0" err="1" smtClean="0"/>
              <a:t>панська</a:t>
            </a:r>
            <a:r>
              <a:rPr lang="ru-RU" sz="2000" dirty="0" smtClean="0"/>
              <a:t> </a:t>
            </a:r>
            <a:r>
              <a:rPr lang="ru-RU" sz="2000" dirty="0" err="1" smtClean="0"/>
              <a:t>садиба</a:t>
            </a:r>
            <a:r>
              <a:rPr lang="ru-RU" sz="2000" dirty="0" smtClean="0"/>
              <a:t>, </a:t>
            </a:r>
            <a:r>
              <a:rPr lang="ru-RU" sz="2000" dirty="0" err="1" smtClean="0"/>
              <a:t>тюрма</a:t>
            </a:r>
            <a:r>
              <a:rPr lang="ru-RU" sz="2000" dirty="0" smtClean="0"/>
              <a:t>, </a:t>
            </a:r>
            <a:r>
              <a:rPr lang="ru-RU" sz="2000" dirty="0" err="1" smtClean="0"/>
              <a:t>навчальний</a:t>
            </a:r>
            <a:r>
              <a:rPr lang="ru-RU" sz="2000" dirty="0" smtClean="0"/>
              <a:t> заклад. </a:t>
            </a:r>
            <a:r>
              <a:rPr lang="ru-RU" sz="2000" dirty="0" err="1" smtClean="0"/>
              <a:t>Нині</a:t>
            </a:r>
            <a:r>
              <a:rPr lang="ru-RU" sz="2000" dirty="0" smtClean="0"/>
              <a:t> </a:t>
            </a:r>
            <a:r>
              <a:rPr lang="ru-RU" sz="2000" dirty="0" err="1" smtClean="0"/>
              <a:t>Золочівський</a:t>
            </a:r>
            <a:r>
              <a:rPr lang="ru-RU" sz="2000" dirty="0" smtClean="0"/>
              <a:t> замок — </a:t>
            </a:r>
            <a:r>
              <a:rPr lang="ru-RU" sz="2000" dirty="0" err="1" smtClean="0"/>
              <a:t>музей-заповідник</a:t>
            </a:r>
            <a:r>
              <a:rPr lang="ru-RU" sz="2000" dirty="0" smtClean="0"/>
              <a:t>, </a:t>
            </a:r>
            <a:r>
              <a:rPr lang="ru-RU" sz="2000" dirty="0" err="1" smtClean="0"/>
              <a:t>відділення</a:t>
            </a:r>
            <a:r>
              <a:rPr lang="ru-RU" sz="2000" dirty="0" smtClean="0"/>
              <a:t> </a:t>
            </a:r>
            <a:r>
              <a:rPr lang="ru-RU" sz="2000" dirty="0" err="1" smtClean="0"/>
              <a:t>Львівської</a:t>
            </a:r>
            <a:r>
              <a:rPr lang="ru-RU" sz="2000" dirty="0" smtClean="0"/>
              <a:t> </a:t>
            </a:r>
            <a:r>
              <a:rPr lang="ru-RU" sz="2000" dirty="0" err="1" smtClean="0"/>
              <a:t>картинної</a:t>
            </a:r>
            <a:r>
              <a:rPr lang="ru-RU" sz="2000" dirty="0" smtClean="0"/>
              <a:t> </a:t>
            </a:r>
            <a:r>
              <a:rPr lang="ru-RU" sz="2000" dirty="0" err="1" smtClean="0"/>
              <a:t>галереї</a:t>
            </a:r>
            <a:r>
              <a:rPr lang="ru-RU" sz="2000" dirty="0" smtClean="0"/>
              <a:t>.</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noProof="0" smtClean="0"/>
              <a:t>Луцький</a:t>
            </a:r>
            <a:r>
              <a:rPr lang="uk-UA" baseline="0" noProof="0" smtClean="0"/>
              <a:t> замок</a:t>
            </a:r>
            <a:endParaRPr lang="uk-UA" noProof="0"/>
          </a:p>
        </p:txBody>
      </p:sp>
      <p:pic>
        <p:nvPicPr>
          <p:cNvPr id="4" name="Содержимое 3" descr="Луцький замок.jpg"/>
          <p:cNvPicPr>
            <a:picLocks noGrp="1" noChangeAspect="1"/>
          </p:cNvPicPr>
          <p:nvPr>
            <p:ph idx="1"/>
          </p:nvPr>
        </p:nvPicPr>
        <p:blipFill>
          <a:blip r:embed="rId2" cstate="print"/>
          <a:stretch>
            <a:fillRect/>
          </a:stretch>
        </p:blipFill>
        <p:spPr>
          <a:xfrm>
            <a:off x="1331640" y="1916832"/>
            <a:ext cx="6048672" cy="453650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51520" y="188640"/>
            <a:ext cx="2592288" cy="6408712"/>
          </a:xfrm>
        </p:spPr>
        <p:txBody>
          <a:bodyPr>
            <a:noAutofit/>
          </a:bodyPr>
          <a:lstStyle/>
          <a:p>
            <a:r>
              <a:rPr lang="uk-UA" sz="1900" noProof="0" smtClean="0"/>
              <a:t>Будівництво луцьких замків велося у кілька будівельних періодів, які охоплюють цегляну історію будівництва, до якої на місці цих замків існував дерев'яний дитинець. амок Любарта являє собою у плані рівносторонній трикутник із випнутими сторонами і відстанями між вершинами (вежами) 100 м. Протягом шести віків існування рівень підлоги замкового двору піднявся приблизно на 3,8 м. </a:t>
            </a:r>
            <a:endParaRPr lang="uk-UA" sz="1900" noProof="0"/>
          </a:p>
        </p:txBody>
      </p:sp>
      <p:pic>
        <p:nvPicPr>
          <p:cNvPr id="5" name="Рисунок 4" descr="Луцький замок2.jpg"/>
          <p:cNvPicPr>
            <a:picLocks noGrp="1" noChangeAspect="1"/>
          </p:cNvPicPr>
          <p:nvPr>
            <p:ph type="pic" idx="1"/>
          </p:nvPr>
        </p:nvPicPr>
        <p:blipFill>
          <a:blip r:embed="rId2" cstate="print"/>
          <a:srcRect l="9543" r="9543"/>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23528" y="260648"/>
            <a:ext cx="2448272" cy="6264696"/>
          </a:xfrm>
        </p:spPr>
        <p:txBody>
          <a:bodyPr>
            <a:noAutofit/>
          </a:bodyPr>
          <a:lstStyle/>
          <a:p>
            <a:r>
              <a:rPr lang="uk-UA" sz="1700" noProof="0" smtClean="0"/>
              <a:t>В'їзна вежа це п'ятиярусна паралелепіпедна споруда. Висота становить 28 м. У південній частині розміщені гвинтові сходи.  Стирова вежа, як і В'їзна, має форму прямокутного паралелепіпеда, підпирається зовні контрфорсами. Висота 28 м. Архітектура Владичої вежі ще лаконічніша. Висота становить 14 м. Вежа Чарторийських Окольного замку також являє собою прямокутний паралелепіпед, накритий гонтовим гостроверхим дахом.</a:t>
            </a:r>
            <a:endParaRPr lang="uk-UA" sz="1700" noProof="0"/>
          </a:p>
        </p:txBody>
      </p:sp>
      <p:pic>
        <p:nvPicPr>
          <p:cNvPr id="5" name="Рисунок 4" descr="Луцький замок3.jpg"/>
          <p:cNvPicPr>
            <a:picLocks noGrp="1" noChangeAspect="1"/>
          </p:cNvPicPr>
          <p:nvPr>
            <p:ph type="pic" idx="1"/>
          </p:nvPr>
        </p:nvPicPr>
        <p:blipFill>
          <a:blip r:embed="rId2" cstate="print"/>
          <a:srcRect l="5746" r="5746"/>
          <a:stretch>
            <a:fillRect/>
          </a:stretch>
        </p:blip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159</Words>
  <Application>Microsoft Office PowerPoint</Application>
  <PresentationFormat>Экран (4:3)</PresentationFormat>
  <Paragraphs>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Замки України</vt:lpstr>
      <vt:lpstr>Зміст</vt:lpstr>
      <vt:lpstr>Чигиринський замок</vt:lpstr>
      <vt:lpstr>Слайд 4</vt:lpstr>
      <vt:lpstr>Золочівський замок</vt:lpstr>
      <vt:lpstr>Слайд 6</vt:lpstr>
      <vt:lpstr>Луцький замок</vt:lpstr>
      <vt:lpstr>Слайд 8</vt:lpstr>
      <vt:lpstr>Слайд 9</vt:lpstr>
      <vt:lpstr>Олеський замок</vt:lpstr>
      <vt:lpstr>Слайд 11</vt:lpstr>
      <vt:lpstr>Білгород-Дністровський замок </vt:lpstr>
      <vt:lpstr>Слайд 13</vt:lpstr>
      <vt:lpstr>Підгірянський  замок</vt:lpstr>
      <vt:lpstr>Слайд 15</vt:lpstr>
      <vt:lpstr>Кам’янець-Подільський  замок</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Замки України</dc:title>
  <dc:creator>Анатолий</dc:creator>
  <cp:lastModifiedBy>Анатолий</cp:lastModifiedBy>
  <cp:revision>8</cp:revision>
  <dcterms:created xsi:type="dcterms:W3CDTF">2012-12-08T12:52:22Z</dcterms:created>
  <dcterms:modified xsi:type="dcterms:W3CDTF">2012-12-13T19:12:59Z</dcterms:modified>
</cp:coreProperties>
</file>