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7" r:id="rId4"/>
    <p:sldId id="258" r:id="rId5"/>
    <p:sldId id="262" r:id="rId6"/>
    <p:sldId id="261" r:id="rId7"/>
    <p:sldId id="260" r:id="rId8"/>
    <p:sldId id="259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71" autoAdjust="0"/>
  </p:normalViewPr>
  <p:slideViewPr>
    <p:cSldViewPr>
      <p:cViewPr varScale="1">
        <p:scale>
          <a:sx n="63" d="100"/>
          <a:sy n="63" d="100"/>
        </p:scale>
        <p:origin x="-108" y="-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5FEAFC-C549-4F85-BF4F-8F7B481978B5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DABF9D-E002-48AE-B86F-AD41B1977616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692696"/>
            <a:ext cx="7520880" cy="1109985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Пряма і непряма мова </a:t>
            </a:r>
            <a:endParaRPr lang="ru-R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517232"/>
            <a:ext cx="3851920" cy="1008112"/>
          </a:xfrm>
        </p:spPr>
        <p:txBody>
          <a:bodyPr>
            <a:normAutofit fontScale="47500" lnSpcReduction="20000"/>
          </a:bodyPr>
          <a:lstStyle/>
          <a:p>
            <a:r>
              <a:rPr lang="uk-UA" sz="3200" b="1" dirty="0" err="1"/>
              <a:t>Пігготувала</a:t>
            </a:r>
            <a:r>
              <a:rPr lang="uk-UA" sz="3200" b="1" dirty="0"/>
              <a:t> учениця 11-І класу</a:t>
            </a:r>
            <a:endParaRPr lang="en-US" sz="3200" b="1" dirty="0"/>
          </a:p>
          <a:p>
            <a:r>
              <a:rPr lang="ru-RU" sz="3200" b="1" dirty="0" err="1"/>
              <a:t>Черкасько</a:t>
            </a:r>
            <a:r>
              <a:rPr lang="uk-UA" sz="3200" b="1" dirty="0"/>
              <a:t>ї спеціалізованої школи №13 </a:t>
            </a:r>
          </a:p>
          <a:p>
            <a:r>
              <a:rPr lang="uk-UA" sz="3200" b="1" dirty="0" err="1"/>
              <a:t>Білокінь</a:t>
            </a:r>
            <a:r>
              <a:rPr lang="uk-UA" sz="3200" b="1" dirty="0"/>
              <a:t> Анастасія </a:t>
            </a:r>
            <a:endParaRPr lang="ru-RU" sz="3200" b="1" dirty="0"/>
          </a:p>
          <a:p>
            <a:endParaRPr lang="uk-UA" sz="3200" dirty="0" smtClean="0"/>
          </a:p>
        </p:txBody>
      </p:sp>
      <p:pic>
        <p:nvPicPr>
          <p:cNvPr id="1026" name="Picture 2" descr="C:\Users\фф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132856"/>
            <a:ext cx="5040560" cy="258301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2348880"/>
            <a:ext cx="6120680" cy="648072"/>
          </a:xfrm>
        </p:spPr>
        <p:txBody>
          <a:bodyPr>
            <a:noAutofit/>
          </a:bodyPr>
          <a:lstStyle/>
          <a:p>
            <a:r>
              <a:rPr lang="uk-UA" dirty="0" smtClean="0"/>
              <a:t>Збережіть рідну мову!!! </a:t>
            </a:r>
            <a:endParaRPr lang="ru-RU" dirty="0"/>
          </a:p>
        </p:txBody>
      </p:sp>
      <p:pic>
        <p:nvPicPr>
          <p:cNvPr id="4098" name="Picture 2" descr="C:\Users\фф\Desktop\івпф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140968"/>
            <a:ext cx="3816424" cy="34444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100" name="Picture 4" descr="C:\Users\фф\Desktop\авррваі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2656"/>
            <a:ext cx="2860952" cy="19888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101" name="Picture 5" descr="C:\Users\фф\Desktop\фіпвівпі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509120"/>
            <a:ext cx="3354471" cy="223224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102" name="Picture 6" descr="C:\Users\фф\Desktop\прп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04664"/>
            <a:ext cx="2609850" cy="17526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107504" y="638132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bg2">
                    <a:lumMod val="25000"/>
                  </a:schemeClr>
                </a:solidFill>
              </a:rPr>
              <a:t>Бас.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103" name="Picture 7" descr="C:\Users\фф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116632"/>
            <a:ext cx="2390775" cy="19145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104" name="Picture 8" descr="C:\Users\фф\Desktop\image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932349">
            <a:off x="1316085" y="3017937"/>
            <a:ext cx="1857220" cy="151216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1.Пряма і непряма мова як засоби передачі чужої мови.</a:t>
            </a:r>
          </a:p>
          <a:p>
            <a:r>
              <a:rPr lang="uk-UA" dirty="0"/>
              <a:t>2.Заміна прямої мови непрямою.</a:t>
            </a:r>
          </a:p>
          <a:p>
            <a:r>
              <a:rPr lang="uk-UA" dirty="0"/>
              <a:t>3.Цитата як спосіб передачі чужої мови.</a:t>
            </a:r>
          </a:p>
          <a:p>
            <a:r>
              <a:rPr lang="uk-UA" dirty="0"/>
              <a:t>4.Діалог.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03648" y="0"/>
            <a:ext cx="7416824" cy="141763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 Пряма і непряма мова як засоби             передачі чужої мови </a:t>
            </a:r>
            <a:endParaRPr lang="ru-RU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43608" y="1772816"/>
          <a:ext cx="8100392" cy="4320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50196"/>
                <a:gridCol w="4050196"/>
              </a:tblGrid>
              <a:tr h="1031721">
                <a:tc>
                  <a:txBody>
                    <a:bodyPr/>
                    <a:lstStyle/>
                    <a:p>
                      <a:r>
                        <a:rPr lang="uk-UA" sz="4400" dirty="0" smtClean="0"/>
                        <a:t>   Пряма мова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400" dirty="0" smtClean="0"/>
                        <a:t> Непряма мова </a:t>
                      </a:r>
                      <a:endParaRPr lang="ru-RU" sz="4400" dirty="0"/>
                    </a:p>
                  </a:txBody>
                  <a:tcPr/>
                </a:tc>
              </a:tr>
              <a:tr h="328875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 точно відтворений чужий вислів із</a:t>
                      </a:r>
                      <a:r>
                        <a:rPr lang="ru-RU" sz="2800" baseline="0" dirty="0" smtClean="0"/>
                        <a:t>   </a:t>
                      </a:r>
                      <a:r>
                        <a:rPr lang="ru-RU" sz="2800" dirty="0" smtClean="0"/>
                        <a:t>збереженням його  лексичних, синтаксичних та інтонаційних особливостей.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 чуже мовлення, що передається не дослівно, а зі збереженням лише основного змісту висловлювання.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0"/>
            <a:ext cx="6558440" cy="7383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РОЗДІЛОВІ ЗНАКИ ПРИ ПРЯМІЙ МОВІ</a:t>
            </a:r>
            <a:endParaRPr lang="ru-RU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" y="548680"/>
          <a:ext cx="9144001" cy="63093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3568"/>
                <a:gridCol w="1944216"/>
                <a:gridCol w="6516217"/>
              </a:tblGrid>
              <a:tr h="463574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Схеми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             </a:t>
                      </a:r>
                      <a:r>
                        <a:rPr lang="uk-UA" sz="2400" dirty="0" smtClean="0"/>
                        <a:t>Приклади</a:t>
                      </a:r>
                      <a:r>
                        <a:rPr lang="uk-UA" sz="2400" baseline="0" dirty="0" smtClean="0"/>
                        <a:t> речень</a:t>
                      </a:r>
                      <a:endParaRPr lang="ru-RU" sz="2400" dirty="0"/>
                    </a:p>
                  </a:txBody>
                  <a:tcPr/>
                </a:tc>
              </a:tr>
              <a:tr h="927148">
                <a:tc>
                  <a:txBody>
                    <a:bodyPr/>
                    <a:lstStyle/>
                    <a:p>
                      <a:r>
                        <a:rPr lang="uk-UA" sz="4800" b="1" i="1" dirty="0" smtClean="0"/>
                        <a:t> </a:t>
                      </a:r>
                      <a:r>
                        <a:rPr lang="uk-UA" sz="3600" b="1" i="1" dirty="0" smtClean="0"/>
                        <a:t>1</a:t>
                      </a:r>
                      <a:endParaRPr lang="ru-RU" sz="3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А: 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П!?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 за вербами причаїлася дрімота і шепоче: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Засни собі, засни...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(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М.Стельмах).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205292">
                <a:tc>
                  <a:txBody>
                    <a:bodyPr/>
                    <a:lstStyle/>
                    <a:p>
                      <a:r>
                        <a:rPr lang="uk-UA" sz="3600" b="1" i="1" dirty="0" smtClean="0"/>
                        <a:t> 2</a:t>
                      </a:r>
                      <a:endParaRPr lang="ru-RU" sz="3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П!?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– </a:t>
                      </a:r>
                      <a:r>
                        <a:rPr kumimoji="0" lang="uk-UA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Кругом неправда і неволя, народ замучений мовчить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»,–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часто повторював про себе слова Кобзаря молодий Франко (Д.Павличко).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27148">
                <a:tc>
                  <a:txBody>
                    <a:bodyPr/>
                    <a:lstStyle/>
                    <a:p>
                      <a:r>
                        <a:rPr lang="uk-UA" sz="3200" b="1" i="1" dirty="0" smtClean="0"/>
                        <a:t> 3</a:t>
                      </a:r>
                      <a:endParaRPr lang="ru-RU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П, – а, – п!?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 б сонце засліпив,–розхвастався Ліхтар,–якби мене хтось підійняв до хмар!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(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В.Симоненко).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53719">
                <a:tc>
                  <a:txBody>
                    <a:bodyPr/>
                    <a:lstStyle/>
                    <a:p>
                      <a:r>
                        <a:rPr lang="uk-UA" sz="3200" b="1" i="1" dirty="0" smtClean="0"/>
                        <a:t> 4</a:t>
                      </a:r>
                      <a:endParaRPr lang="ru-RU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П, – а. – П!?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Чого ж ви стоїте? – перебив їх нараз гетьман.–Сідайте! Подай, будь ласка, три крісла ближче! (Б. Лепкий).</a:t>
                      </a:r>
                      <a:endParaRPr lang="ru-RU" dirty="0"/>
                    </a:p>
                  </a:txBody>
                  <a:tcPr/>
                </a:tc>
              </a:tr>
              <a:tr h="1205292">
                <a:tc>
                  <a:txBody>
                    <a:bodyPr/>
                    <a:lstStyle/>
                    <a:p>
                      <a:r>
                        <a:rPr lang="uk-UA" sz="3200" b="1" i="1" dirty="0" smtClean="0"/>
                        <a:t> 5</a:t>
                      </a:r>
                      <a:endParaRPr lang="ru-RU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П, – а: – П!?</a:t>
                      </a:r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».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Якби не було мрії, праця втратила б свою  привабливість, – сказав В.Сухомлинський, а згодом додав: У мрії – краса праці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(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 газети).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27148">
                <a:tc>
                  <a:txBody>
                    <a:bodyPr/>
                    <a:lstStyle/>
                    <a:p>
                      <a:r>
                        <a:rPr lang="uk-UA" sz="3600" b="1" i="1" dirty="0" smtClean="0"/>
                        <a:t> </a:t>
                      </a:r>
                      <a:r>
                        <a:rPr lang="uk-UA" sz="3200" b="1" i="1" dirty="0" smtClean="0"/>
                        <a:t>6</a:t>
                      </a:r>
                      <a:endParaRPr lang="ru-RU" sz="3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А: 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 – </a:t>
                      </a:r>
                      <a:r>
                        <a:rPr kumimoji="0" lang="uk-UA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Усі на кутку кажуть: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 вашого Тараса, мабуть, щось добре вийде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»,–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промовив сусід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» (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С.Васильченко). </a:t>
                      </a:r>
                      <a:endParaRPr kumimoji="0" lang="e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5928" y="188640"/>
            <a:ext cx="7818072" cy="90872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Заміна прямої мови на непрямою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949280"/>
          </a:xfr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 smtClean="0"/>
              <a:t>- Коли пряма мова виражена розповідним реченням, то вона передається підрядним реченням із сполучником 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що</a:t>
            </a:r>
            <a:r>
              <a:rPr lang="uk-UA" dirty="0" smtClean="0"/>
              <a:t>: 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Я сказав йому повчально: «Географію завжди треба, сину, добре знати» 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 Він сказав сину, що географію завжди треба добре знати.</a:t>
            </a:r>
            <a:endParaRPr lang="uk-U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dirty="0" smtClean="0"/>
              <a:t>- Коли пряма мова виражає спонукання, просьбу або наказ, тоді вона замінюється підрядним реченням зі сполучником 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щоб</a:t>
            </a:r>
            <a:r>
              <a:rPr lang="uk-UA" dirty="0" smtClean="0"/>
              <a:t> або простим реченням з неозначеною формою дієслова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«Робіть, як ми домовились,» — порадив Гаврило. 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 Гаврило порадив, щоб робили, як вони домовились.</a:t>
            </a:r>
            <a:endParaRPr lang="uk-UA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dirty="0" smtClean="0"/>
              <a:t>- Коли пряма мова виражена питальним реченням, то вона замінюється підрядним за допомогою сполучників 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хто, що, куди, де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dirty="0" smtClean="0"/>
              <a:t>тощо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: «Оце увесь ар’єргард?» — сумно спитав командир. —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&gt;</a:t>
            </a:r>
            <a:r>
              <a:rPr lang="uk-UA" i="1" dirty="0" smtClean="0">
                <a:solidFill>
                  <a:schemeClr val="accent1">
                    <a:lumMod val="50000"/>
                  </a:schemeClr>
                </a:solidFill>
              </a:rPr>
              <a:t> Командир сумно спитав, чи оце увесь ар’єргард.</a:t>
            </a:r>
            <a:endParaRPr lang="uk-UA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0"/>
            <a:ext cx="7422536" cy="69269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ЦИТАТА ЯК СПОСІБ ПЕРЕДАЧІ ЧУЖОЇ МОВИ</a:t>
            </a:r>
            <a:endParaRPr lang="ru-RU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71600" y="737318"/>
          <a:ext cx="8172400" cy="6120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3326"/>
                <a:gridCol w="2539773"/>
                <a:gridCol w="4949301"/>
              </a:tblGrid>
              <a:tr h="999307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Особливості цитування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Приклади  речень</a:t>
                      </a:r>
                      <a:endParaRPr lang="ru-RU" dirty="0"/>
                    </a:p>
                  </a:txBody>
                  <a:tcPr/>
                </a:tc>
              </a:tr>
              <a:tr h="999307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1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Як пряма мова зі словами автора.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І.Франко наголошував: «Лиш боротись – значить жить». </a:t>
                      </a:r>
                      <a:endParaRPr lang="ru-RU" dirty="0"/>
                    </a:p>
                  </a:txBody>
                  <a:tcPr/>
                </a:tc>
              </a:tr>
              <a:tr h="999307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2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Як частина речення.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 словами І.Кочерги, «береться мудрість не із заповітів, а із шукань і помилок гірких». </a:t>
                      </a:r>
                      <a:endParaRPr lang="ru-RU" dirty="0"/>
                    </a:p>
                  </a:txBody>
                  <a:tcPr/>
                </a:tc>
              </a:tr>
              <a:tr h="999307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3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Наведено</a:t>
                      </a:r>
                      <a:r>
                        <a:rPr lang="ru-RU" baseline="0" dirty="0" smtClean="0"/>
                        <a:t> зы скороченням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Слова ці вишневі з Сосюриних уст: «Любіть Україну у сні й на яву...» (І.Драч). </a:t>
                      </a:r>
                      <a:endParaRPr lang="ru-RU" dirty="0"/>
                    </a:p>
                  </a:txBody>
                  <a:tcPr/>
                </a:tc>
              </a:tr>
              <a:tr h="1156047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Віршований текст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(в лапки не береться)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І день іде, і ніч іде,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І голову схопивши в руки,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Дивуєшся, чому не йде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Апостол правди і науки?</a:t>
                      </a:r>
                      <a:endParaRPr lang="ru-RU" dirty="0"/>
                    </a:p>
                  </a:txBody>
                  <a:tcPr/>
                </a:tc>
              </a:tr>
              <a:tr h="934734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Кілька цитат</a:t>
                      </a:r>
                      <a:br>
                        <a:rPr lang="ru-RU" dirty="0" smtClean="0"/>
                      </a:br>
                      <a:r>
                        <a:rPr lang="ru-RU" dirty="0" smtClean="0"/>
                        <a:t>(коми між ними)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Народна мудрість повчає: «Стоїш високо – не будь гордим, стоїш низько – не гнись», «Будь чесним перед самим собою (З часопису).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-1620688" y="1844824"/>
            <a:ext cx="360040" cy="2880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0"/>
            <a:ext cx="8100392" cy="68580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Цитату можуть супроводжувати вставні слова, які вказують на джерело  думки: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«Все йде, все минає» , за твердженням      Т. Шевченка.</a:t>
            </a:r>
          </a:p>
          <a:p>
            <a:pPr>
              <a:buNone/>
            </a:pPr>
            <a:r>
              <a:rPr lang="uk-UA" dirty="0" smtClean="0"/>
              <a:t>Вказівку на джерело , яка стоїть безпосередньо після  цитати , беруть у дужки :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Бути - значить виконувати  обов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язок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</a:p>
        </p:txBody>
      </p:sp>
      <p:pic>
        <p:nvPicPr>
          <p:cNvPr id="2050" name="Picture 2" descr="C:\Users\фф\Desktop\апвр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717032"/>
            <a:ext cx="4968552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5936" y="0"/>
            <a:ext cx="1872208" cy="824334"/>
          </a:xfrm>
        </p:spPr>
        <p:txBody>
          <a:bodyPr/>
          <a:lstStyle/>
          <a:p>
            <a:r>
              <a:rPr lang="ru-RU" dirty="0" smtClean="0"/>
              <a:t>Д</a:t>
            </a:r>
            <a:r>
              <a:rPr lang="uk-UA" dirty="0" smtClean="0"/>
              <a:t>і</a:t>
            </a:r>
            <a:r>
              <a:rPr lang="ru-RU" dirty="0" smtClean="0"/>
              <a:t>алог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764704"/>
            <a:ext cx="7746064" cy="4320480"/>
          </a:xfrm>
        </p:spPr>
        <p:txBody>
          <a:bodyPr/>
          <a:lstStyle/>
          <a:p>
            <a:r>
              <a:rPr lang="vi-VN" dirty="0" smtClean="0"/>
              <a:t>Діало́г </a:t>
            </a:r>
            <a:r>
              <a:rPr lang="en-US" dirty="0" smtClean="0"/>
              <a:t> — </a:t>
            </a:r>
            <a:r>
              <a:rPr lang="vi-VN" dirty="0" smtClean="0"/>
              <a:t>двосторонній обмін </a:t>
            </a:r>
            <a:r>
              <a:rPr lang="uk-UA" b="1" i="1" dirty="0" smtClean="0"/>
              <a:t>інформацією</a:t>
            </a:r>
            <a:r>
              <a:rPr lang="uk-UA" dirty="0" smtClean="0"/>
              <a:t> </a:t>
            </a:r>
            <a:r>
              <a:rPr lang="vi-VN" dirty="0" smtClean="0"/>
              <a:t>між двома людьми в вигляді питань та відповідей.</a:t>
            </a:r>
            <a:endParaRPr lang="uk-UA" dirty="0" smtClean="0"/>
          </a:p>
          <a:p>
            <a:r>
              <a:rPr lang="ru-RU" b="1" i="1" dirty="0" smtClean="0"/>
              <a:t>Слова кожної особи, яка бере участь у розмові, називаються репліками.</a:t>
            </a:r>
            <a:endParaRPr lang="uk-UA" b="1" i="1" dirty="0" smtClean="0"/>
          </a:p>
          <a:p>
            <a:r>
              <a:rPr lang="ru-RU" b="1" i="1" dirty="0" smtClean="0"/>
              <a:t>Основними ознаками діалогу є: намір, цілеспрямованість, правила ведення розмови.</a:t>
            </a:r>
          </a:p>
          <a:p>
            <a:endParaRPr lang="ru-RU" b="1" dirty="0"/>
          </a:p>
        </p:txBody>
      </p:sp>
      <p:pic>
        <p:nvPicPr>
          <p:cNvPr id="3074" name="Picture 2" descr="C:\Users\фф\Desktop\прп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509120"/>
            <a:ext cx="3456384" cy="216024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44624" y="980728"/>
            <a:ext cx="472096" cy="43691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5976664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Кожну репліку діалогу записуємо з нового рядка, перед реплікою ставимо тире.</a:t>
            </a:r>
          </a:p>
          <a:p>
            <a:r>
              <a:rPr lang="ru-RU" dirty="0" smtClean="0"/>
              <a:t>Якщо перед реплікою стоять слова автора, після них ставимо двокрапку. Якщо слова автора стоять після репліки, то після неї ставимо кому або знак оклику, чи знак питання, а потім — тире. Слова автора після репліки записуємо з малої літери.</a:t>
            </a:r>
          </a:p>
          <a:p>
            <a:r>
              <a:rPr lang="ru-RU" dirty="0" smtClean="0"/>
              <a:t>Коли є діалог, то замість лапок ставиться тире. Кожна репліка починається з нового рядка, а розділові знаки в реченні ставляться такі само, як при прямій мові: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—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Бабусю! — каже він. — Хотів я подивитися, чи дуже довгий світ.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—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Гай-гай! Дивився б із воріт, а лізти високо малому не годиться.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/>
              <a:t>6. Якщо репліки беруться в лапки і записуються підряд без слів автора, то між ними ставиться тире.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«На добридень, ти моя голубонько!» — «На добридень, мій коханий друже!» — «Що сьогодні снилось тобі, любко?» — «Сон приснився, та дивненький дуже». — «Що ж за диво снилось тобі, мила?» — «Мені снились білії лелії..» — «Тішся, мила, бо лелія — квітка чистої та любої надії!»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174</TotalTime>
  <Words>839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Solstice</vt:lpstr>
      <vt:lpstr>Пряма і непряма мова </vt:lpstr>
      <vt:lpstr>Презентация PowerPoint</vt:lpstr>
      <vt:lpstr> Пряма і непряма мова як засоби             передачі чужої мови </vt:lpstr>
      <vt:lpstr>РОЗДІЛОВІ ЗНАКИ ПРИ ПРЯМІЙ МОВІ</vt:lpstr>
      <vt:lpstr>Заміна прямої мови на непрямою </vt:lpstr>
      <vt:lpstr>ЦИТАТА ЯК СПОСІБ ПЕРЕДАЧІ ЧУЖОЇ МОВИ</vt:lpstr>
      <vt:lpstr>т</vt:lpstr>
      <vt:lpstr>Діалог</vt:lpstr>
      <vt:lpstr>п</vt:lpstr>
      <vt:lpstr>Збережіть рідну мову!!!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 і непряма мова</dc:title>
  <dc:creator>фф</dc:creator>
  <cp:lastModifiedBy>Horse</cp:lastModifiedBy>
  <cp:revision>19</cp:revision>
  <dcterms:created xsi:type="dcterms:W3CDTF">2012-10-17T17:36:33Z</dcterms:created>
  <dcterms:modified xsi:type="dcterms:W3CDTF">2015-02-07T19:11:26Z</dcterms:modified>
</cp:coreProperties>
</file>