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FFFF"/>
    <a:srgbClr val="CC66FF"/>
    <a:srgbClr val="FF9900"/>
    <a:srgbClr val="FF9966"/>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A02EBEA-AC53-450E-8FD8-03A3DBA1EB6E}" type="datetimeFigureOut">
              <a:rPr lang="ru-RU" smtClean="0"/>
              <a:pPr/>
              <a:t>02.10.2013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BEFE606-E157-4246-80D0-543F2B1688C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2EBEA-AC53-450E-8FD8-03A3DBA1EB6E}" type="datetimeFigureOut">
              <a:rPr lang="ru-RU" smtClean="0"/>
              <a:pPr/>
              <a:t>02.10.2013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FE606-E157-4246-80D0-543F2B1688C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642910" y="1214422"/>
            <a:ext cx="7643866" cy="3046988"/>
          </a:xfrm>
          <a:prstGeom prst="rect">
            <a:avLst/>
          </a:prstGeom>
        </p:spPr>
        <p:txBody>
          <a:bodyPr wrap="square">
            <a:spAutoFit/>
          </a:bodyPr>
          <a:lstStyle/>
          <a:p>
            <a:pPr algn="ctr"/>
            <a:r>
              <a:rPr lang="en-US" sz="9600" b="1" dirty="0">
                <a:latin typeface="Monotype Corsiva" pitchFamily="66" charset="0"/>
              </a:rPr>
              <a:t>T</a:t>
            </a:r>
            <a:r>
              <a:rPr lang="en-US" sz="9600" b="1" dirty="0" smtClean="0">
                <a:latin typeface="Monotype Corsiva" pitchFamily="66" charset="0"/>
              </a:rPr>
              <a:t>he Sugar Act </a:t>
            </a:r>
          </a:p>
          <a:p>
            <a:pPr algn="ctr"/>
            <a:r>
              <a:rPr lang="en-US" sz="9600" b="1" dirty="0" smtClean="0">
                <a:latin typeface="Monotype Corsiva" pitchFamily="66" charset="0"/>
              </a:rPr>
              <a:t>1764</a:t>
            </a:r>
            <a:endParaRPr lang="en-US" sz="9600" b="1" dirty="0">
              <a:latin typeface="Monotype Corsiva" pitchFamily="66"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000"/>
                                        <p:tgtEl>
                                          <p:spTgt spid="4">
                                            <p:txEl>
                                              <p:pRg st="1" end="1"/>
                                            </p:txEl>
                                          </p:spTgt>
                                        </p:tgtEl>
                                      </p:cBhvr>
                                    </p:animEffect>
                                    <p:anim calcmode="lin" valueType="num">
                                      <p:cBhvr>
                                        <p:cTn id="14"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15"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0" b="-10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785786" y="928670"/>
            <a:ext cx="7286676" cy="3377656"/>
          </a:xfrm>
          <a:prstGeom prst="rect">
            <a:avLst/>
          </a:prstGeom>
        </p:spPr>
        <p:txBody>
          <a:bodyPr wrap="square">
            <a:spAutoFit/>
          </a:bodyPr>
          <a:lstStyle/>
          <a:p>
            <a:pPr>
              <a:lnSpc>
                <a:spcPct val="150000"/>
              </a:lnSpc>
            </a:pPr>
            <a:r>
              <a:rPr lang="en-US" i="1" dirty="0" smtClean="0">
                <a:latin typeface="Bodoni MT" pitchFamily="18" charset="0"/>
              </a:rPr>
              <a:t>The Sugar Act, also known as the American Revenue Act, was passed on April 5, 1764. The act placed taxes by the British on sugar, wine, coffee and other goods imported in large quantities from England, which caused economic upheaval in the colonies. Many colonists boycotted these products, claiming taxation without representation, as they did not have any representatives within the British Parliament. Despite the unrest, the British had many reasons for the implementation of the Sugar Act. </a:t>
            </a:r>
            <a:r>
              <a:rPr lang="en-US" i="1" dirty="0">
                <a:latin typeface="Bodoni MT" pitchFamily="18" charset="0"/>
              </a:rPr>
              <a:t/>
            </a:r>
            <a:br>
              <a:rPr lang="en-US" i="1" dirty="0">
                <a:latin typeface="Bodoni MT" pitchFamily="18" charset="0"/>
              </a:rPr>
            </a:br>
            <a:endParaRPr lang="en-US" i="1" dirty="0">
              <a:latin typeface="Bodoni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28" y="571480"/>
            <a:ext cx="6581866" cy="584775"/>
          </a:xfrm>
          <a:prstGeom prst="rect">
            <a:avLst/>
          </a:prstGeom>
        </p:spPr>
        <p:txBody>
          <a:bodyPr wrap="none">
            <a:spAutoFit/>
          </a:bodyPr>
          <a:lstStyle/>
          <a:p>
            <a:pPr algn="ctr"/>
            <a:r>
              <a:rPr lang="en-US" sz="3200" b="1" i="1" dirty="0" smtClean="0">
                <a:latin typeface="Bodoni MT" pitchFamily="18" charset="0"/>
              </a:rPr>
              <a:t>Reasons for the Sugar Act of 1764</a:t>
            </a:r>
            <a:endParaRPr lang="en-US" sz="3200" b="1" i="1" dirty="0">
              <a:latin typeface="Bodoni MT" pitchFamily="18" charset="0"/>
            </a:endParaRPr>
          </a:p>
        </p:txBody>
      </p:sp>
      <p:sp>
        <p:nvSpPr>
          <p:cNvPr id="3" name="Прямоугольник 2"/>
          <p:cNvSpPr/>
          <p:nvPr/>
        </p:nvSpPr>
        <p:spPr>
          <a:xfrm>
            <a:off x="285720" y="1071546"/>
            <a:ext cx="8072494" cy="2862322"/>
          </a:xfrm>
          <a:prstGeom prst="rect">
            <a:avLst/>
          </a:prstGeom>
        </p:spPr>
        <p:txBody>
          <a:bodyPr wrap="square">
            <a:spAutoFit/>
          </a:bodyPr>
          <a:lstStyle/>
          <a:p>
            <a:r>
              <a:rPr lang="en-US" b="1" i="1" dirty="0" smtClean="0">
                <a:latin typeface="Bodoni MT" pitchFamily="18" charset="0"/>
              </a:rPr>
              <a:t>1.French and Indian War</a:t>
            </a:r>
          </a:p>
          <a:p>
            <a:r>
              <a:rPr lang="en-US" i="1" dirty="0" smtClean="0">
                <a:latin typeface="Bodoni MT" pitchFamily="18" charset="0"/>
              </a:rPr>
              <a:t>The French and Indian War began in 1756 to determine who would control North America. England won control in 1763, ousting the French and pushing the Native American Indians further westward. The war was incredibly expensive, sending England into enormous debt. In 1764 Prime Minister George Greenville saw an opportunity with the Sugar Act as a way to collect funds to pay off the debt caused by the French and Indian War.</a:t>
            </a:r>
          </a:p>
          <a:p>
            <a:r>
              <a:rPr lang="en-US" i="1" dirty="0">
                <a:latin typeface="Bodoni MT" pitchFamily="18" charset="0"/>
              </a:rPr>
              <a:t/>
            </a:r>
            <a:br>
              <a:rPr lang="en-US" i="1" dirty="0">
                <a:latin typeface="Bodoni MT" pitchFamily="18" charset="0"/>
              </a:rPr>
            </a:br>
            <a:r>
              <a:rPr lang="en-US" i="1" dirty="0">
                <a:latin typeface="Bodoni MT" pitchFamily="18" charset="0"/>
              </a:rPr>
              <a:t/>
            </a:r>
            <a:br>
              <a:rPr lang="en-US" i="1" dirty="0">
                <a:latin typeface="Bodoni MT" pitchFamily="18" charset="0"/>
              </a:rPr>
            </a:br>
            <a:endParaRPr lang="en-US" i="1" dirty="0">
              <a:latin typeface="Bodoni MT" pitchFamily="18" charset="0"/>
            </a:endParaRPr>
          </a:p>
        </p:txBody>
      </p:sp>
      <p:sp>
        <p:nvSpPr>
          <p:cNvPr id="4" name="Прямоугольник 3"/>
          <p:cNvSpPr/>
          <p:nvPr/>
        </p:nvSpPr>
        <p:spPr>
          <a:xfrm>
            <a:off x="1857356" y="3364736"/>
            <a:ext cx="6929486" cy="3493264"/>
          </a:xfrm>
          <a:prstGeom prst="rect">
            <a:avLst/>
          </a:prstGeom>
        </p:spPr>
        <p:txBody>
          <a:bodyPr wrap="square">
            <a:spAutoFit/>
          </a:bodyPr>
          <a:lstStyle/>
          <a:p>
            <a:r>
              <a:rPr lang="en-US" sz="1700" b="1" i="1" dirty="0" smtClean="0">
                <a:latin typeface="Bodoni MT" pitchFamily="18" charset="0"/>
              </a:rPr>
              <a:t>2.Smuggling of Goods</a:t>
            </a:r>
          </a:p>
          <a:p>
            <a:r>
              <a:rPr lang="en-US" sz="1700" i="1" dirty="0" smtClean="0">
                <a:latin typeface="Bodoni MT" pitchFamily="18" charset="0"/>
              </a:rPr>
              <a:t>Before the Sugar Act of 1764, there was the Molasses Act of 1733. This was England's answer to the colonists purchasing foreign molasses, which was cheaper. England implemented the Molasses Act, placing taxes on all non-British molasses products shipped to the colonies in an attempt to force colonists to purchase British products. However, the colonists found a way around the Molasses Act through the smuggling of goods. The Sugar Act of 1764 came just before the expiration of the Molasses Act as a way for the British to prevent the smuggling of goods and enforce taxes upon the colonists.</a:t>
            </a:r>
          </a:p>
          <a:p>
            <a:r>
              <a:rPr lang="en-US" sz="1700" i="1" dirty="0">
                <a:latin typeface="Bodoni MT" pitchFamily="18" charset="0"/>
              </a:rPr>
              <a:t/>
            </a:r>
            <a:br>
              <a:rPr lang="en-US" sz="1700" i="1" dirty="0">
                <a:latin typeface="Bodoni MT" pitchFamily="18" charset="0"/>
              </a:rPr>
            </a:br>
            <a:endParaRPr lang="en-US" sz="1700" i="1" dirty="0">
              <a:latin typeface="Bodoni MT" pitchFamily="18" charset="0"/>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hold" grpId="0" nodeType="clickEffect">
                                  <p:stCondLst>
                                    <p:cond delay="0"/>
                                  </p:stCondLst>
                                  <p:childTnLst>
                                    <p:animClr clrSpc="rgb">
                                      <p:cBhvr override="childStyle">
                                        <p:cTn id="6" dur="500" autoRev="1" fill="hold"/>
                                        <p:tgtEl>
                                          <p:spTgt spid="3"/>
                                        </p:tgtEl>
                                        <p:attrNameLst>
                                          <p:attrName>style.color</p:attrName>
                                        </p:attrNameLst>
                                      </p:cBhvr>
                                      <p:to>
                                        <a:schemeClr val="bg1"/>
                                      </p:to>
                                    </p:animClr>
                                    <p:animClr clrSpc="rgb">
                                      <p:cBhvr>
                                        <p:cTn id="7" dur="500" autoRev="1" fill="hold"/>
                                        <p:tgtEl>
                                          <p:spTgt spid="3"/>
                                        </p:tgtEl>
                                        <p:attrNameLst>
                                          <p:attrName>fillcolor</p:attrName>
                                        </p:attrNameLst>
                                      </p:cBhvr>
                                      <p:to>
                                        <a:schemeClr val="bg1"/>
                                      </p:to>
                                    </p:animClr>
                                    <p:set>
                                      <p:cBhvr>
                                        <p:cTn id="8" dur="500" autoRev="1" fill="hold"/>
                                        <p:tgtEl>
                                          <p:spTgt spid="3"/>
                                        </p:tgtEl>
                                        <p:attrNameLst>
                                          <p:attrName>fill.type</p:attrName>
                                        </p:attrNameLst>
                                      </p:cBhvr>
                                      <p:to>
                                        <p:strVal val="solid"/>
                                      </p:to>
                                    </p:set>
                                    <p:set>
                                      <p:cBhvr>
                                        <p:cTn id="9" dur="500" autoRev="1" fill="hold"/>
                                        <p:tgtEl>
                                          <p:spTgt spid="3"/>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hold" grpId="0" nodeType="clickEffect">
                                  <p:stCondLst>
                                    <p:cond delay="0"/>
                                  </p:stCondLst>
                                  <p:childTnLst>
                                    <p:animClr clrSpc="rgb">
                                      <p:cBhvr override="childStyle">
                                        <p:cTn id="13" dur="500" autoRev="1" fill="hold"/>
                                        <p:tgtEl>
                                          <p:spTgt spid="4"/>
                                        </p:tgtEl>
                                        <p:attrNameLst>
                                          <p:attrName>style.color</p:attrName>
                                        </p:attrNameLst>
                                      </p:cBhvr>
                                      <p:to>
                                        <a:schemeClr val="bg1"/>
                                      </p:to>
                                    </p:animClr>
                                    <p:animClr clrSpc="rgb">
                                      <p:cBhvr>
                                        <p:cTn id="14" dur="500" autoRev="1" fill="hold"/>
                                        <p:tgtEl>
                                          <p:spTgt spid="4"/>
                                        </p:tgtEl>
                                        <p:attrNameLst>
                                          <p:attrName>fillcolor</p:attrName>
                                        </p:attrNameLst>
                                      </p:cBhvr>
                                      <p:to>
                                        <a:schemeClr val="bg1"/>
                                      </p:to>
                                    </p:animClr>
                                    <p:set>
                                      <p:cBhvr>
                                        <p:cTn id="15" dur="500" autoRev="1" fill="hold"/>
                                        <p:tgtEl>
                                          <p:spTgt spid="4"/>
                                        </p:tgtEl>
                                        <p:attrNameLst>
                                          <p:attrName>fill.type</p:attrName>
                                        </p:attrNameLst>
                                      </p:cBhvr>
                                      <p:to>
                                        <p:strVal val="solid"/>
                                      </p:to>
                                    </p:set>
                                    <p:set>
                                      <p:cBhvr>
                                        <p:cTn id="16" dur="500" autoRev="1"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2357422" y="285728"/>
            <a:ext cx="4432367" cy="584775"/>
          </a:xfrm>
          <a:prstGeom prst="rect">
            <a:avLst/>
          </a:prstGeom>
        </p:spPr>
        <p:txBody>
          <a:bodyPr wrap="none">
            <a:spAutoFit/>
          </a:bodyPr>
          <a:lstStyle/>
          <a:p>
            <a:r>
              <a:rPr lang="de-DE" sz="3200" b="1" i="1" dirty="0" smtClean="0">
                <a:latin typeface="Bodoni MT" pitchFamily="18" charset="0"/>
              </a:rPr>
              <a:t>Facts </a:t>
            </a:r>
            <a:r>
              <a:rPr lang="de-DE" sz="3200" b="1" i="1" dirty="0" err="1" smtClean="0">
                <a:latin typeface="Bodoni MT" pitchFamily="18" charset="0"/>
              </a:rPr>
              <a:t>About</a:t>
            </a:r>
            <a:r>
              <a:rPr lang="de-DE" sz="3200" b="1" i="1" dirty="0" smtClean="0">
                <a:latin typeface="Bodoni MT" pitchFamily="18" charset="0"/>
              </a:rPr>
              <a:t> Sugar </a:t>
            </a:r>
            <a:r>
              <a:rPr lang="de-DE" sz="3200" b="1" i="1" dirty="0" err="1" smtClean="0">
                <a:latin typeface="Bodoni MT" pitchFamily="18" charset="0"/>
              </a:rPr>
              <a:t>Act</a:t>
            </a:r>
            <a:endParaRPr lang="de-DE" sz="3200" b="1" i="1" dirty="0">
              <a:latin typeface="Bodoni MT" pitchFamily="18" charset="0"/>
            </a:endParaRPr>
          </a:p>
        </p:txBody>
      </p:sp>
      <p:sp>
        <p:nvSpPr>
          <p:cNvPr id="3" name="Прямоугольник 2"/>
          <p:cNvSpPr/>
          <p:nvPr/>
        </p:nvSpPr>
        <p:spPr>
          <a:xfrm>
            <a:off x="285720" y="928670"/>
            <a:ext cx="5000660" cy="2862322"/>
          </a:xfrm>
          <a:prstGeom prst="rect">
            <a:avLst/>
          </a:prstGeom>
        </p:spPr>
        <p:txBody>
          <a:bodyPr wrap="square">
            <a:spAutoFit/>
          </a:bodyPr>
          <a:lstStyle/>
          <a:p>
            <a:pPr>
              <a:lnSpc>
                <a:spcPct val="150000"/>
              </a:lnSpc>
            </a:pPr>
            <a:r>
              <a:rPr lang="en-US" sz="2000" i="1" dirty="0" smtClean="0">
                <a:latin typeface="Bodoni MT" pitchFamily="18" charset="0"/>
              </a:rPr>
              <a:t>The goal of the act was to raise revenue to help defray the military costs of protecting the American colonies at a time when Great Britain's economy was saddled with the huge national debt accumulated during the French and Indian War (Seven Years War). </a:t>
            </a:r>
            <a:endParaRPr lang="ru-RU" sz="2000" i="1" dirty="0"/>
          </a:p>
        </p:txBody>
      </p:sp>
      <p:pic>
        <p:nvPicPr>
          <p:cNvPr id="5" name="Рисунок 4" descr="b7ce163cbc3c47286cfe7338a48fe088_1M.png.jpeg"/>
          <p:cNvPicPr>
            <a:picLocks noChangeAspect="1"/>
          </p:cNvPicPr>
          <p:nvPr/>
        </p:nvPicPr>
        <p:blipFill>
          <a:blip r:embed="rId3" cstate="print"/>
          <a:stretch>
            <a:fillRect/>
          </a:stretch>
        </p:blipFill>
        <p:spPr>
          <a:xfrm>
            <a:off x="5786446" y="1857364"/>
            <a:ext cx="2901522" cy="44701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2786050" y="500042"/>
            <a:ext cx="6500858" cy="1815882"/>
          </a:xfrm>
          <a:prstGeom prst="rect">
            <a:avLst/>
          </a:prstGeom>
        </p:spPr>
        <p:txBody>
          <a:bodyPr wrap="square">
            <a:spAutoFit/>
          </a:bodyPr>
          <a:lstStyle/>
          <a:p>
            <a:r>
              <a:rPr lang="en-US" sz="2800" i="1" dirty="0" smtClean="0">
                <a:latin typeface="Bodoni MT" pitchFamily="18" charset="0"/>
              </a:rPr>
              <a:t>The focus of the Sugar Act was to discourage colonial merchants and manufacturers from smuggling non-British goods to avoid taxes imposed by Parliament. </a:t>
            </a:r>
            <a:endParaRPr lang="ru-RU" sz="2800" i="1" dirty="0"/>
          </a:p>
        </p:txBody>
      </p:sp>
      <p:sp>
        <p:nvSpPr>
          <p:cNvPr id="3" name="Прямоугольник 2"/>
          <p:cNvSpPr/>
          <p:nvPr/>
        </p:nvSpPr>
        <p:spPr>
          <a:xfrm>
            <a:off x="214282" y="3000372"/>
            <a:ext cx="4572000" cy="2677656"/>
          </a:xfrm>
          <a:prstGeom prst="rect">
            <a:avLst/>
          </a:prstGeom>
        </p:spPr>
        <p:txBody>
          <a:bodyPr>
            <a:spAutoFit/>
          </a:bodyPr>
          <a:lstStyle/>
          <a:p>
            <a:r>
              <a:rPr lang="en-US" sz="2800" i="1" dirty="0" smtClean="0">
                <a:latin typeface="Bodoni MT" pitchFamily="18" charset="0"/>
              </a:rPr>
              <a:t>The Sugar Act increased the number of items that would be taxed when they were imported to the colonies, but it actually reduced the tax on molasses and sugar </a:t>
            </a:r>
            <a:endParaRPr lang="ru-RU" sz="2800" i="1" dirty="0"/>
          </a:p>
        </p:txBody>
      </p:sp>
      <p:pic>
        <p:nvPicPr>
          <p:cNvPr id="4" name="Рисунок 3" descr="sugar-refinery.jpg"/>
          <p:cNvPicPr>
            <a:picLocks noChangeAspect="1"/>
          </p:cNvPicPr>
          <p:nvPr/>
        </p:nvPicPr>
        <p:blipFill>
          <a:blip r:embed="rId3" cstate="print"/>
          <a:stretch>
            <a:fillRect/>
          </a:stretch>
        </p:blipFill>
        <p:spPr>
          <a:xfrm>
            <a:off x="5357818" y="2714620"/>
            <a:ext cx="3119980" cy="3953023"/>
          </a:xfrm>
          <a:prstGeom prst="rect">
            <a:avLst/>
          </a:prstGeom>
        </p:spPr>
      </p:pic>
      <p:pic>
        <p:nvPicPr>
          <p:cNvPr id="5" name="Рисунок 4" descr="156698.jpg"/>
          <p:cNvPicPr>
            <a:picLocks noChangeAspect="1"/>
          </p:cNvPicPr>
          <p:nvPr/>
        </p:nvPicPr>
        <p:blipFill>
          <a:blip r:embed="rId4" cstate="print"/>
          <a:stretch>
            <a:fillRect/>
          </a:stretch>
        </p:blipFill>
        <p:spPr>
          <a:xfrm>
            <a:off x="357158" y="357166"/>
            <a:ext cx="2071702" cy="2071702"/>
          </a:xfrm>
          <a:prstGeom prst="rect">
            <a:avLst/>
          </a:prstGeom>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60000"/>
                <a:satMod val="355000"/>
              </a:schemeClr>
            </a:gs>
            <a:gs pos="40000">
              <a:schemeClr val="bg2">
                <a:tint val="85000"/>
                <a:satMod val="320000"/>
              </a:schemeClr>
            </a:gs>
            <a:gs pos="100000">
              <a:schemeClr val="bg2">
                <a:shade val="55000"/>
                <a:satMod val="300000"/>
              </a:schemeClr>
            </a:gs>
          </a:gsLst>
          <a:path path="circle">
            <a:fillToRect l="-24500" t="-20000" r="124500" b="12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428596" y="357166"/>
            <a:ext cx="6357982" cy="954107"/>
          </a:xfrm>
          <a:prstGeom prst="rect">
            <a:avLst/>
          </a:prstGeom>
        </p:spPr>
        <p:txBody>
          <a:bodyPr wrap="square">
            <a:spAutoFit/>
          </a:bodyPr>
          <a:lstStyle/>
          <a:p>
            <a:r>
              <a:rPr lang="en-US" sz="2800" i="1" dirty="0" smtClean="0">
                <a:latin typeface="Bodoni MT" pitchFamily="18" charset="0"/>
              </a:rPr>
              <a:t>The Sugar Act also increased enforcement of smuggling laws. </a:t>
            </a:r>
            <a:endParaRPr lang="ru-RU" sz="2800" i="1" dirty="0"/>
          </a:p>
        </p:txBody>
      </p:sp>
      <p:sp>
        <p:nvSpPr>
          <p:cNvPr id="3" name="Прямоугольник 2"/>
          <p:cNvSpPr/>
          <p:nvPr/>
        </p:nvSpPr>
        <p:spPr>
          <a:xfrm>
            <a:off x="428596" y="3786190"/>
            <a:ext cx="7572428" cy="1815882"/>
          </a:xfrm>
          <a:prstGeom prst="rect">
            <a:avLst/>
          </a:prstGeom>
        </p:spPr>
        <p:txBody>
          <a:bodyPr wrap="square">
            <a:spAutoFit/>
          </a:bodyPr>
          <a:lstStyle/>
          <a:p>
            <a:r>
              <a:rPr lang="en-US" sz="2800" i="1" dirty="0" smtClean="0">
                <a:latin typeface="Bodoni MT" pitchFamily="18" charset="0"/>
              </a:rPr>
              <a:t>The Sugar Act empowered customs officials to have all violations tried in vice admiralty courts rather than local colonial courts where the juries often looked favorably on smugglers. </a:t>
            </a:r>
            <a:endParaRPr lang="ru-RU" sz="2800" i="1" dirty="0"/>
          </a:p>
        </p:txBody>
      </p:sp>
      <p:pic>
        <p:nvPicPr>
          <p:cNvPr id="6" name="Рисунок 5" descr="sugar-spoon-pile-lg.jpg"/>
          <p:cNvPicPr>
            <a:picLocks noChangeAspect="1"/>
          </p:cNvPicPr>
          <p:nvPr/>
        </p:nvPicPr>
        <p:blipFill>
          <a:blip r:embed="rId2" cstate="print"/>
          <a:stretch>
            <a:fillRect/>
          </a:stretch>
        </p:blipFill>
        <p:spPr>
          <a:xfrm>
            <a:off x="6786578" y="500042"/>
            <a:ext cx="2167344" cy="2769384"/>
          </a:xfrm>
          <a:prstGeom prst="rect">
            <a:avLst/>
          </a:prstGeom>
        </p:spPr>
      </p:pic>
      <p:pic>
        <p:nvPicPr>
          <p:cNvPr id="8" name="Рисунок 7" descr="Sugar_cane_plantation.JPG"/>
          <p:cNvPicPr>
            <a:picLocks noChangeAspect="1"/>
          </p:cNvPicPr>
          <p:nvPr/>
        </p:nvPicPr>
        <p:blipFill>
          <a:blip r:embed="rId3" cstate="print"/>
          <a:stretch>
            <a:fillRect/>
          </a:stretch>
        </p:blipFill>
        <p:spPr>
          <a:xfrm>
            <a:off x="1428728" y="1357298"/>
            <a:ext cx="2357454" cy="2438746"/>
          </a:xfrm>
          <a:prstGeom prst="rect">
            <a:avLst/>
          </a:prstGeom>
        </p:spPr>
      </p:pic>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6" dur="1000" fill="hold"/>
                                        <p:tgtEl>
                                          <p:spTgt spid="6"/>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428596" y="357166"/>
            <a:ext cx="7858180" cy="2554545"/>
          </a:xfrm>
          <a:prstGeom prst="rect">
            <a:avLst/>
          </a:prstGeom>
        </p:spPr>
        <p:txBody>
          <a:bodyPr wrap="square">
            <a:spAutoFit/>
          </a:bodyPr>
          <a:lstStyle/>
          <a:p>
            <a:r>
              <a:rPr lang="en-US" sz="3200" i="1" dirty="0" smtClean="0">
                <a:latin typeface="Bodoni MT" pitchFamily="18" charset="0"/>
              </a:rPr>
              <a:t>Strict enforcement of the Sugar Act successfully reduced smuggling, but it greatly disrupted the economy of the American colonies by increasing the cost of many imported items, and reducing exports to non-British markets. </a:t>
            </a:r>
            <a:endParaRPr lang="ru-RU" sz="3200" i="1" dirty="0"/>
          </a:p>
        </p:txBody>
      </p:sp>
      <p:pic>
        <p:nvPicPr>
          <p:cNvPr id="3" name="Рисунок 2" descr="British navy at the entrance to the Pathein river colonial times Myanmar Burma.jpg"/>
          <p:cNvPicPr>
            <a:picLocks noChangeAspect="1"/>
          </p:cNvPicPr>
          <p:nvPr/>
        </p:nvPicPr>
        <p:blipFill>
          <a:blip r:embed="rId3" cstate="print"/>
          <a:stretch>
            <a:fillRect/>
          </a:stretch>
        </p:blipFill>
        <p:spPr>
          <a:xfrm>
            <a:off x="3378200" y="3619500"/>
            <a:ext cx="5765800" cy="3238500"/>
          </a:xfrm>
          <a:prstGeom prst="rect">
            <a:avLst/>
          </a:prstGeom>
          <a:ln>
            <a:noFill/>
          </a:ln>
          <a:effectLst>
            <a:softEdge rad="112500"/>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60000"/>
                <a:satMod val="355000"/>
              </a:schemeClr>
            </a:gs>
            <a:gs pos="40000">
              <a:schemeClr val="bg2">
                <a:tint val="85000"/>
                <a:satMod val="320000"/>
              </a:schemeClr>
            </a:gs>
            <a:gs pos="100000">
              <a:schemeClr val="bg2">
                <a:shade val="55000"/>
                <a:satMod val="300000"/>
              </a:schemeClr>
            </a:gs>
          </a:gsLst>
          <a:path path="circle">
            <a:fillToRect l="-24500" t="-20000" r="124500" b="12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357158" y="571480"/>
            <a:ext cx="5786446" cy="1200329"/>
          </a:xfrm>
          <a:prstGeom prst="rect">
            <a:avLst/>
          </a:prstGeom>
        </p:spPr>
        <p:txBody>
          <a:bodyPr wrap="square">
            <a:spAutoFit/>
          </a:bodyPr>
          <a:lstStyle/>
          <a:p>
            <a:r>
              <a:rPr lang="en-US" i="1" dirty="0" smtClean="0">
                <a:latin typeface="Bodoni MT" pitchFamily="18" charset="0"/>
              </a:rPr>
              <a:t>Americans protested the Sugar Act primarily because of its economic impact, but for some "no taxation without representation" became a rallying cry against Parliament's right to tax the colonies. </a:t>
            </a:r>
            <a:endParaRPr lang="ru-RU" i="1" dirty="0">
              <a:latin typeface="Monotype Corsiva" pitchFamily="66" charset="0"/>
            </a:endParaRPr>
          </a:p>
        </p:txBody>
      </p:sp>
      <p:sp>
        <p:nvSpPr>
          <p:cNvPr id="3" name="Прямоугольник 2"/>
          <p:cNvSpPr/>
          <p:nvPr/>
        </p:nvSpPr>
        <p:spPr>
          <a:xfrm>
            <a:off x="3214662" y="1785926"/>
            <a:ext cx="5929338" cy="923330"/>
          </a:xfrm>
          <a:prstGeom prst="rect">
            <a:avLst/>
          </a:prstGeom>
        </p:spPr>
        <p:txBody>
          <a:bodyPr wrap="square">
            <a:spAutoFit/>
          </a:bodyPr>
          <a:lstStyle/>
          <a:p>
            <a:r>
              <a:rPr lang="en-US" i="1" dirty="0" smtClean="0">
                <a:latin typeface="Bodoni MT" pitchFamily="18" charset="0"/>
              </a:rPr>
              <a:t>Protests against the Sugar Act led to boycotts of some British luxury goods, which did boost local manufacturing in some instances. </a:t>
            </a:r>
            <a:endParaRPr lang="ru-RU" i="1" dirty="0">
              <a:latin typeface="Monotype Corsiva" pitchFamily="66" charset="0"/>
            </a:endParaRPr>
          </a:p>
        </p:txBody>
      </p:sp>
      <p:pic>
        <p:nvPicPr>
          <p:cNvPr id="7" name="Рисунок 6" descr="gmed-sugar-skull-6.jpg"/>
          <p:cNvPicPr>
            <a:picLocks noChangeAspect="1"/>
          </p:cNvPicPr>
          <p:nvPr/>
        </p:nvPicPr>
        <p:blipFill>
          <a:blip r:embed="rId2" cstate="print"/>
          <a:stretch>
            <a:fillRect/>
          </a:stretch>
        </p:blipFill>
        <p:spPr>
          <a:xfrm>
            <a:off x="214282" y="2643182"/>
            <a:ext cx="3913087" cy="2928958"/>
          </a:xfrm>
          <a:prstGeom prst="rect">
            <a:avLst/>
          </a:prstGeom>
        </p:spPr>
      </p:pic>
      <p:pic>
        <p:nvPicPr>
          <p:cNvPr id="8" name="Рисунок 7" descr="rum_zgodovina_plantaza_slakornega_trsa.jpg"/>
          <p:cNvPicPr>
            <a:picLocks noChangeAspect="1"/>
          </p:cNvPicPr>
          <p:nvPr/>
        </p:nvPicPr>
        <p:blipFill>
          <a:blip r:embed="rId3" cstate="print"/>
          <a:stretch>
            <a:fillRect/>
          </a:stretch>
        </p:blipFill>
        <p:spPr>
          <a:xfrm>
            <a:off x="4143372" y="3071810"/>
            <a:ext cx="4500594" cy="3247752"/>
          </a:xfrm>
          <a:prstGeom prst="rect">
            <a:avLst/>
          </a:prstGeom>
        </p:spPr>
      </p:pic>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3"/>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3" name="TextBox 2"/>
          <p:cNvSpPr txBox="1"/>
          <p:nvPr/>
        </p:nvSpPr>
        <p:spPr>
          <a:xfrm>
            <a:off x="1428728" y="1643050"/>
            <a:ext cx="5000660" cy="1569660"/>
          </a:xfrm>
          <a:prstGeom prst="rect">
            <a:avLst/>
          </a:prstGeom>
          <a:noFill/>
        </p:spPr>
        <p:txBody>
          <a:bodyPr wrap="square" rtlCol="0">
            <a:spAutoFit/>
          </a:bodyPr>
          <a:lstStyle/>
          <a:p>
            <a:pPr algn="ctr"/>
            <a:r>
              <a:rPr lang="en-US" sz="9600" dirty="0" smtClean="0">
                <a:latin typeface="Edwardian Script ITC" pitchFamily="66" charset="0"/>
              </a:rPr>
              <a:t>The end</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style.rotation</p:attrName>
                                        </p:attrNameLst>
                                      </p:cBhvr>
                                      <p:tavLst>
                                        <p:tav tm="0">
                                          <p:val>
                                            <p:fltVal val="720"/>
                                          </p:val>
                                        </p:tav>
                                        <p:tav tm="100000">
                                          <p:val>
                                            <p:fltVal val="0"/>
                                          </p:val>
                                        </p:tav>
                                      </p:tavLst>
                                    </p:anim>
                                    <p:anim calcmode="lin" valueType="num">
                                      <p:cBhvr>
                                        <p:cTn id="9" dur="3000" fill="hold"/>
                                        <p:tgtEl>
                                          <p:spTgt spid="3"/>
                                        </p:tgtEl>
                                        <p:attrNameLst>
                                          <p:attrName>ppt_h</p:attrName>
                                        </p:attrNameLst>
                                      </p:cBhvr>
                                      <p:tavLst>
                                        <p:tav tm="0">
                                          <p:val>
                                            <p:fltVal val="0"/>
                                          </p:val>
                                        </p:tav>
                                        <p:tav tm="100000">
                                          <p:val>
                                            <p:strVal val="#ppt_h"/>
                                          </p:val>
                                        </p:tav>
                                      </p:tavLst>
                                    </p:anim>
                                    <p:anim calcmode="lin" valueType="num">
                                      <p:cBhvr>
                                        <p:cTn id="10" dur="3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TotalTime>
  <Words>532</Words>
  <Application>Microsoft Office PowerPoint</Application>
  <PresentationFormat>Экран (4:3)</PresentationFormat>
  <Paragraphs>20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Darina</cp:lastModifiedBy>
  <cp:revision>10</cp:revision>
  <dcterms:created xsi:type="dcterms:W3CDTF">2013-10-02T02:50:25Z</dcterms:created>
  <dcterms:modified xsi:type="dcterms:W3CDTF">2013-10-02T10:37:38Z</dcterms:modified>
</cp:coreProperties>
</file>