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82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42BB1-C655-4B04-9858-41D2FB21B8AD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4391C-0748-4E7F-A0AF-26A2EDFA3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000108"/>
            <a:ext cx="73613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/>
              <a:t>Архітектура  </a:t>
            </a:r>
            <a:r>
              <a:rPr lang="uk-UA" sz="2800" b="1" i="1" dirty="0" err="1" smtClean="0"/>
              <a:t>арабо-мусульманського</a:t>
            </a:r>
            <a:r>
              <a:rPr lang="uk-UA" sz="2800" b="1" i="1" dirty="0" smtClean="0"/>
              <a:t> </a:t>
            </a:r>
          </a:p>
          <a:p>
            <a:r>
              <a:rPr lang="uk-UA" sz="2800" b="1" i="1" dirty="0" smtClean="0"/>
              <a:t>                           </a:t>
            </a:r>
          </a:p>
          <a:p>
            <a:r>
              <a:rPr lang="uk-UA" sz="2800" b="1" i="1" dirty="0" smtClean="0"/>
              <a:t>                               культурного   регіону.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215074" y="4143380"/>
            <a:ext cx="24945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u="sng" dirty="0" smtClean="0"/>
              <a:t>Підготувала</a:t>
            </a:r>
          </a:p>
          <a:p>
            <a:endParaRPr lang="uk-UA" i="1" u="sng" dirty="0" smtClean="0"/>
          </a:p>
          <a:p>
            <a:r>
              <a:rPr lang="uk-UA" i="1" u="sng" dirty="0" smtClean="0"/>
              <a:t>Учениця 11-А  класу</a:t>
            </a:r>
          </a:p>
          <a:p>
            <a:endParaRPr lang="uk-UA" i="1" u="sng" dirty="0" smtClean="0"/>
          </a:p>
          <a:p>
            <a:r>
              <a:rPr lang="uk-UA" i="1" u="sng" dirty="0" smtClean="0"/>
              <a:t>Литвин  Олена</a:t>
            </a:r>
            <a:endParaRPr lang="ru-RU" i="1" u="sng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6066702" cy="4065596"/>
          </a:xfrm>
          <a:prstGeom prst="rect">
            <a:avLst/>
          </a:prstGeom>
        </p:spPr>
      </p:pic>
      <p:pic>
        <p:nvPicPr>
          <p:cNvPr id="3" name="Рисунок 2" descr="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748084"/>
            <a:ext cx="4667791" cy="31099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85L3oFS3P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5572164" cy="3714776"/>
          </a:xfrm>
          <a:prstGeom prst="rect">
            <a:avLst/>
          </a:prstGeom>
        </p:spPr>
      </p:pic>
      <p:pic>
        <p:nvPicPr>
          <p:cNvPr id="3" name="Рисунок 2" descr="su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588" y="3143248"/>
            <a:ext cx="5286412" cy="34427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12845"/>
            <a:ext cx="6572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uk-UA" b="1" i="1" dirty="0" smtClean="0"/>
              <a:t>Араби ухились від монотонних орнаментів і гладких поверхонь, вони прикрашали стіни мармуровими або гіпсовими пластинками з рельєфом невеличкої глибини. На малюнках </a:t>
            </a:r>
            <a:r>
              <a:rPr lang="uk-UA" b="1" i="1" dirty="0" err="1" smtClean="0"/>
              <a:t>зображались</a:t>
            </a:r>
            <a:r>
              <a:rPr lang="uk-UA" b="1" i="1" dirty="0" smtClean="0"/>
              <a:t> рослини в схематичній формі або геометричні фігури. Ці прикраси назвали арабесками (хоч вони і застосовувались задовго до арабів). Звичайно місця заглиблення на малюнку фарбувались в пурпурні або сині тони, випуклості покривалися позолотою. Ці кольорові контрасти давали незвичайний декоративний ефект, додавали малюнку жвавість і яскравість. Араби рідко застосовували  для забудівель камінь; вони віддавали перевагу випаленій цеглі і цементу. </a:t>
            </a:r>
            <a:endParaRPr lang="ru-RU" b="1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0px-Alhambra_Detail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28604"/>
            <a:ext cx="2286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187452_galeri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7029">
            <a:off x="4214810" y="1928802"/>
            <a:ext cx="4643470" cy="3080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halyava_alj_arabiya_arabes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000504"/>
            <a:ext cx="3571900" cy="2609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80-5741989-Ulugbek_Madrasa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857232"/>
            <a:ext cx="6572295" cy="492922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b="1" i="1" dirty="0" smtClean="0"/>
              <a:t>З давніх часів поруч із мечеттю зводився мінарет. Його походження пов'язують з кількома прообразами: зі сторожовою чи сигнальною вежею, маяком. Мінарет служить для скликання правовірних на молитву, що й виконує спеціальний службовець при мечеті — муедзин. Звичайно мінарет прилягає до мечеті, інколи розташований окремо.</a:t>
            </a:r>
            <a:endParaRPr lang="ru-RU" b="1" i="1" dirty="0" smtClean="0"/>
          </a:p>
          <a:p>
            <a:pPr lvl="0"/>
            <a:r>
              <a:rPr lang="uk-UA" b="1" i="1" dirty="0" smtClean="0"/>
              <a:t> Асиміляція архітектурних особливостей різних культурних регіонів зумовила виникнення оригінальних і не схожих між собою форм мінаретів.</a:t>
            </a:r>
            <a:endParaRPr lang="ru-RU" b="1" i="1" dirty="0"/>
          </a:p>
        </p:txBody>
      </p:sp>
      <p:pic>
        <p:nvPicPr>
          <p:cNvPr id="3" name="Рисунок 2" descr="06121303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17875">
            <a:off x="6183352" y="2675779"/>
            <a:ext cx="2497281" cy="4070568"/>
          </a:xfrm>
          <a:prstGeom prst="rect">
            <a:avLst/>
          </a:prstGeom>
        </p:spPr>
      </p:pic>
      <p:pic>
        <p:nvPicPr>
          <p:cNvPr id="4" name="Рисунок 3" descr="C:\МАМА\11 клас уроки\Мусульманська архітектура\минаре г Луксор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17879">
            <a:off x="1643042" y="2571744"/>
            <a:ext cx="2357454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Мечеть </a:t>
            </a:r>
            <a:r>
              <a:rPr lang="ru-RU" b="1" i="1" dirty="0" err="1" smtClean="0"/>
              <a:t>Фейсала</a:t>
            </a:r>
            <a:r>
              <a:rPr lang="ru-RU" b="1" i="1" dirty="0" smtClean="0"/>
              <a:t> – </a:t>
            </a:r>
            <a:r>
              <a:rPr lang="ru-RU" b="1" i="1" dirty="0" err="1" smtClean="0"/>
              <a:t>національна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мечеть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Пакистані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одна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найбільших</a:t>
            </a:r>
            <a:r>
              <a:rPr lang="ru-RU" b="1" i="1" dirty="0" smtClean="0"/>
              <a:t> у </a:t>
            </a:r>
            <a:r>
              <a:rPr lang="ru-RU" b="1" i="1" dirty="0" err="1" smtClean="0"/>
              <a:t>світі</a:t>
            </a:r>
            <a:r>
              <a:rPr lang="ru-RU" b="1" i="1" dirty="0" smtClean="0"/>
              <a:t>, </a:t>
            </a:r>
            <a:r>
              <a:rPr lang="ru-RU" b="1" i="1" dirty="0" err="1" smtClean="0"/>
              <a:t>відома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завдяки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своїм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розмірам</a:t>
            </a:r>
            <a:r>
              <a:rPr lang="ru-RU" b="1" i="1" dirty="0" smtClean="0"/>
              <a:t>, </a:t>
            </a:r>
            <a:r>
              <a:rPr lang="ru-RU" b="1" i="1" dirty="0" err="1" smtClean="0"/>
              <a:t>площею</a:t>
            </a:r>
            <a:r>
              <a:rPr lang="ru-RU" b="1" i="1" dirty="0" smtClean="0"/>
              <a:t> 5 тис. </a:t>
            </a:r>
            <a:r>
              <a:rPr lang="ru-RU" b="1" i="1" dirty="0" err="1" smtClean="0"/>
              <a:t>кв</a:t>
            </a:r>
            <a:r>
              <a:rPr lang="ru-RU" b="1" i="1" dirty="0" smtClean="0"/>
              <a:t> м, вона </a:t>
            </a:r>
            <a:r>
              <a:rPr lang="ru-RU" b="1" i="1" dirty="0" err="1" smtClean="0"/>
              <a:t>здатна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вмістити</a:t>
            </a:r>
            <a:r>
              <a:rPr lang="ru-RU" b="1" i="1" dirty="0" smtClean="0"/>
              <a:t> 300 тис. </a:t>
            </a:r>
            <a:r>
              <a:rPr lang="ru-RU" b="1" i="1" dirty="0" err="1" smtClean="0"/>
              <a:t>віруючих</a:t>
            </a:r>
            <a:r>
              <a:rPr lang="ru-RU" b="1" i="1" dirty="0" smtClean="0"/>
              <a:t>. </a:t>
            </a:r>
            <a:r>
              <a:rPr lang="ru-RU" b="1" i="1" dirty="0" err="1" smtClean="0"/>
              <a:t>Була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збудована</a:t>
            </a:r>
            <a:r>
              <a:rPr lang="ru-RU" b="1" i="1" dirty="0" smtClean="0"/>
              <a:t> за </a:t>
            </a:r>
            <a:r>
              <a:rPr lang="ru-RU" b="1" i="1" dirty="0" err="1" smtClean="0"/>
              <a:t>сприяння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Саудівської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Аравії</a:t>
            </a:r>
            <a:r>
              <a:rPr lang="ru-RU" b="1" i="1" dirty="0" smtClean="0"/>
              <a:t>, бюджет </a:t>
            </a:r>
            <a:r>
              <a:rPr lang="ru-RU" b="1" i="1" dirty="0" err="1" smtClean="0"/>
              <a:t>будівництва</a:t>
            </a:r>
            <a:r>
              <a:rPr lang="ru-RU" b="1" i="1" dirty="0" smtClean="0"/>
              <a:t> - $120 млн.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pic>
        <p:nvPicPr>
          <p:cNvPr id="3" name="Рисунок 2" descr="e992d84e9dee3b2662fda563fb6b4785dcd710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2714620"/>
            <a:ext cx="5643570" cy="383264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4286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err="1" smtClean="0"/>
              <a:t>Кутубія</a:t>
            </a:r>
            <a:r>
              <a:rPr lang="ru-RU" b="1" i="1" dirty="0" smtClean="0"/>
              <a:t> - </a:t>
            </a:r>
            <a:r>
              <a:rPr lang="ru-RU" b="1" i="1" dirty="0" err="1" smtClean="0"/>
              <a:t>найбільша</a:t>
            </a:r>
            <a:r>
              <a:rPr lang="ru-RU" b="1" i="1" dirty="0" smtClean="0"/>
              <a:t> мечеть </a:t>
            </a:r>
            <a:r>
              <a:rPr lang="ru-RU" b="1" i="1" dirty="0" err="1" smtClean="0"/>
              <a:t>марокканського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міста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Марракеш</a:t>
            </a:r>
            <a:r>
              <a:rPr lang="ru-RU" b="1" i="1" dirty="0" smtClean="0"/>
              <a:t>, </a:t>
            </a:r>
            <a:r>
              <a:rPr lang="ru-RU" b="1" i="1" dirty="0" err="1" smtClean="0"/>
              <a:t>відома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прекрасним</a:t>
            </a:r>
            <a:r>
              <a:rPr lang="ru-RU" b="1" i="1" dirty="0" smtClean="0"/>
              <a:t> 69-метровим </a:t>
            </a:r>
            <a:r>
              <a:rPr lang="ru-RU" b="1" i="1" dirty="0" err="1" smtClean="0"/>
              <a:t>мінаретом</a:t>
            </a:r>
            <a:r>
              <a:rPr lang="ru-RU" b="1" i="1" dirty="0" smtClean="0"/>
              <a:t>. </a:t>
            </a:r>
            <a:r>
              <a:rPr lang="ru-RU" b="1" i="1" dirty="0" err="1" smtClean="0"/>
              <a:t>Була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побудована</a:t>
            </a:r>
            <a:r>
              <a:rPr lang="ru-RU" b="1" i="1" dirty="0" smtClean="0"/>
              <a:t> у 1158 р. та </a:t>
            </a:r>
            <a:r>
              <a:rPr lang="ru-RU" b="1" i="1" dirty="0" err="1" smtClean="0"/>
              <a:t>займає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площу</a:t>
            </a:r>
            <a:r>
              <a:rPr lang="ru-RU" b="1" i="1" dirty="0" smtClean="0"/>
              <a:t> 5,3 тис. </a:t>
            </a:r>
            <a:r>
              <a:rPr lang="ru-RU" b="1" i="1" dirty="0" err="1" smtClean="0"/>
              <a:t>кв</a:t>
            </a:r>
            <a:r>
              <a:rPr lang="ru-RU" b="1" i="1" dirty="0" smtClean="0"/>
              <a:t> м.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babfafcd83aa8ac34efee9fc85c5fe0321a658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071678"/>
            <a:ext cx="6686562" cy="457200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5"/>
            <a:ext cx="81439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Велика мечеть </a:t>
            </a:r>
            <a:r>
              <a:rPr lang="ru-RU" b="1" i="1" dirty="0" err="1" smtClean="0"/>
              <a:t>або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мечеть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Омейядів</a:t>
            </a:r>
            <a:r>
              <a:rPr lang="ru-RU" b="1" i="1" dirty="0" smtClean="0"/>
              <a:t> — одна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найбільших</a:t>
            </a:r>
            <a:r>
              <a:rPr lang="ru-RU" b="1" i="1" dirty="0" smtClean="0"/>
              <a:t> та </a:t>
            </a:r>
            <a:r>
              <a:rPr lang="ru-RU" b="1" i="1" dirty="0" err="1" smtClean="0"/>
              <a:t>найдавніших</a:t>
            </a:r>
            <a:r>
              <a:rPr lang="ru-RU" b="1" i="1" dirty="0" smtClean="0"/>
              <a:t> мечетей у </a:t>
            </a:r>
            <a:r>
              <a:rPr lang="ru-RU" b="1" i="1" dirty="0" err="1" smtClean="0"/>
              <a:t>світі</a:t>
            </a:r>
            <a:r>
              <a:rPr lang="ru-RU" b="1" i="1" dirty="0" smtClean="0"/>
              <a:t>, </a:t>
            </a:r>
            <a:r>
              <a:rPr lang="ru-RU" b="1" i="1" dirty="0" err="1" smtClean="0"/>
              <a:t>розташована</a:t>
            </a:r>
            <a:r>
              <a:rPr lang="ru-RU" b="1" i="1" dirty="0" smtClean="0"/>
              <a:t> в Дамаску. Мечеть </a:t>
            </a:r>
            <a:r>
              <a:rPr lang="ru-RU" b="1" i="1" dirty="0" err="1" smtClean="0"/>
              <a:t>відома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тим</a:t>
            </a:r>
            <a:r>
              <a:rPr lang="ru-RU" b="1" i="1" dirty="0" smtClean="0"/>
              <a:t>, </a:t>
            </a:r>
            <a:r>
              <a:rPr lang="ru-RU" b="1" i="1" dirty="0" err="1" smtClean="0"/>
              <a:t>що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неодноразово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перебудовувалася</a:t>
            </a:r>
            <a:r>
              <a:rPr lang="ru-RU" b="1" i="1" dirty="0" smtClean="0"/>
              <a:t>. </a:t>
            </a:r>
            <a:r>
              <a:rPr lang="ru-RU" b="1" i="1" dirty="0" err="1" smtClean="0"/>
              <a:t>Спочатку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її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місці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був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арамейський</a:t>
            </a:r>
            <a:r>
              <a:rPr lang="ru-RU" b="1" i="1" dirty="0" smtClean="0"/>
              <a:t> храм бога </a:t>
            </a:r>
            <a:r>
              <a:rPr lang="ru-RU" b="1" i="1" dirty="0" err="1" smtClean="0"/>
              <a:t>Хадада</a:t>
            </a:r>
            <a:r>
              <a:rPr lang="ru-RU" b="1" i="1" dirty="0" smtClean="0"/>
              <a:t>, </a:t>
            </a:r>
            <a:r>
              <a:rPr lang="ru-RU" b="1" i="1" dirty="0" err="1" smtClean="0"/>
              <a:t>потім</a:t>
            </a:r>
            <a:r>
              <a:rPr lang="ru-RU" b="1" i="1" dirty="0" smtClean="0"/>
              <a:t> </a:t>
            </a:r>
            <a:r>
              <a:rPr lang="ru-RU" b="1" i="1" dirty="0" err="1" smtClean="0"/>
              <a:t>Юпітера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Дамаського</a:t>
            </a:r>
            <a:r>
              <a:rPr lang="ru-RU" b="1" i="1" dirty="0" smtClean="0"/>
              <a:t>. </a:t>
            </a:r>
            <a:r>
              <a:rPr lang="ru-RU" b="1" i="1" dirty="0" err="1" smtClean="0"/>
              <a:t>Пізніше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перетворився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візантійську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базиліку</a:t>
            </a:r>
            <a:r>
              <a:rPr lang="ru-RU" b="1" i="1" dirty="0" smtClean="0"/>
              <a:t> Святого </a:t>
            </a:r>
            <a:r>
              <a:rPr lang="ru-RU" b="1" i="1" dirty="0" err="1" smtClean="0"/>
              <a:t>Захарія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потім</a:t>
            </a:r>
            <a:r>
              <a:rPr lang="ru-RU" b="1" i="1" dirty="0" smtClean="0"/>
              <a:t> - на </a:t>
            </a:r>
            <a:r>
              <a:rPr lang="ru-RU" b="1" i="1" dirty="0" err="1" smtClean="0"/>
              <a:t>церкву</a:t>
            </a:r>
            <a:r>
              <a:rPr lang="ru-RU" b="1" i="1" dirty="0" smtClean="0"/>
              <a:t> Святого </a:t>
            </a:r>
            <a:r>
              <a:rPr lang="ru-RU" b="1" i="1" dirty="0" err="1" smtClean="0"/>
              <a:t>Іоанна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Хрестителя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й</a:t>
            </a:r>
            <a:r>
              <a:rPr lang="ru-RU" b="1" i="1" dirty="0" smtClean="0"/>
              <a:t>, </a:t>
            </a:r>
            <a:r>
              <a:rPr lang="ru-RU" b="1" i="1" dirty="0" err="1" smtClean="0"/>
              <a:t>нарешті</a:t>
            </a:r>
            <a:r>
              <a:rPr lang="ru-RU" b="1" i="1" dirty="0" smtClean="0"/>
              <a:t>, на мечеть. </a:t>
            </a:r>
            <a:r>
              <a:rPr lang="ru-RU" b="1" i="1" dirty="0" err="1" smtClean="0"/>
              <a:t>Вважається</a:t>
            </a:r>
            <a:r>
              <a:rPr lang="ru-RU" b="1" i="1" dirty="0" smtClean="0"/>
              <a:t> одним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</a:t>
            </a:r>
            <a:r>
              <a:rPr lang="ru-RU" b="1" i="1" dirty="0" err="1" smtClean="0"/>
              <a:t>шедеврів</a:t>
            </a:r>
            <a:r>
              <a:rPr lang="ru-RU" b="1" i="1" dirty="0" smtClean="0"/>
              <a:t> </a:t>
            </a:r>
            <a:r>
              <a:rPr lang="ru-RU" b="1" i="1" dirty="0" err="1" smtClean="0"/>
              <a:t>ісламського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мистецтва</a:t>
            </a:r>
            <a:r>
              <a:rPr lang="ru-RU" b="1" i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pic>
        <p:nvPicPr>
          <p:cNvPr id="3" name="Рисунок 2" descr="ac0ae4fd258ea63972064345d3589913cc8bcb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643182"/>
            <a:ext cx="6046102" cy="400050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50004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u="sng" dirty="0" err="1" smtClean="0"/>
              <a:t>Аль-Азхар</a:t>
            </a:r>
            <a:r>
              <a:rPr lang="ru-RU" b="1" i="1" u="sng" dirty="0" smtClean="0"/>
              <a:t> – одна </a:t>
            </a:r>
            <a:r>
              <a:rPr lang="ru-RU" b="1" i="1" u="sng" dirty="0" err="1" smtClean="0"/>
              <a:t>з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найважливіших</a:t>
            </a:r>
            <a:r>
              <a:rPr lang="ru-RU" b="1" i="1" u="sng" dirty="0" smtClean="0"/>
              <a:t> мечетей </a:t>
            </a:r>
            <a:r>
              <a:rPr lang="ru-RU" b="1" i="1" u="sng" dirty="0" err="1" smtClean="0"/>
              <a:t>Каїру</a:t>
            </a:r>
            <a:r>
              <a:rPr lang="ru-RU" b="1" i="1" u="sng" dirty="0" smtClean="0"/>
              <a:t> та </a:t>
            </a:r>
            <a:r>
              <a:rPr lang="ru-RU" b="1" i="1" u="sng" dirty="0" err="1" smtClean="0"/>
              <a:t>Єгипту</a:t>
            </a:r>
            <a:r>
              <a:rPr lang="ru-RU" b="1" i="1" u="sng" dirty="0" smtClean="0"/>
              <a:t>. </a:t>
            </a:r>
            <a:r>
              <a:rPr lang="ru-RU" b="1" i="1" u="sng" dirty="0" err="1" smtClean="0"/>
              <a:t>Була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збудована</a:t>
            </a:r>
            <a:r>
              <a:rPr lang="ru-RU" b="1" i="1" u="sng" dirty="0" smtClean="0"/>
              <a:t> у 972 р. </a:t>
            </a:r>
            <a:r>
              <a:rPr lang="ru-RU" b="1" i="1" u="sng" dirty="0" err="1" smtClean="0"/>
              <a:t>Будівництво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зайняло</a:t>
            </a:r>
            <a:r>
              <a:rPr lang="ru-RU" b="1" i="1" u="sng" dirty="0" smtClean="0"/>
              <a:t> 2 р.</a:t>
            </a:r>
            <a:br>
              <a:rPr lang="ru-RU" b="1" i="1" u="sng" dirty="0" smtClean="0"/>
            </a:br>
            <a:endParaRPr lang="ru-RU" b="1" i="1" u="sng" dirty="0"/>
          </a:p>
        </p:txBody>
      </p:sp>
      <p:pic>
        <p:nvPicPr>
          <p:cNvPr id="3" name="Рисунок 2" descr="03a3899d5377b845ea4dfae3c20e822ae0bc3ad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714488"/>
            <a:ext cx="7393797" cy="49291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215370" cy="2928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err="1" smtClean="0"/>
              <a:t>Арабо-мусульманська</a:t>
            </a:r>
            <a:r>
              <a:rPr lang="uk-UA" b="1" i="1" dirty="0" smtClean="0"/>
              <a:t> культура зробила значний внесок до скарбниці світової культури. Вона сама - одне з досягнень людства й тому</a:t>
            </a:r>
            <a:endParaRPr lang="ru-RU" b="1" i="1" dirty="0" smtClean="0"/>
          </a:p>
          <a:p>
            <a:r>
              <a:rPr lang="uk-UA" b="1" i="1" dirty="0" smtClean="0"/>
              <a:t>заслуговує на повагу та розуміння. Архітектори Арабського Сходу створили нові типи монументальних культових і світських будівель: уміщували тисячі молільників мечеті, мінарети — вежі, з яких закликали віруючих на молитву, медресе — будинку мусульманських духовних училищ, караван-сараї і криті ринки, відповідали розмаху торгової діяльності міст, палаци правителів, укріплені цитаделі, фортечні мури з воротами і баштами.</a:t>
            </a:r>
            <a:endParaRPr lang="ru-RU" b="1" i="1" dirty="0"/>
          </a:p>
        </p:txBody>
      </p:sp>
      <p:pic>
        <p:nvPicPr>
          <p:cNvPr id="4" name="Рисунок 3" descr="1880-5741989-Ulugbek_Madrasa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53979">
            <a:off x="285720" y="3714752"/>
            <a:ext cx="3071802" cy="2303852"/>
          </a:xfrm>
          <a:prstGeom prst="rect">
            <a:avLst/>
          </a:prstGeom>
        </p:spPr>
      </p:pic>
      <p:pic>
        <p:nvPicPr>
          <p:cNvPr id="5" name="Рисунок 4" descr="06121303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875">
            <a:off x="7099713" y="3296002"/>
            <a:ext cx="1905000" cy="3105150"/>
          </a:xfrm>
          <a:prstGeom prst="rect">
            <a:avLst/>
          </a:prstGeom>
        </p:spPr>
      </p:pic>
      <p:pic>
        <p:nvPicPr>
          <p:cNvPr id="6" name="Рисунок 5" descr="7cb87809c40d579ddfc8c31ef7e5fccf6da52e1165551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4143380"/>
            <a:ext cx="3143611" cy="23621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7"/>
            <a:ext cx="79296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/>
              <a:t>Блакитна</a:t>
            </a:r>
            <a:r>
              <a:rPr lang="ru-RU" b="1" i="1" dirty="0" smtClean="0"/>
              <a:t> мечеть </a:t>
            </a:r>
            <a:r>
              <a:rPr lang="ru-RU" b="1" i="1" dirty="0" err="1" smtClean="0"/>
              <a:t>або</a:t>
            </a:r>
            <a:r>
              <a:rPr lang="ru-RU" b="1" i="1" dirty="0" smtClean="0"/>
              <a:t> Мечеть </a:t>
            </a:r>
            <a:r>
              <a:rPr lang="ru-RU" b="1" i="1" dirty="0" err="1" smtClean="0"/>
              <a:t>Султанахмет</a:t>
            </a:r>
            <a:r>
              <a:rPr lang="ru-RU" b="1" i="1" dirty="0" smtClean="0"/>
              <a:t> — перша за </a:t>
            </a:r>
            <a:r>
              <a:rPr lang="ru-RU" b="1" i="1" dirty="0" err="1" smtClean="0"/>
              <a:t>розмірами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одна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найкрасивіших</a:t>
            </a:r>
            <a:r>
              <a:rPr lang="ru-RU" b="1" i="1" dirty="0" smtClean="0"/>
              <a:t> мечетей Стамбула. Мечеть </a:t>
            </a:r>
            <a:r>
              <a:rPr lang="ru-RU" b="1" i="1" dirty="0" err="1" smtClean="0"/>
              <a:t>нараховує</a:t>
            </a:r>
            <a:r>
              <a:rPr lang="ru-RU" b="1" i="1" dirty="0" smtClean="0"/>
              <a:t> 6 </a:t>
            </a:r>
            <a:r>
              <a:rPr lang="ru-RU" b="1" i="1" dirty="0" err="1" smtClean="0"/>
              <a:t>мінаретів</a:t>
            </a:r>
            <a:r>
              <a:rPr lang="ru-RU" b="1" i="1" dirty="0" smtClean="0"/>
              <a:t>: </a:t>
            </a:r>
            <a:r>
              <a:rPr lang="ru-RU" b="1" i="1" dirty="0" err="1" smtClean="0"/>
              <a:t>чотири</a:t>
            </a:r>
            <a:r>
              <a:rPr lang="ru-RU" b="1" i="1" dirty="0" smtClean="0"/>
              <a:t>, як </a:t>
            </a:r>
            <a:r>
              <a:rPr lang="ru-RU" b="1" i="1" dirty="0" err="1" smtClean="0"/>
              <a:t>зазвичай</a:t>
            </a:r>
            <a:r>
              <a:rPr lang="ru-RU" b="1" i="1" dirty="0" smtClean="0"/>
              <a:t>, по боках, а два </a:t>
            </a:r>
            <a:r>
              <a:rPr lang="ru-RU" b="1" i="1" dirty="0" err="1" smtClean="0"/>
              <a:t>трохи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менших</a:t>
            </a:r>
            <a:r>
              <a:rPr lang="ru-RU" b="1" i="1" dirty="0" smtClean="0"/>
              <a:t> — на </a:t>
            </a:r>
            <a:r>
              <a:rPr lang="ru-RU" b="1" i="1" dirty="0" err="1" smtClean="0"/>
              <a:t>зовнішніх</a:t>
            </a:r>
            <a:r>
              <a:rPr lang="ru-RU" b="1" i="1" dirty="0" smtClean="0"/>
              <a:t> кутах. Вона </a:t>
            </a:r>
            <a:r>
              <a:rPr lang="ru-RU" b="1" i="1" dirty="0" err="1" smtClean="0"/>
              <a:t>вважається</a:t>
            </a:r>
            <a:r>
              <a:rPr lang="ru-RU" b="1" i="1" dirty="0" smtClean="0"/>
              <a:t> одним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найвидатніших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шедеврів</a:t>
            </a:r>
            <a:r>
              <a:rPr lang="ru-RU" b="1" i="1" dirty="0" smtClean="0"/>
              <a:t> </a:t>
            </a:r>
            <a:r>
              <a:rPr lang="ru-RU" b="1" i="1" dirty="0" err="1" smtClean="0"/>
              <a:t>ісламської</a:t>
            </a:r>
            <a:r>
              <a:rPr lang="ru-RU" b="1" i="1" dirty="0" smtClean="0"/>
              <a:t> та </a:t>
            </a:r>
            <a:r>
              <a:rPr lang="ru-RU" b="1" i="1" dirty="0" err="1" smtClean="0"/>
              <a:t>світової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архітектури</a:t>
            </a:r>
            <a:r>
              <a:rPr lang="ru-RU" b="1" i="1" dirty="0" smtClean="0"/>
              <a:t>. </a:t>
            </a:r>
            <a:r>
              <a:rPr lang="ru-RU" b="1" i="1" dirty="0" err="1" smtClean="0"/>
              <a:t>Збудована</a:t>
            </a:r>
            <a:r>
              <a:rPr lang="ru-RU" b="1" i="1" dirty="0" smtClean="0"/>
              <a:t> у 1616 р.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pic>
        <p:nvPicPr>
          <p:cNvPr id="3" name="Рисунок 2" descr="a1a87f6480905e5c89a1ced736c8ae9ba496f9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071678"/>
            <a:ext cx="6386521" cy="428625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571481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err="1" smtClean="0"/>
              <a:t>Сулейманія-найбільша</a:t>
            </a:r>
            <a:r>
              <a:rPr lang="uk-UA" b="1" i="1" dirty="0" smtClean="0"/>
              <a:t> мечеть Стамбула</a:t>
            </a:r>
            <a:r>
              <a:rPr lang="uk-UA" b="1" dirty="0" smtClean="0"/>
              <a:t>.</a:t>
            </a:r>
            <a:endParaRPr lang="ru-RU" b="1" dirty="0"/>
          </a:p>
        </p:txBody>
      </p:sp>
      <p:pic>
        <p:nvPicPr>
          <p:cNvPr id="3" name="Рисунок 2" descr="1009622_PH091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000108"/>
            <a:ext cx="7762909" cy="53449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1905463_topkapu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142984"/>
            <a:ext cx="8234358" cy="54895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84" y="428604"/>
            <a:ext cx="206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Палац  </a:t>
            </a:r>
            <a:r>
              <a:rPr lang="uk-UA" dirty="0" err="1" smtClean="0"/>
              <a:t>Топкапи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85728"/>
            <a:ext cx="7572428" cy="314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/>
              <a:t>Головний</a:t>
            </a:r>
            <a:r>
              <a:rPr lang="ru-RU" b="1" i="1" dirty="0" smtClean="0"/>
              <a:t> палац </a:t>
            </a:r>
            <a:r>
              <a:rPr lang="ru-RU" b="1" i="1" dirty="0" err="1" smtClean="0"/>
              <a:t>Османської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імперії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знаходиться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відразу</a:t>
            </a:r>
            <a:r>
              <a:rPr lang="ru-RU" b="1" i="1" dirty="0" smtClean="0"/>
              <a:t> за </a:t>
            </a:r>
            <a:r>
              <a:rPr lang="ru-RU" b="1" i="1" dirty="0" err="1" smtClean="0"/>
              <a:t>Айя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Софією</a:t>
            </a:r>
            <a:r>
              <a:rPr lang="ru-RU" b="1" i="1" dirty="0" smtClean="0"/>
              <a:t>. Палац </a:t>
            </a:r>
            <a:r>
              <a:rPr lang="ru-RU" b="1" i="1" dirty="0" err="1" smtClean="0"/>
              <a:t>включає</a:t>
            </a:r>
            <a:r>
              <a:rPr lang="ru-RU" b="1" i="1" dirty="0" smtClean="0"/>
              <a:t> в себе </a:t>
            </a:r>
            <a:r>
              <a:rPr lang="ru-RU" b="1" i="1" dirty="0" err="1" smtClean="0"/>
              <a:t>чотири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двори</a:t>
            </a:r>
            <a:r>
              <a:rPr lang="ru-RU" b="1" i="1" dirty="0" smtClean="0"/>
              <a:t>. У перший </a:t>
            </a:r>
            <a:r>
              <a:rPr lang="ru-RU" b="1" i="1" dirty="0" err="1" smtClean="0"/>
              <a:t>веде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головний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вхід</a:t>
            </a:r>
            <a:r>
              <a:rPr lang="ru-RU" b="1" i="1" dirty="0" smtClean="0"/>
              <a:t>, тут стоять </a:t>
            </a:r>
            <a:r>
              <a:rPr lang="ru-RU" b="1" i="1" dirty="0" err="1" smtClean="0"/>
              <a:t>квиткові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каси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фундаменті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древнього</a:t>
            </a:r>
            <a:r>
              <a:rPr lang="ru-RU" b="1" i="1" dirty="0" smtClean="0"/>
              <a:t> храму </a:t>
            </a:r>
            <a:r>
              <a:rPr lang="ru-RU" b="1" i="1" dirty="0" err="1" smtClean="0"/>
              <a:t>Афродіти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побудована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трохи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більш</a:t>
            </a:r>
            <a:r>
              <a:rPr lang="ru-RU" b="1" i="1" dirty="0" smtClean="0"/>
              <a:t> молода (</a:t>
            </a:r>
            <a:r>
              <a:rPr lang="ru-RU" b="1" i="1" dirty="0" err="1" smtClean="0"/>
              <a:t>вік</a:t>
            </a:r>
            <a:r>
              <a:rPr lang="ru-RU" b="1" i="1" dirty="0" smtClean="0"/>
              <a:t> 1700 </a:t>
            </a:r>
            <a:r>
              <a:rPr lang="ru-RU" b="1" i="1" dirty="0" err="1" smtClean="0"/>
              <a:t>років</a:t>
            </a:r>
            <a:r>
              <a:rPr lang="ru-RU" b="1" i="1" dirty="0" smtClean="0"/>
              <a:t>) </a:t>
            </a:r>
            <a:r>
              <a:rPr lang="ru-RU" b="1" i="1" dirty="0" err="1" smtClean="0"/>
              <a:t>церква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Святої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Ірини</a:t>
            </a:r>
            <a:r>
              <a:rPr lang="ru-RU" b="1" i="1" dirty="0" smtClean="0"/>
              <a:t>.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err="1" smtClean="0"/>
              <a:t>Вхід</a:t>
            </a:r>
            <a:r>
              <a:rPr lang="ru-RU" b="1" i="1" dirty="0" smtClean="0"/>
              <a:t> у </a:t>
            </a:r>
            <a:r>
              <a:rPr lang="ru-RU" b="1" i="1" dirty="0" err="1" smtClean="0"/>
              <a:t>другий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двір</a:t>
            </a:r>
            <a:r>
              <a:rPr lang="ru-RU" b="1" i="1" dirty="0" smtClean="0"/>
              <a:t> через Ворота </a:t>
            </a:r>
            <a:r>
              <a:rPr lang="ru-RU" b="1" i="1" dirty="0" err="1" smtClean="0"/>
              <a:t>Привітання</a:t>
            </a:r>
            <a:r>
              <a:rPr lang="ru-RU" b="1" i="1" dirty="0" smtClean="0"/>
              <a:t>. Гарем </a:t>
            </a:r>
            <a:r>
              <a:rPr lang="ru-RU" b="1" i="1" dirty="0" err="1" smtClean="0"/>
              <a:t>знаходиться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зліва</a:t>
            </a:r>
            <a:r>
              <a:rPr lang="ru-RU" b="1" i="1" dirty="0" smtClean="0"/>
              <a:t>. Тут жили </a:t>
            </a:r>
            <a:r>
              <a:rPr lang="ru-RU" b="1" i="1" dirty="0" err="1" smtClean="0"/>
              <a:t>дружини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євнухи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наложниці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мати</a:t>
            </a:r>
            <a:r>
              <a:rPr lang="ru-RU" b="1" i="1" dirty="0" smtClean="0"/>
              <a:t> султана - </a:t>
            </a:r>
            <a:r>
              <a:rPr lang="ru-RU" b="1" i="1" dirty="0" err="1" smtClean="0"/>
              <a:t>господиня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цієї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частини</a:t>
            </a:r>
            <a:r>
              <a:rPr lang="ru-RU" b="1" i="1" dirty="0" smtClean="0"/>
              <a:t> палацу.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69269alsh3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2714620"/>
            <a:ext cx="2928958" cy="3905277"/>
          </a:xfrm>
          <a:prstGeom prst="rect">
            <a:avLst/>
          </a:prstGeom>
        </p:spPr>
      </p:pic>
      <p:pic>
        <p:nvPicPr>
          <p:cNvPr id="4" name="Рисунок 3" descr="Topkapi Palace Harem 18 20130329 Golden Path Harem Topkapi for91days.c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3286124"/>
            <a:ext cx="2214562" cy="332184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69294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В </a:t>
            </a:r>
            <a:r>
              <a:rPr lang="ru-RU" b="1" i="1" dirty="0" err="1" smtClean="0"/>
              <a:t>третій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двір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ведуть</a:t>
            </a:r>
            <a:r>
              <a:rPr lang="ru-RU" b="1" i="1" dirty="0" smtClean="0"/>
              <a:t> Ворота </a:t>
            </a:r>
            <a:r>
              <a:rPr lang="ru-RU" b="1" i="1" dirty="0" err="1" smtClean="0"/>
              <a:t>Щастя</a:t>
            </a:r>
            <a:r>
              <a:rPr lang="ru-RU" b="1" i="1" dirty="0" smtClean="0"/>
              <a:t>. На </a:t>
            </a:r>
            <a:r>
              <a:rPr lang="ru-RU" b="1" i="1" dirty="0" err="1" smtClean="0"/>
              <a:t>вході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стоїть</a:t>
            </a:r>
            <a:r>
              <a:rPr lang="ru-RU" b="1" i="1" dirty="0" smtClean="0"/>
              <a:t> маленький </a:t>
            </a:r>
            <a:r>
              <a:rPr lang="ru-RU" b="1" i="1" dirty="0" err="1" smtClean="0"/>
              <a:t>павільйон</a:t>
            </a:r>
            <a:r>
              <a:rPr lang="ru-RU" b="1" i="1" dirty="0" smtClean="0"/>
              <a:t> - зал </a:t>
            </a:r>
            <a:r>
              <a:rPr lang="ru-RU" b="1" i="1" dirty="0" err="1" smtClean="0"/>
              <a:t>аудієнцій</a:t>
            </a:r>
            <a:r>
              <a:rPr lang="ru-RU" b="1" i="1" dirty="0" smtClean="0"/>
              <a:t>, де </a:t>
            </a:r>
            <a:r>
              <a:rPr lang="ru-RU" b="1" i="1" dirty="0" err="1" smtClean="0"/>
              <a:t>під</a:t>
            </a:r>
            <a:r>
              <a:rPr lang="ru-RU" b="1" i="1" dirty="0" smtClean="0"/>
              <a:t> шум фонтану </a:t>
            </a:r>
            <a:r>
              <a:rPr lang="ru-RU" b="1" i="1" dirty="0" err="1" smtClean="0"/>
              <a:t>велися</a:t>
            </a:r>
            <a:r>
              <a:rPr lang="ru-RU" b="1" i="1" dirty="0" smtClean="0"/>
              <a:t> переговори. </a:t>
            </a:r>
            <a:r>
              <a:rPr lang="ru-RU" b="1" i="1" dirty="0" err="1" smtClean="0"/>
              <a:t>Праворуч</a:t>
            </a:r>
            <a:r>
              <a:rPr lang="ru-RU" b="1" i="1" dirty="0" smtClean="0"/>
              <a:t> - </a:t>
            </a:r>
            <a:r>
              <a:rPr lang="ru-RU" b="1" i="1" dirty="0" err="1" smtClean="0"/>
              <a:t>колекція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одягу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султанів</a:t>
            </a:r>
            <a:r>
              <a:rPr lang="ru-RU" b="1" i="1" dirty="0" smtClean="0"/>
              <a:t>. </a:t>
            </a:r>
            <a:r>
              <a:rPr lang="ru-RU" b="1" i="1" dirty="0" err="1" smtClean="0"/>
              <a:t>Далі</a:t>
            </a:r>
            <a:r>
              <a:rPr lang="ru-RU" b="1" i="1" dirty="0" smtClean="0"/>
              <a:t> - </a:t>
            </a:r>
            <a:r>
              <a:rPr lang="ru-RU" b="1" i="1" dirty="0" err="1" smtClean="0"/>
              <a:t>скарбниця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трьох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залів</a:t>
            </a:r>
            <a:r>
              <a:rPr lang="ru-RU" b="1" i="1" dirty="0" smtClean="0"/>
              <a:t>, тут </a:t>
            </a:r>
            <a:r>
              <a:rPr lang="ru-RU" b="1" i="1" dirty="0" err="1" smtClean="0"/>
              <a:t>зібрані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коштовності</a:t>
            </a:r>
            <a:r>
              <a:rPr lang="ru-RU" b="1" i="1" dirty="0" smtClean="0"/>
              <a:t> - </a:t>
            </a:r>
            <a:r>
              <a:rPr lang="ru-RU" b="1" i="1" dirty="0" err="1" smtClean="0"/>
              <a:t>наприклад</a:t>
            </a:r>
            <a:r>
              <a:rPr lang="ru-RU" b="1" i="1" dirty="0" smtClean="0"/>
              <a:t>, 86-каратний </a:t>
            </a:r>
            <a:r>
              <a:rPr lang="ru-RU" b="1" i="1" dirty="0" err="1" smtClean="0"/>
              <a:t>діамант</a:t>
            </a:r>
            <a:r>
              <a:rPr lang="ru-RU" b="1" i="1" dirty="0" smtClean="0"/>
              <a:t> «</a:t>
            </a:r>
            <a:r>
              <a:rPr lang="ru-RU" b="1" i="1" dirty="0" err="1" smtClean="0"/>
              <a:t>Ложковий</a:t>
            </a:r>
            <a:r>
              <a:rPr lang="ru-RU" b="1" i="1" dirty="0" smtClean="0"/>
              <a:t>», </a:t>
            </a:r>
            <a:r>
              <a:rPr lang="ru-RU" b="1" i="1" dirty="0" err="1" smtClean="0"/>
              <a:t>оточений</a:t>
            </a:r>
            <a:r>
              <a:rPr lang="ru-RU" b="1" i="1" dirty="0" smtClean="0"/>
              <a:t> 49 </a:t>
            </a:r>
            <a:r>
              <a:rPr lang="ru-RU" b="1" i="1" dirty="0" err="1" smtClean="0"/>
              <a:t>більш</a:t>
            </a:r>
            <a:r>
              <a:rPr lang="ru-RU" b="1" i="1" dirty="0" smtClean="0"/>
              <a:t> </a:t>
            </a:r>
            <a:r>
              <a:rPr lang="ru-RU" b="1" i="1" dirty="0" err="1" smtClean="0"/>
              <a:t>дрібними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діамантами</a:t>
            </a:r>
            <a:r>
              <a:rPr lang="ru-RU" b="1" i="1" dirty="0" smtClean="0"/>
              <a:t>. </a:t>
            </a:r>
            <a:r>
              <a:rPr lang="ru-RU" b="1" i="1" dirty="0" err="1" smtClean="0"/>
              <a:t>Поруч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вхід</a:t>
            </a:r>
            <a:r>
              <a:rPr lang="ru-RU" b="1" i="1" dirty="0" smtClean="0"/>
              <a:t> до </a:t>
            </a:r>
            <a:r>
              <a:rPr lang="ru-RU" b="1" i="1" dirty="0" err="1" smtClean="0"/>
              <a:t>Зібрання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священних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реліквій</a:t>
            </a:r>
            <a:r>
              <a:rPr lang="ru-RU" b="1" i="1" dirty="0" smtClean="0"/>
              <a:t>, як то: зуб Пророка Мухаммеда, </a:t>
            </a:r>
            <a:r>
              <a:rPr lang="ru-RU" b="1" i="1" dirty="0" err="1" smtClean="0"/>
              <a:t>волосся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бороди</a:t>
            </a:r>
            <a:r>
              <a:rPr lang="ru-RU" b="1" i="1" dirty="0" smtClean="0"/>
              <a:t> Пророка, прапор Пророка, </a:t>
            </a:r>
            <a:r>
              <a:rPr lang="ru-RU" b="1" i="1" dirty="0" err="1" smtClean="0"/>
              <a:t>одяг</a:t>
            </a:r>
            <a:r>
              <a:rPr lang="ru-RU" b="1" i="1" dirty="0" smtClean="0"/>
              <a:t> Пророка. Є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християнські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святині</a:t>
            </a:r>
            <a:r>
              <a:rPr lang="ru-RU" b="1" i="1" dirty="0" smtClean="0"/>
              <a:t> - кисть руки Святого </a:t>
            </a:r>
            <a:r>
              <a:rPr lang="ru-RU" b="1" i="1" dirty="0" err="1" smtClean="0"/>
              <a:t>Іоанна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Хрестителя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наприклад</a:t>
            </a:r>
            <a:r>
              <a:rPr lang="ru-RU" b="1" i="1" dirty="0" smtClean="0"/>
              <a:t>.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В четвертому </a:t>
            </a:r>
            <a:r>
              <a:rPr lang="ru-RU" b="1" i="1" dirty="0" err="1" smtClean="0"/>
              <a:t>дворі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раніше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знаходився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знаменитий</a:t>
            </a:r>
            <a:r>
              <a:rPr lang="ru-RU" b="1" i="1" dirty="0" smtClean="0"/>
              <a:t> Сад </a:t>
            </a:r>
            <a:r>
              <a:rPr lang="ru-RU" b="1" i="1" dirty="0" err="1" smtClean="0"/>
              <a:t>тюльпанів</a:t>
            </a:r>
            <a:r>
              <a:rPr lang="ru-RU" b="1" i="1" dirty="0" smtClean="0"/>
              <a:t>, </a:t>
            </a:r>
            <a:r>
              <a:rPr lang="ru-RU" b="1" i="1" dirty="0" err="1" smtClean="0"/>
              <a:t>була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навіть</a:t>
            </a:r>
            <a:r>
              <a:rPr lang="ru-RU" b="1" i="1" dirty="0" smtClean="0"/>
              <a:t> посаду «</a:t>
            </a:r>
            <a:r>
              <a:rPr lang="ru-RU" b="1" i="1" dirty="0" err="1" smtClean="0"/>
              <a:t>Міністр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тюльпанів</a:t>
            </a:r>
            <a:r>
              <a:rPr lang="ru-RU" b="1" i="1" dirty="0" smtClean="0"/>
              <a:t>». </a:t>
            </a:r>
            <a:r>
              <a:rPr lang="ru-RU" b="1" i="1" dirty="0" err="1" smtClean="0"/>
              <a:t>Батьківщина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цих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квітів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зовсім</a:t>
            </a:r>
            <a:r>
              <a:rPr lang="ru-RU" b="1" i="1" dirty="0" smtClean="0"/>
              <a:t> не </a:t>
            </a:r>
            <a:r>
              <a:rPr lang="ru-RU" b="1" i="1" dirty="0" err="1" smtClean="0"/>
              <a:t>Голландія</a:t>
            </a:r>
            <a:r>
              <a:rPr lang="ru-RU" b="1" i="1" dirty="0" smtClean="0"/>
              <a:t>, а </a:t>
            </a:r>
            <a:r>
              <a:rPr lang="ru-RU" b="1" i="1" dirty="0" err="1" smtClean="0"/>
              <a:t>Османська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імперія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саме</a:t>
            </a:r>
            <a:r>
              <a:rPr lang="ru-RU" b="1" i="1" dirty="0" smtClean="0"/>
              <a:t> тому тюльпан (</a:t>
            </a:r>
            <a:r>
              <a:rPr lang="ru-RU" b="1" i="1" dirty="0" err="1" smtClean="0"/>
              <a:t>або</a:t>
            </a:r>
            <a:r>
              <a:rPr lang="ru-RU" b="1" i="1" dirty="0" smtClean="0"/>
              <a:t> лале) </a:t>
            </a:r>
            <a:r>
              <a:rPr lang="ru-RU" b="1" i="1" dirty="0" err="1" smtClean="0"/>
              <a:t>обраний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якості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туристичного</a:t>
            </a:r>
            <a:r>
              <a:rPr lang="ru-RU" b="1" i="1" dirty="0" smtClean="0"/>
              <a:t> символу </a:t>
            </a:r>
            <a:r>
              <a:rPr lang="ru-RU" b="1" i="1" dirty="0" err="1" smtClean="0"/>
              <a:t>країни</a:t>
            </a:r>
            <a:r>
              <a:rPr lang="ru-RU" b="1" i="1" dirty="0" smtClean="0"/>
              <a:t>.</a:t>
            </a:r>
            <a:endParaRPr lang="ru-RU" b="1" i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df80563efc1674b1e8c5c145d4aef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5143536" cy="3363081"/>
          </a:xfrm>
          <a:prstGeom prst="rect">
            <a:avLst/>
          </a:prstGeom>
        </p:spPr>
      </p:pic>
      <p:pic>
        <p:nvPicPr>
          <p:cNvPr id="3" name="Рисунок 2" descr="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214686"/>
            <a:ext cx="4596070" cy="344883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593894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04"/>
            <a:ext cx="4214842" cy="3161132"/>
          </a:xfrm>
          <a:prstGeom prst="rect">
            <a:avLst/>
          </a:prstGeom>
        </p:spPr>
      </p:pic>
      <p:pic>
        <p:nvPicPr>
          <p:cNvPr id="4" name="Рисунок 3" descr="74911591_IstanbulTopkapi0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250405"/>
            <a:ext cx="4540251" cy="340518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066alsh3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3" y="285728"/>
            <a:ext cx="3333773" cy="2500330"/>
          </a:xfrm>
          <a:prstGeom prst="rect">
            <a:avLst/>
          </a:prstGeom>
        </p:spPr>
      </p:pic>
      <p:pic>
        <p:nvPicPr>
          <p:cNvPr id="4" name="Рисунок 3" descr="big.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1" y="3691156"/>
            <a:ext cx="4500594" cy="3015398"/>
          </a:xfrm>
          <a:prstGeom prst="rect">
            <a:avLst/>
          </a:prstGeom>
        </p:spPr>
      </p:pic>
      <p:pic>
        <p:nvPicPr>
          <p:cNvPr id="5" name="Рисунок 4" descr="g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714356"/>
            <a:ext cx="3810000" cy="2838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i="1" dirty="0" smtClean="0"/>
              <a:t>  </a:t>
            </a:r>
            <a:r>
              <a:rPr lang="ru-RU" b="1" i="1" dirty="0" err="1" smtClean="0"/>
              <a:t>Зміцнюючи</a:t>
            </a:r>
            <a:r>
              <a:rPr lang="ru-RU" b="1" i="1" dirty="0" smtClean="0"/>
              <a:t> свою </a:t>
            </a:r>
            <a:r>
              <a:rPr lang="ru-RU" b="1" i="1" dirty="0" err="1" smtClean="0"/>
              <a:t>владу</a:t>
            </a:r>
            <a:r>
              <a:rPr lang="ru-RU" b="1" i="1" dirty="0" smtClean="0"/>
              <a:t>, </a:t>
            </a:r>
            <a:r>
              <a:rPr lang="ru-RU" b="1" i="1" dirty="0" err="1" smtClean="0"/>
              <a:t>араби</a:t>
            </a:r>
            <a:r>
              <a:rPr lang="ru-RU" b="1" i="1" dirty="0" smtClean="0"/>
              <a:t> заселяли </a:t>
            </a:r>
            <a:r>
              <a:rPr lang="ru-RU" b="1" i="1" dirty="0" err="1" smtClean="0"/>
              <a:t>старі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міста</a:t>
            </a:r>
            <a:r>
              <a:rPr lang="ru-RU" b="1" i="1" dirty="0" smtClean="0"/>
              <a:t>, а </a:t>
            </a:r>
            <a:r>
              <a:rPr lang="ru-RU" b="1" i="1" dirty="0" err="1" smtClean="0"/>
              <a:t>також</a:t>
            </a:r>
            <a:r>
              <a:rPr lang="ru-RU" b="1" i="1" dirty="0" smtClean="0"/>
              <a:t>, як </a:t>
            </a:r>
            <a:r>
              <a:rPr lang="ru-RU" b="1" i="1" dirty="0" err="1" smtClean="0"/>
              <a:t>римляни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свого</a:t>
            </a:r>
            <a:r>
              <a:rPr lang="ru-RU" b="1" i="1" dirty="0" smtClean="0"/>
              <a:t> часу, </a:t>
            </a:r>
            <a:r>
              <a:rPr lang="ru-RU" b="1" i="1" dirty="0" err="1" smtClean="0"/>
              <a:t>засновували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завойованих</a:t>
            </a:r>
            <a:r>
              <a:rPr lang="ru-RU" b="1" i="1" dirty="0" smtClean="0"/>
              <a:t> землях </a:t>
            </a:r>
            <a:r>
              <a:rPr lang="ru-RU" b="1" i="1" dirty="0" err="1" smtClean="0"/>
              <a:t>військові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табори</a:t>
            </a:r>
            <a:r>
              <a:rPr lang="ru-RU" b="1" i="1" dirty="0" smtClean="0"/>
              <a:t>. Так </a:t>
            </a:r>
            <a:r>
              <a:rPr lang="ru-RU" b="1" i="1" dirty="0" err="1" smtClean="0"/>
              <a:t>виникли</a:t>
            </a:r>
            <a:r>
              <a:rPr lang="ru-RU" b="1" i="1" dirty="0" smtClean="0"/>
              <a:t> Басра (630 р.) </a:t>
            </a:r>
            <a:r>
              <a:rPr lang="ru-RU" b="1" i="1" dirty="0" err="1" smtClean="0"/>
              <a:t>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Куфа</a:t>
            </a:r>
            <a:r>
              <a:rPr lang="ru-RU" b="1" i="1" dirty="0" smtClean="0"/>
              <a:t> (638 р.) в </a:t>
            </a:r>
            <a:r>
              <a:rPr lang="ru-RU" b="1" i="1" dirty="0" err="1" smtClean="0"/>
              <a:t>Іраку</a:t>
            </a:r>
            <a:r>
              <a:rPr lang="ru-RU" b="1" i="1" dirty="0" smtClean="0"/>
              <a:t>, </a:t>
            </a:r>
            <a:r>
              <a:rPr lang="ru-RU" b="1" i="1" dirty="0" err="1" smtClean="0"/>
              <a:t>Фустат</a:t>
            </a:r>
            <a:r>
              <a:rPr lang="ru-RU" b="1" i="1" dirty="0" smtClean="0"/>
              <a:t> (640 р.) в </a:t>
            </a:r>
            <a:r>
              <a:rPr lang="ru-RU" b="1" i="1" dirty="0" err="1" smtClean="0"/>
              <a:t>Єгипті</a:t>
            </a:r>
            <a:r>
              <a:rPr lang="ru-RU" b="1" i="1" dirty="0" smtClean="0"/>
              <a:t>, </a:t>
            </a:r>
            <a:r>
              <a:rPr lang="ru-RU" b="1" i="1" dirty="0" err="1" smtClean="0"/>
              <a:t>Кайруан</a:t>
            </a:r>
            <a:r>
              <a:rPr lang="ru-RU" b="1" i="1" dirty="0" smtClean="0"/>
              <a:t> (670 р.) у </a:t>
            </a:r>
            <a:r>
              <a:rPr lang="ru-RU" b="1" i="1" dirty="0" err="1" smtClean="0"/>
              <a:t>Північній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Африці</a:t>
            </a:r>
            <a:r>
              <a:rPr lang="ru-RU" b="1" i="1" dirty="0" smtClean="0"/>
              <a:t>. 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335756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b="1" i="1" dirty="0" smtClean="0"/>
              <a:t>Поступово військові поселення перетворювалися на багаті торгові міста, оточені кріпосними стінами з ворітьми за кількістю сторін світу чи доріг, які вели до інших місцевостей. Цитадель правителя стояла в дуже укріпленому місці на узвишші й домінувала над містом. Центр міста (</a:t>
            </a:r>
            <a:r>
              <a:rPr lang="uk-UA" b="1" i="1" dirty="0" err="1" smtClean="0"/>
              <a:t>медіна</a:t>
            </a:r>
            <a:r>
              <a:rPr lang="uk-UA" b="1" i="1" dirty="0" smtClean="0"/>
              <a:t>) займали соборна мечеть і торгові квартали для найдорожчих товарів. </a:t>
            </a:r>
            <a:endParaRPr lang="ru-RU" b="1" i="1" dirty="0"/>
          </a:p>
        </p:txBody>
      </p:sp>
      <p:pic>
        <p:nvPicPr>
          <p:cNvPr id="5" name="Рисунок 4" descr="fullsize_photo_61_646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286124"/>
            <a:ext cx="4054951" cy="2714612"/>
          </a:xfrm>
          <a:prstGeom prst="rect">
            <a:avLst/>
          </a:prstGeom>
        </p:spPr>
      </p:pic>
      <p:pic>
        <p:nvPicPr>
          <p:cNvPr id="6" name="Рисунок 5" descr="1142138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14290"/>
            <a:ext cx="38100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b="1" i="1" dirty="0" smtClean="0"/>
              <a:t>Жаркий клімат зумовив будівництво відкритих і підземних водоводів, цистерн, водоймищ, фонтанів. Славилися багатим оздобленням численні громадські лазні, у спорудженні яких використовувався досвід зведення римських терм. </a:t>
            </a:r>
            <a:endParaRPr lang="ru-RU" b="1" i="1" dirty="0"/>
          </a:p>
        </p:txBody>
      </p:sp>
      <p:pic>
        <p:nvPicPr>
          <p:cNvPr id="3" name="Рисунок 2" descr="Айя-София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000240"/>
            <a:ext cx="3857652" cy="2573605"/>
          </a:xfrm>
          <a:prstGeom prst="rect">
            <a:avLst/>
          </a:prstGeom>
        </p:spPr>
      </p:pic>
      <p:pic>
        <p:nvPicPr>
          <p:cNvPr id="4" name="Рисунок 3" descr="hamam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962118"/>
            <a:ext cx="3071834" cy="2457468"/>
          </a:xfrm>
          <a:prstGeom prst="rect">
            <a:avLst/>
          </a:prstGeom>
        </p:spPr>
      </p:pic>
      <p:pic>
        <p:nvPicPr>
          <p:cNvPr id="5" name="Рисунок 4" descr="hm3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4714884"/>
            <a:ext cx="2857487" cy="21431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857232"/>
            <a:ext cx="72866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/>
              <a:t>Техніка будівничих породила особливі конструкції з глини, цегли й каменю. Були створені різноманітні форми арок — стріль-частих, підковоподібних, </a:t>
            </a:r>
            <a:r>
              <a:rPr lang="uk-UA" b="1" i="1" dirty="0" err="1" smtClean="0"/>
              <a:t>багатолопасних</a:t>
            </a:r>
            <a:r>
              <a:rPr lang="uk-UA" b="1" i="1" dirty="0" smtClean="0"/>
              <a:t>, фестончастих, — винайдені особливі системи склепінчастого перекриття.</a:t>
            </a:r>
            <a:endParaRPr lang="ru-RU" b="1" i="1" dirty="0"/>
          </a:p>
        </p:txBody>
      </p:sp>
      <p:pic>
        <p:nvPicPr>
          <p:cNvPr id="4" name="Рисунок 3" descr="C:\МАМА\11 клас уроки\Мусульманська архітектура\єскиз в мавр стиле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428868"/>
            <a:ext cx="200026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071678"/>
            <a:ext cx="4286248" cy="2864643"/>
          </a:xfrm>
          <a:prstGeom prst="rect">
            <a:avLst/>
          </a:prstGeom>
        </p:spPr>
      </p:pic>
      <p:pic>
        <p:nvPicPr>
          <p:cNvPr id="7" name="Рисунок 6" descr="arch_07_12_lar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3643314"/>
            <a:ext cx="2438400" cy="29819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85794"/>
            <a:ext cx="5857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Основною культовою </a:t>
            </a:r>
            <a:r>
              <a:rPr lang="uk-UA" b="1" i="1" dirty="0" smtClean="0"/>
              <a:t>спорудою ісламу </a:t>
            </a:r>
            <a:r>
              <a:rPr lang="ru-RU" b="1" i="1" dirty="0" smtClean="0"/>
              <a:t>стала мечеть, де </a:t>
            </a:r>
            <a:r>
              <a:rPr lang="uk-UA" b="1" i="1" dirty="0" smtClean="0"/>
              <a:t>збирались</a:t>
            </a:r>
            <a:r>
              <a:rPr lang="ru-RU" b="1" i="1" dirty="0" smtClean="0"/>
              <a:t> для </a:t>
            </a:r>
            <a:r>
              <a:rPr lang="uk-UA" b="1" i="1" dirty="0" smtClean="0"/>
              <a:t>молитви послідовники</a:t>
            </a:r>
            <a:r>
              <a:rPr lang="ru-RU" b="1" i="1" dirty="0" smtClean="0"/>
              <a:t> пророка.  </a:t>
            </a:r>
            <a:r>
              <a:rPr lang="uk-UA" b="1" i="1" dirty="0" smtClean="0"/>
              <a:t>Мечеті</a:t>
            </a:r>
            <a:r>
              <a:rPr lang="ru-RU" b="1" i="1" dirty="0" smtClean="0"/>
              <a:t>, </a:t>
            </a:r>
            <a:r>
              <a:rPr lang="uk-UA" b="1" i="1" dirty="0" smtClean="0"/>
              <a:t>складалися із </a:t>
            </a:r>
            <a:r>
              <a:rPr lang="ru-RU" b="1" i="1" dirty="0" smtClean="0"/>
              <a:t>огороженного двору </a:t>
            </a:r>
            <a:r>
              <a:rPr lang="uk-UA" b="1" i="1" dirty="0" smtClean="0"/>
              <a:t>і колонади</a:t>
            </a:r>
            <a:r>
              <a:rPr lang="ru-RU" b="1" i="1" dirty="0" smtClean="0"/>
              <a:t> (</a:t>
            </a:r>
            <a:r>
              <a:rPr lang="uk-UA" b="1" i="1" dirty="0" smtClean="0"/>
              <a:t>поклавши</a:t>
            </a:r>
            <a:r>
              <a:rPr lang="ru-RU" b="1" i="1" dirty="0" smtClean="0"/>
              <a:t> початок "дворовому", </a:t>
            </a:r>
            <a:r>
              <a:rPr lang="uk-UA" b="1" i="1" dirty="0" smtClean="0"/>
              <a:t>або </a:t>
            </a:r>
            <a:r>
              <a:rPr lang="ru-RU" b="1" i="1" dirty="0" smtClean="0"/>
              <a:t>"</a:t>
            </a:r>
            <a:r>
              <a:rPr lang="uk-UA" b="1" i="1" dirty="0" smtClean="0"/>
              <a:t>колонному</a:t>
            </a:r>
            <a:r>
              <a:rPr lang="ru-RU" b="1" i="1" dirty="0" smtClean="0"/>
              <a:t>", типу </a:t>
            </a:r>
            <a:r>
              <a:rPr lang="uk-UA" b="1" i="1" dirty="0" smtClean="0"/>
              <a:t>мечеті</a:t>
            </a:r>
            <a:r>
              <a:rPr lang="ru-RU" b="1" i="1" dirty="0" smtClean="0"/>
              <a:t>), у 1-й </a:t>
            </a:r>
            <a:r>
              <a:rPr lang="uk-UA" b="1" i="1" dirty="0" smtClean="0"/>
              <a:t>половині </a:t>
            </a:r>
            <a:r>
              <a:rPr lang="ru-RU" b="1" i="1" dirty="0" smtClean="0"/>
              <a:t>7 ст. </a:t>
            </a:r>
            <a:r>
              <a:rPr lang="uk-UA" b="1" i="1" dirty="0" smtClean="0"/>
              <a:t> вони були побудовані в Басрі</a:t>
            </a:r>
            <a:endParaRPr lang="ru-RU" b="1" i="1" dirty="0"/>
          </a:p>
        </p:txBody>
      </p:sp>
      <p:pic>
        <p:nvPicPr>
          <p:cNvPr id="4" name="Рисунок 3" descr="C:\МАМА\11 клас уроки\Мусульманська архітектура\дворик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714620"/>
            <a:ext cx="614366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" y="0"/>
            <a:ext cx="771527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Мечеті  будувались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таким чином.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плані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вони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мали прямокутну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форму. Перед входом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був розташований просторий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дворик,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оточений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портиками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звичайно засаджений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деревами,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фонтаном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посередині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(для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омовіння правовірних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Мечеті були увінчані одною або декількома башточками, високими і стрункими мінаретами, з яких 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муеззін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провіщав час початку служби.. </a:t>
            </a: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103487407_3684183_mechet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428868"/>
            <a:ext cx="4172600" cy="2787702"/>
          </a:xfrm>
          <a:prstGeom prst="rect">
            <a:avLst/>
          </a:prstGeom>
        </p:spPr>
      </p:pic>
      <p:pic>
        <p:nvPicPr>
          <p:cNvPr id="4" name="Рисунок 3" descr="14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379" y="3882867"/>
            <a:ext cx="4494621" cy="29751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00034" y="4857760"/>
            <a:ext cx="78581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Храм складався з одного чи 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декольких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нефів і 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міхраба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ніши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іноді облицьованій емалевими плитками (а в Кордові, у вигляді виключення, скляній мозаїки), спрямованого в бік Мекки, перед  яким по правий бік 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мінбара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(трибуна або пюпітр) молились вірячи. </a:t>
            </a: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C:\МАМА\11 клас уроки\Мусульманська архітектура\михраб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57166"/>
            <a:ext cx="721523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642918"/>
            <a:ext cx="8215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b="1" i="1" dirty="0" smtClean="0"/>
              <a:t>Архітектонічні елементи мечеті наступні: арка різних, найчастіше  підковоподібних форм, купол на квадратній основі; нерідко, особливо в початковий період арабського панування на Близькому Сході при побудові мечеті встановлювались колони, взяті з давніх римських і </a:t>
            </a:r>
            <a:r>
              <a:rPr lang="uk-UA" b="1" i="1" dirty="0" err="1" smtClean="0"/>
              <a:t>вестготських</a:t>
            </a:r>
            <a:r>
              <a:rPr lang="uk-UA" b="1" i="1" dirty="0" smtClean="0"/>
              <a:t> будівель. </a:t>
            </a:r>
            <a:endParaRPr lang="ru-RU" b="1" i="1" dirty="0"/>
          </a:p>
        </p:txBody>
      </p:sp>
      <p:pic>
        <p:nvPicPr>
          <p:cNvPr id="3" name="Рисунок 2" descr="1315222914_golubaya-mechet-stambu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928802"/>
            <a:ext cx="3474529" cy="4929198"/>
          </a:xfrm>
          <a:prstGeom prst="rect">
            <a:avLst/>
          </a:prstGeom>
        </p:spPr>
      </p:pic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285992"/>
            <a:ext cx="4183306" cy="278608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130</TotalTime>
  <Words>902</Words>
  <PresentationFormat>Экран (4:3)</PresentationFormat>
  <Paragraphs>31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15</cp:revision>
  <dcterms:modified xsi:type="dcterms:W3CDTF">2014-08-08T02:59:56Z</dcterms:modified>
</cp:coreProperties>
</file>