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135188"/>
            <a:ext cx="5181600" cy="182721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38600"/>
            <a:ext cx="5176838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ru-RU" noProof="0" smtClean="0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 sz="800"/>
            </a:lvl1pPr>
          </a:lstStyle>
          <a:p>
            <a:endParaRPr lang="ru-RU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z="800"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954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5650" y="228600"/>
            <a:ext cx="173355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504825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842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398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37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769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0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81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227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639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804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6934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447800"/>
            <a:ext cx="6934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fld id="{A688EBC3-9DEA-49A8-B5F6-46EF02D2D63D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95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38B2BF7F-279B-4F32-BD1D-636D03C53627}" type="slidenum">
              <a:rPr lang="ru-RU" smtClean="0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888" y="2420888"/>
            <a:ext cx="5181600" cy="1827212"/>
          </a:xfrm>
        </p:spPr>
        <p:txBody>
          <a:bodyPr/>
          <a:lstStyle/>
          <a:p>
            <a:pPr algn="ctr"/>
            <a:r>
              <a:rPr lang="uk-UA" sz="8000" spc="300" dirty="0" smtClean="0">
                <a:solidFill>
                  <a:schemeClr val="bg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«Соціум – суспільство людей»</a:t>
            </a:r>
            <a:endParaRPr lang="ru-RU" sz="8000" spc="300" dirty="0">
              <a:solidFill>
                <a:schemeClr val="bg2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85320" y="5235352"/>
            <a:ext cx="5158680" cy="1622648"/>
          </a:xfrm>
        </p:spPr>
        <p:txBody>
          <a:bodyPr/>
          <a:lstStyle/>
          <a:p>
            <a:pPr algn="r"/>
            <a:r>
              <a:rPr lang="uk-UA" dirty="0" smtClean="0"/>
              <a:t>Підготував</a:t>
            </a:r>
          </a:p>
          <a:p>
            <a:pPr algn="r"/>
            <a:r>
              <a:rPr lang="uk-UA" dirty="0"/>
              <a:t>у</a:t>
            </a:r>
            <a:r>
              <a:rPr lang="uk-UA" dirty="0" smtClean="0"/>
              <a:t>чень 11-Б класу</a:t>
            </a:r>
          </a:p>
          <a:p>
            <a:pPr algn="r"/>
            <a:r>
              <a:rPr lang="uk-UA" dirty="0" err="1" smtClean="0"/>
              <a:t>Ходунай</a:t>
            </a:r>
            <a:r>
              <a:rPr lang="uk-UA" dirty="0" smtClean="0"/>
              <a:t> Володимир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692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158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5810" y="548680"/>
            <a:ext cx="614265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Соціум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велика,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стійка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за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якихось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/>
          </a:p>
        </p:txBody>
      </p:sp>
      <p:pic>
        <p:nvPicPr>
          <p:cNvPr id="2060" name="Picture 12" descr="C:\Users\Win7\AppData\Local\Microsoft\Windows\Temporary Internet Files\Content.IE5\4LS6LP86\MC9003269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8880"/>
            <a:ext cx="1629477" cy="162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05810" y="3429000"/>
            <a:ext cx="62866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800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спільнота</a:t>
            </a:r>
            <a:r>
              <a:rPr lang="ru-RU" sz="2800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стійка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вирізняються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більш-менш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способом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спільністю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735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4111" y="1196752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груп</a:t>
            </a:r>
            <a:endParaRPr lang="ru-RU" sz="4000" dirty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 bwMode="auto">
          <a:xfrm rot="5400000">
            <a:off x="4990044" y="2354604"/>
            <a:ext cx="1002474" cy="504056"/>
          </a:xfrm>
          <a:prstGeom prst="rightArrow">
            <a:avLst>
              <a:gd name="adj1" fmla="val 41361"/>
              <a:gd name="adj2" fmla="val 95353"/>
            </a:avLst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69453" y="3107869"/>
            <a:ext cx="1973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За чисельністю: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563381" y="315403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За характером </a:t>
            </a:r>
          </a:p>
          <a:p>
            <a:pPr algn="ctr"/>
            <a:r>
              <a:rPr lang="uk-UA" dirty="0"/>
              <a:t>в</a:t>
            </a:r>
            <a:r>
              <a:rPr lang="uk-UA" dirty="0" smtClean="0"/>
              <a:t>заємин: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912260" y="3140327"/>
            <a:ext cx="1612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За способом </a:t>
            </a:r>
          </a:p>
          <a:p>
            <a:pPr algn="ctr"/>
            <a:r>
              <a:rPr lang="uk-UA" dirty="0"/>
              <a:t>о</a:t>
            </a:r>
            <a:r>
              <a:rPr lang="uk-UA" dirty="0" smtClean="0"/>
              <a:t>рганізації: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 bwMode="auto">
          <a:xfrm rot="5400000">
            <a:off x="2654723" y="2333641"/>
            <a:ext cx="1002474" cy="504056"/>
          </a:xfrm>
          <a:prstGeom prst="rightArrow">
            <a:avLst>
              <a:gd name="adj1" fmla="val 41361"/>
              <a:gd name="adj2" fmla="val 95353"/>
            </a:avLst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Стрелка вправо 14"/>
          <p:cNvSpPr/>
          <p:nvPr/>
        </p:nvSpPr>
        <p:spPr bwMode="auto">
          <a:xfrm rot="5400000">
            <a:off x="7217390" y="2355413"/>
            <a:ext cx="1002474" cy="504056"/>
          </a:xfrm>
          <a:prstGeom prst="rightArrow">
            <a:avLst>
              <a:gd name="adj1" fmla="val 41361"/>
              <a:gd name="adj2" fmla="val 95353"/>
            </a:avLst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53106" y="3708032"/>
            <a:ext cx="23828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етнічні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релігійні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 30 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solidFill>
                <a:schemeClr val="bg2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Win7\AppData\Local\Microsoft\Windows\Temporary Internet Files\Content.IE5\4LS6LP86\MC9004325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985" y="2248419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599553" y="3708032"/>
            <a:ext cx="2376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сім’я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студентська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вторинні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трудовий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solidFill>
                <a:schemeClr val="bg2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09895" y="3701690"/>
            <a:ext cx="2134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формальні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оформлені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неформальні</a:t>
            </a:r>
            <a:r>
              <a:rPr lang="ru-RU" sz="20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bg2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920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0" grpId="0"/>
      <p:bldP spid="12" grpId="0"/>
      <p:bldP spid="13" grpId="0"/>
      <p:bldP spid="14" grpId="0" animBg="1"/>
      <p:bldP spid="15" grpId="0" animBg="1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8764" y="44624"/>
            <a:ext cx="2433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36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594" y="3573016"/>
            <a:ext cx="7339406" cy="42357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04594" y="690954"/>
            <a:ext cx="53596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Стать.</a:t>
            </a:r>
          </a:p>
          <a:p>
            <a:r>
              <a:rPr lang="ru-RU" sz="3200" i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i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Національність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i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i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Спорідненість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шлюб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i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Професія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i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3200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bg2">
                  <a:lumMod val="25000"/>
                  <a:lumOff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1" name="Picture 5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80" y="188640"/>
            <a:ext cx="897046" cy="1407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Program Files (x86)\Microsoft Office\MEDIA\CAGCAT10\j0285698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1347759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46" y="3356992"/>
            <a:ext cx="129232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Program Files (x86)\Microsoft Office\MEDIA\CAGCAT10\j0297551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32" y="4983020"/>
            <a:ext cx="927952" cy="141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07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Users\Win7\AppData\Local\Microsoft\Windows\Temporary Internet Files\Content.IE5\BY572S0W\MC90043488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124" y="1856284"/>
            <a:ext cx="1656184" cy="164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Win7\AppData\Local\Microsoft\Windows\Temporary Internet Files\Content.IE5\L72DZAV3\MC90043394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7" y="11663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Win7\AppData\Local\Microsoft\Windows\Temporary Internet Files\Content.IE5\6X6QWNI9\MC90043394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98" y="3503197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:\Users\Win7\AppData\Local\Microsoft\Windows\Temporary Internet Files\Content.IE5\4LS6LP86\MC90043395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92" y="51435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476672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Квазігрупа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слабко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організоване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нестійке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короткочасне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випадкового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(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натовп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solidFill>
                <a:schemeClr val="bg2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2060848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Статусні</a:t>
            </a:r>
            <a:r>
              <a:rPr lang="ru-RU" b="1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b="1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відіграють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стану, статусу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2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3541254"/>
            <a:ext cx="6984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Номінальні</a:t>
            </a:r>
            <a:r>
              <a:rPr lang="ru-RU" b="1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b="1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статистичного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пасажири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приміських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потягів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автобусів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міліції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бездітні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багатодітні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малодітні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постійну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тимчасову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прописку.</a:t>
            </a:r>
            <a:endParaRPr lang="ru-RU" dirty="0">
              <a:solidFill>
                <a:schemeClr val="bg2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5517232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Агрегатні</a:t>
            </a:r>
            <a:r>
              <a:rPr lang="ru-RU" b="1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b="1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поведінкових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аудиторія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b="1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«Агрегат» 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випадкове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скупчення</a:t>
            </a:r>
            <a:r>
              <a:rPr lang="ru-RU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людей.</a:t>
            </a:r>
            <a:endParaRPr lang="ru-RU" dirty="0">
              <a:solidFill>
                <a:schemeClr val="bg2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270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Win7\AppData\Local\Microsoft\Windows\Temporary Internet Files\Content.IE5\4LS6LP86\MC900326908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8393"/>
            <a:ext cx="1741070" cy="174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11760" y="2060847"/>
            <a:ext cx="61926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єдиними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близькість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віра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233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Win7\AppData\Local\Microsoft\Windows\Temporary Internet Files\Content.IE5\BY572S0W\MC9004325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697" y="2492896"/>
            <a:ext cx="1950834" cy="195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33394" y="76470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5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</a:t>
            </a:r>
            <a:endParaRPr lang="ru-RU" sz="5400" dirty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 bwMode="auto">
          <a:xfrm>
            <a:off x="3593675" y="1738720"/>
            <a:ext cx="576064" cy="1152128"/>
          </a:xfrm>
          <a:prstGeom prst="downArrow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Стрелка вниз 5"/>
          <p:cNvSpPr/>
          <p:nvPr/>
        </p:nvSpPr>
        <p:spPr bwMode="auto">
          <a:xfrm>
            <a:off x="7036431" y="1756749"/>
            <a:ext cx="576064" cy="1152128"/>
          </a:xfrm>
          <a:prstGeom prst="downArrow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3212976"/>
            <a:ext cx="30738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етнічні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6136" y="3259142"/>
            <a:ext cx="3347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Нестійкі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масові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натовп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68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17430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31437" y="332656"/>
            <a:ext cx="68407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Стратифікація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(лат. </a:t>
            </a:r>
            <a:r>
              <a:rPr lang="en-US" sz="2800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stratum — </a:t>
            </a:r>
            <a:r>
              <a:rPr lang="ru-RU" sz="2800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шар, пласт і </a:t>
            </a:r>
            <a:r>
              <a:rPr lang="en-US" sz="2800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facere</a:t>
            </a:r>
            <a:r>
              <a:rPr lang="en-US" sz="2800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i="1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2800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результат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прошарки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відрізняються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статусом.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1518" y="3832885"/>
            <a:ext cx="68407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сімей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доходами,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добробутом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престижем.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4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 bwMode="auto">
          <a:xfrm>
            <a:off x="2555776" y="404664"/>
            <a:ext cx="5544616" cy="432048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 w="95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стратифікація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 bwMode="auto">
          <a:xfrm>
            <a:off x="6948264" y="800708"/>
            <a:ext cx="1368152" cy="1294487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 bwMode="auto">
          <a:xfrm flipH="1">
            <a:off x="4283968" y="836712"/>
            <a:ext cx="504056" cy="108012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 bwMode="auto">
          <a:xfrm>
            <a:off x="5832140" y="836712"/>
            <a:ext cx="252028" cy="1296144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 bwMode="auto">
          <a:xfrm flipH="1">
            <a:off x="2483768" y="800708"/>
            <a:ext cx="1002432" cy="1620180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 bwMode="auto">
          <a:xfrm>
            <a:off x="1907704" y="2420888"/>
            <a:ext cx="1368152" cy="432048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latin typeface="Arial" charset="0"/>
              </a:rPr>
              <a:t>Рабство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3599892" y="1879171"/>
            <a:ext cx="1368152" cy="432048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 w="9525" cap="flat" cmpd="sng" algn="ctr">
            <a:solidFill>
              <a:schemeClr val="bg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chemeClr val="tx2">
                    <a:lumMod val="25000"/>
                  </a:schemeClr>
                </a:solidFill>
                <a:latin typeface="Arial" charset="0"/>
              </a:rPr>
              <a:t>Касти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5400092" y="2099455"/>
            <a:ext cx="1368152" cy="432048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chemeClr val="tx2">
                    <a:lumMod val="25000"/>
                  </a:schemeClr>
                </a:solidFill>
                <a:latin typeface="Arial" charset="0"/>
              </a:rPr>
              <a:t>Стани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7597046" y="2095195"/>
            <a:ext cx="1368152" cy="432048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chemeClr val="tx2">
                    <a:lumMod val="25000"/>
                  </a:schemeClr>
                </a:solidFill>
                <a:latin typeface="Arial" charset="0"/>
              </a:rPr>
              <a:t>Класи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21" name="Прямая соединительная линия 20"/>
          <p:cNvCxnSpPr>
            <a:stCxn id="16" idx="2"/>
          </p:cNvCxnSpPr>
          <p:nvPr/>
        </p:nvCxnSpPr>
        <p:spPr bwMode="auto">
          <a:xfrm>
            <a:off x="2591780" y="2852936"/>
            <a:ext cx="1008112" cy="2016224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7" idx="2"/>
          </p:cNvCxnSpPr>
          <p:nvPr/>
        </p:nvCxnSpPr>
        <p:spPr bwMode="auto">
          <a:xfrm>
            <a:off x="4283968" y="2311219"/>
            <a:ext cx="0" cy="2557941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8" idx="2"/>
          </p:cNvCxnSpPr>
          <p:nvPr/>
        </p:nvCxnSpPr>
        <p:spPr bwMode="auto">
          <a:xfrm flipH="1">
            <a:off x="5076056" y="2531503"/>
            <a:ext cx="1008112" cy="2337657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 bwMode="auto">
          <a:xfrm>
            <a:off x="2555776" y="4869160"/>
            <a:ext cx="3402378" cy="144016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Закритий тип: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Існують жорстокі перепони між верствами (стратами), які обмежують переміщення</a:t>
            </a: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9" name="Прямая соединительная линия 28"/>
          <p:cNvCxnSpPr>
            <a:stCxn id="19" idx="2"/>
          </p:cNvCxnSpPr>
          <p:nvPr/>
        </p:nvCxnSpPr>
        <p:spPr bwMode="auto">
          <a:xfrm flipH="1">
            <a:off x="7632340" y="2527243"/>
            <a:ext cx="648782" cy="2197901"/>
          </a:xfrm>
          <a:prstGeom prst="lin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 bwMode="auto">
          <a:xfrm>
            <a:off x="6372200" y="4725144"/>
            <a:ext cx="2592998" cy="1584176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Відкритий тип: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rgbClr val="002060"/>
                </a:solidFill>
                <a:latin typeface="Arial" charset="0"/>
              </a:rPr>
              <a:t>Можливі й бажані переміщення з одного класу в інший.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pic>
        <p:nvPicPr>
          <p:cNvPr id="9218" name="Picture 2" descr="C:\Users\Win7\AppData\Local\Microsoft\Windows\Temporary Internet Files\Content.IE5\BY572S0W\MC9004325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535" y="2293640"/>
            <a:ext cx="1900598" cy="190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343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busplan_tp01017510">
  <a:themeElements>
    <a:clrScheme name="ms_pptbusplan_tp01017510 11">
      <a:dk1>
        <a:srgbClr val="005A58"/>
      </a:dk1>
      <a:lt1>
        <a:srgbClr val="FFFFFF"/>
      </a:lt1>
      <a:dk2>
        <a:srgbClr val="4BB7B7"/>
      </a:dk2>
      <a:lt2>
        <a:srgbClr val="99CCFF"/>
      </a:lt2>
      <a:accent1>
        <a:srgbClr val="586F9E"/>
      </a:accent1>
      <a:accent2>
        <a:srgbClr val="4A24A8"/>
      </a:accent2>
      <a:accent3>
        <a:srgbClr val="B1D8D8"/>
      </a:accent3>
      <a:accent4>
        <a:srgbClr val="DADADA"/>
      </a:accent4>
      <a:accent5>
        <a:srgbClr val="B4BBCC"/>
      </a:accent5>
      <a:accent6>
        <a:srgbClr val="422098"/>
      </a:accent6>
      <a:hlink>
        <a:srgbClr val="CCECFF"/>
      </a:hlink>
      <a:folHlink>
        <a:srgbClr val="B2B2B2"/>
      </a:folHlink>
    </a:clrScheme>
    <a:fontScheme name="ms_pptbusplan_tp01017510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busplan_tp01017510 1">
        <a:dk1>
          <a:srgbClr val="5C1F00"/>
        </a:dk1>
        <a:lt1>
          <a:srgbClr val="FFFFFF"/>
        </a:lt1>
        <a:dk2>
          <a:srgbClr val="E55555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0B4B4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2">
        <a:dk1>
          <a:srgbClr val="2D2015"/>
        </a:dk1>
        <a:lt1>
          <a:srgbClr val="FFFFFF"/>
        </a:lt1>
        <a:dk2>
          <a:srgbClr val="9C8D6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CBC5B8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ADBA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3">
        <a:dk1>
          <a:srgbClr val="C0C0C0"/>
        </a:dk1>
        <a:lt1>
          <a:srgbClr val="FFFFFF"/>
        </a:lt1>
        <a:dk2>
          <a:srgbClr val="000000"/>
        </a:dk2>
        <a:lt2>
          <a:srgbClr val="333333"/>
        </a:lt2>
        <a:accent1>
          <a:srgbClr val="5F5F5F"/>
        </a:accent1>
        <a:accent2>
          <a:srgbClr val="DDDDDD"/>
        </a:accent2>
        <a:accent3>
          <a:srgbClr val="FFFFFF"/>
        </a:accent3>
        <a:accent4>
          <a:srgbClr val="A4A4A4"/>
        </a:accent4>
        <a:accent5>
          <a:srgbClr val="B6B6B6"/>
        </a:accent5>
        <a:accent6>
          <a:srgbClr val="C8C8C8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4">
        <a:dk1>
          <a:srgbClr val="003366"/>
        </a:dk1>
        <a:lt1>
          <a:srgbClr val="FFFFFF"/>
        </a:lt1>
        <a:dk2>
          <a:srgbClr val="42A5F0"/>
        </a:dk2>
        <a:lt2>
          <a:srgbClr val="3399FF"/>
        </a:lt2>
        <a:accent1>
          <a:srgbClr val="4880B8"/>
        </a:accent1>
        <a:accent2>
          <a:srgbClr val="00B000"/>
        </a:accent2>
        <a:accent3>
          <a:srgbClr val="B0CFF6"/>
        </a:accent3>
        <a:accent4>
          <a:srgbClr val="DADADA"/>
        </a:accent4>
        <a:accent5>
          <a:srgbClr val="B1C0D8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5">
        <a:dk1>
          <a:srgbClr val="336699"/>
        </a:dk1>
        <a:lt1>
          <a:srgbClr val="FFFFFF"/>
        </a:lt1>
        <a:dk2>
          <a:srgbClr val="DDDDDD"/>
        </a:dk2>
        <a:lt2>
          <a:srgbClr val="B2C8D8"/>
        </a:lt2>
        <a:accent1>
          <a:srgbClr val="1F62C5"/>
        </a:accent1>
        <a:accent2>
          <a:srgbClr val="468A4B"/>
        </a:accent2>
        <a:accent3>
          <a:srgbClr val="EBEBEB"/>
        </a:accent3>
        <a:accent4>
          <a:srgbClr val="DADADA"/>
        </a:accent4>
        <a:accent5>
          <a:srgbClr val="ABB7DF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6">
        <a:dk1>
          <a:srgbClr val="777777"/>
        </a:dk1>
        <a:lt1>
          <a:srgbClr val="FFFFFF"/>
        </a:lt1>
        <a:dk2>
          <a:srgbClr val="ABADA1"/>
        </a:dk2>
        <a:lt2>
          <a:srgbClr val="C2C2BA"/>
        </a:lt2>
        <a:accent1>
          <a:srgbClr val="909082"/>
        </a:accent1>
        <a:accent2>
          <a:srgbClr val="809EA8"/>
        </a:accent2>
        <a:accent3>
          <a:srgbClr val="D2D3CD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7">
        <a:dk1>
          <a:srgbClr val="3E3E5C"/>
        </a:dk1>
        <a:lt1>
          <a:srgbClr val="FFFFFF"/>
        </a:lt1>
        <a:dk2>
          <a:srgbClr val="BABBD2"/>
        </a:dk2>
        <a:lt2>
          <a:srgbClr val="B2B2B2"/>
        </a:lt2>
        <a:accent1>
          <a:srgbClr val="787682"/>
        </a:accent1>
        <a:accent2>
          <a:srgbClr val="6699FF"/>
        </a:accent2>
        <a:accent3>
          <a:srgbClr val="D9DAE5"/>
        </a:accent3>
        <a:accent4>
          <a:srgbClr val="DADADA"/>
        </a:accent4>
        <a:accent5>
          <a:srgbClr val="BEBDC1"/>
        </a:accent5>
        <a:accent6>
          <a:srgbClr val="5C8A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8">
        <a:dk1>
          <a:srgbClr val="777777"/>
        </a:dk1>
        <a:lt1>
          <a:srgbClr val="FFFFDF"/>
        </a:lt1>
        <a:dk2>
          <a:srgbClr val="FFFFD9"/>
        </a:dk2>
        <a:lt2>
          <a:srgbClr val="AA8322"/>
        </a:lt2>
        <a:accent1>
          <a:srgbClr val="D6B778"/>
        </a:accent1>
        <a:accent2>
          <a:srgbClr val="33CCCC"/>
        </a:accent2>
        <a:accent3>
          <a:srgbClr val="FFFFE9"/>
        </a:accent3>
        <a:accent4>
          <a:srgbClr val="DADABE"/>
        </a:accent4>
        <a:accent5>
          <a:srgbClr val="E8D8BE"/>
        </a:accent5>
        <a:accent6>
          <a:srgbClr val="2DB9B9"/>
        </a:accent6>
        <a:hlink>
          <a:srgbClr val="FF505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9">
        <a:dk1>
          <a:srgbClr val="EACD64"/>
        </a:dk1>
        <a:lt1>
          <a:srgbClr val="FEDA9A"/>
        </a:lt1>
        <a:dk2>
          <a:srgbClr val="AD7625"/>
        </a:dk2>
        <a:lt2>
          <a:srgbClr val="969696"/>
        </a:lt2>
        <a:accent1>
          <a:srgbClr val="8F6F59"/>
        </a:accent1>
        <a:accent2>
          <a:srgbClr val="FFC891"/>
        </a:accent2>
        <a:accent3>
          <a:srgbClr val="FEEACA"/>
        </a:accent3>
        <a:accent4>
          <a:srgbClr val="C8AF54"/>
        </a:accent4>
        <a:accent5>
          <a:srgbClr val="C6BBB5"/>
        </a:accent5>
        <a:accent6>
          <a:srgbClr val="E7B583"/>
        </a:accent6>
        <a:hlink>
          <a:srgbClr val="FF8A3B"/>
        </a:hlink>
        <a:folHlink>
          <a:srgbClr val="EEC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10">
        <a:dk1>
          <a:srgbClr val="808080"/>
        </a:dk1>
        <a:lt1>
          <a:srgbClr val="FFFFFF"/>
        </a:lt1>
        <a:dk2>
          <a:srgbClr val="F8F8F8"/>
        </a:dk2>
        <a:lt2>
          <a:srgbClr val="0099CC"/>
        </a:lt2>
        <a:accent1>
          <a:srgbClr val="66A0CC"/>
        </a:accent1>
        <a:accent2>
          <a:srgbClr val="CCCCFF"/>
        </a:accent2>
        <a:accent3>
          <a:srgbClr val="FBFBFB"/>
        </a:accent3>
        <a:accent4>
          <a:srgbClr val="DADADA"/>
        </a:accent4>
        <a:accent5>
          <a:srgbClr val="B8CDE2"/>
        </a:accent5>
        <a:accent6>
          <a:srgbClr val="B9B9E7"/>
        </a:accent6>
        <a:hlink>
          <a:srgbClr val="3333CC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11">
        <a:dk1>
          <a:srgbClr val="005A58"/>
        </a:dk1>
        <a:lt1>
          <a:srgbClr val="FFFFFF"/>
        </a:lt1>
        <a:dk2>
          <a:srgbClr val="4BB7B7"/>
        </a:dk2>
        <a:lt2>
          <a:srgbClr val="99CCFF"/>
        </a:lt2>
        <a:accent1>
          <a:srgbClr val="586F9E"/>
        </a:accent1>
        <a:accent2>
          <a:srgbClr val="4A24A8"/>
        </a:accent2>
        <a:accent3>
          <a:srgbClr val="B1D8D8"/>
        </a:accent3>
        <a:accent4>
          <a:srgbClr val="DADADA"/>
        </a:accent4>
        <a:accent5>
          <a:srgbClr val="B4BBCC"/>
        </a:accent5>
        <a:accent6>
          <a:srgbClr val="422098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TS102809112</Template>
  <TotalTime>99</TotalTime>
  <Words>378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ms_pptbusplan_tp01017510</vt:lpstr>
      <vt:lpstr>«Соціум – суспільство людей»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«Соціум – суспільство людей»</dc:title>
  <dc:creator>Win7</dc:creator>
  <cp:lastModifiedBy>Win7</cp:lastModifiedBy>
  <cp:revision>10</cp:revision>
  <dcterms:created xsi:type="dcterms:W3CDTF">2014-12-14T13:06:05Z</dcterms:created>
  <dcterms:modified xsi:type="dcterms:W3CDTF">2014-12-14T14:45:57Z</dcterms:modified>
</cp:coreProperties>
</file>