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2" r:id="rId6"/>
    <p:sldId id="261" r:id="rId7"/>
    <p:sldId id="260" r:id="rId8"/>
    <p:sldId id="259" r:id="rId9"/>
    <p:sldId id="265" r:id="rId10"/>
    <p:sldId id="264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38" autoAdjust="0"/>
  </p:normalViewPr>
  <p:slideViewPr>
    <p:cSldViewPr>
      <p:cViewPr>
        <p:scale>
          <a:sx n="100" d="100"/>
          <a:sy n="100" d="100"/>
        </p:scale>
        <p:origin x="-50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B181F1-1FCB-444B-B501-F065D9305762}" type="datetimeFigureOut">
              <a:rPr lang="uk-UA" smtClean="0"/>
              <a:t>20.12.2014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D142790-3D9B-445F-99DC-EBB5526CE4A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60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Громадянське суспільство</a:t>
            </a:r>
            <a:endParaRPr lang="uk-UA" sz="6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3861048"/>
            <a:ext cx="7772400" cy="1199704"/>
          </a:xfrm>
        </p:spPr>
        <p:txBody>
          <a:bodyPr/>
          <a:lstStyle/>
          <a:p>
            <a:r>
              <a:rPr lang="uk-UA" dirty="0" smtClean="0"/>
              <a:t>Виконав </a:t>
            </a:r>
            <a:r>
              <a:rPr lang="uk-UA" dirty="0" err="1" smtClean="0"/>
              <a:t>Саліх</a:t>
            </a:r>
            <a:r>
              <a:rPr lang="uk-UA" dirty="0" smtClean="0"/>
              <a:t> </a:t>
            </a:r>
            <a:r>
              <a:rPr lang="uk-UA" dirty="0" err="1" smtClean="0"/>
              <a:t>Мікаель</a:t>
            </a:r>
            <a:r>
              <a:rPr lang="uk-UA" dirty="0" smtClean="0"/>
              <a:t> 11-Ф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36459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412776"/>
            <a:ext cx="5616624" cy="3960440"/>
          </a:xfrm>
        </p:spPr>
        <p:txBody>
          <a:bodyPr>
            <a:noAutofit/>
          </a:bodyPr>
          <a:lstStyle/>
          <a:p>
            <a:r>
              <a:rPr lang="uk-UA" sz="1800" dirty="0" smtClean="0"/>
              <a:t>За </a:t>
            </a:r>
            <a:r>
              <a:rPr lang="uk-UA" sz="1800" dirty="0"/>
              <a:t>словами іспанського філософа </a:t>
            </a:r>
            <a:r>
              <a:rPr lang="en-US" sz="1800" dirty="0"/>
              <a:t>X. </a:t>
            </a:r>
            <a:r>
              <a:rPr lang="uk-UA" sz="1800" dirty="0" err="1"/>
              <a:t>Ортеґи-і-Ґассета</a:t>
            </a:r>
            <a:r>
              <a:rPr lang="uk-UA" sz="1800" dirty="0"/>
              <a:t> </a:t>
            </a:r>
            <a:r>
              <a:rPr lang="uk-UA" sz="1800" dirty="0" smtClean="0"/>
              <a:t>«</a:t>
            </a:r>
            <a:r>
              <a:rPr lang="uk-UA" sz="1800" dirty="0"/>
              <a:t>закон громадської думки — це закон всесвітнього тяжіння у царині політичної історії</a:t>
            </a:r>
            <a:r>
              <a:rPr lang="uk-UA" sz="1800" dirty="0" smtClean="0"/>
              <a:t>».</a:t>
            </a:r>
          </a:p>
          <a:p>
            <a:r>
              <a:rPr lang="uk-UA" sz="1800" dirty="0" smtClean="0"/>
              <a:t> </a:t>
            </a:r>
            <a:r>
              <a:rPr lang="uk-UA" sz="1800" dirty="0"/>
              <a:t>Зростання її впливу на соціальні відносини пов’язане з демократизацією життя, підвищенням культурного та освітнього рівня населення, процесами глобалізації тощо.</a:t>
            </a:r>
          </a:p>
          <a:p>
            <a:endParaRPr lang="uk-UA" sz="1800" dirty="0"/>
          </a:p>
          <a:p>
            <a:r>
              <a:rPr lang="uk-UA" sz="1800" dirty="0"/>
              <a:t>Термін «громадська думка» </a:t>
            </a:r>
            <a:r>
              <a:rPr lang="uk-UA" sz="1800" dirty="0" smtClean="0"/>
              <a:t>вперше </a:t>
            </a:r>
            <a:r>
              <a:rPr lang="uk-UA" sz="1800" dirty="0"/>
              <a:t>застосував у </a:t>
            </a:r>
            <a:r>
              <a:rPr lang="en-US" sz="1800" dirty="0" smtClean="0"/>
              <a:t>XII </a:t>
            </a:r>
            <a:r>
              <a:rPr lang="uk-UA" sz="1800" dirty="0"/>
              <a:t>ст. англійський державний діяч лорд Д. Солсбері на означення моральної підтримки населенням країни дій парламенту. Поступово цей термін став загальноприйнятим.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Поняття</a:t>
            </a:r>
            <a:r>
              <a:rPr lang="ru-RU" dirty="0"/>
              <a:t> і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громадської</a:t>
            </a:r>
            <a:r>
              <a:rPr lang="ru-RU" dirty="0"/>
              <a:t> думки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908720"/>
            <a:ext cx="2843760" cy="36673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1912" y="461248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X. </a:t>
            </a:r>
            <a:r>
              <a:rPr lang="uk-UA" dirty="0" err="1" smtClean="0"/>
              <a:t>Ортеґ-і-Ґассет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856683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pPr marL="109728" indent="0">
              <a:buNone/>
            </a:pPr>
            <a:r>
              <a:rPr lang="uk-UA" dirty="0" smtClean="0"/>
              <a:t>— </a:t>
            </a:r>
            <a:r>
              <a:rPr lang="uk-UA" dirty="0"/>
              <a:t>специфічний вияв масової свідомості, що виражається в оцінках (вербальних і невербальних) і характеризує ставлення людей до суспільно значущих подій і фактів, актуальних проблем суспільного життя.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Громадська думка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56" y="3459856"/>
            <a:ext cx="4528567" cy="15849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491854"/>
            <a:ext cx="31718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0981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88640"/>
            <a:ext cx="5653136" cy="5256584"/>
          </a:xfrm>
        </p:spPr>
        <p:txBody>
          <a:bodyPr>
            <a:normAutofit fontScale="92500"/>
          </a:bodyPr>
          <a:lstStyle/>
          <a:p>
            <a:r>
              <a:rPr lang="uk-UA" dirty="0"/>
              <a:t>На різних етапах розвитку суспільства, у різних типах суспільств за різних політичних режимів </a:t>
            </a:r>
            <a:r>
              <a:rPr lang="uk-UA" dirty="0" smtClean="0"/>
              <a:t>вияв </a:t>
            </a:r>
            <a:r>
              <a:rPr lang="uk-UA" dirty="0"/>
              <a:t>громадської думки як соціальної інституції має свої особливості. </a:t>
            </a:r>
            <a:endParaRPr lang="uk-UA" dirty="0" smtClean="0"/>
          </a:p>
          <a:p>
            <a:r>
              <a:rPr lang="uk-UA" dirty="0" smtClean="0"/>
              <a:t>Так</a:t>
            </a:r>
            <a:r>
              <a:rPr lang="uk-UA" dirty="0"/>
              <a:t>, за тоталітарних режимів вона є безсилою, за ліберальних — береться до уваги за можливості і тільки за демократичного правління стає дієвою силою, впливаючи на всі процеси суспільного життя.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495391"/>
            <a:ext cx="3560632" cy="23625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692696"/>
            <a:ext cx="3618334" cy="271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733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348880"/>
            <a:ext cx="8229600" cy="3240360"/>
          </a:xfrm>
        </p:spPr>
        <p:txBody>
          <a:bodyPr/>
          <a:lstStyle/>
          <a:p>
            <a:r>
              <a:rPr lang="uk-UA" dirty="0"/>
              <a:t>а) </a:t>
            </a:r>
            <a:r>
              <a:rPr lang="uk-UA" i="1" dirty="0"/>
              <a:t>соціальні процеси, </a:t>
            </a:r>
            <a:r>
              <a:rPr lang="uk-UA" i="1" dirty="0" smtClean="0"/>
              <a:t>відносини</a:t>
            </a:r>
          </a:p>
          <a:p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i="1" dirty="0"/>
              <a:t>економічні процеси, відносини</a:t>
            </a:r>
            <a:r>
              <a:rPr lang="uk-UA" dirty="0" smtClean="0"/>
              <a:t>.</a:t>
            </a:r>
          </a:p>
          <a:p>
            <a:r>
              <a:rPr lang="uk-UA" dirty="0"/>
              <a:t>в) </a:t>
            </a:r>
            <a:r>
              <a:rPr lang="uk-UA" i="1" dirty="0"/>
              <a:t>політичні процеси, відносини</a:t>
            </a:r>
            <a:r>
              <a:rPr lang="uk-UA" dirty="0" smtClean="0"/>
              <a:t>.</a:t>
            </a:r>
          </a:p>
          <a:p>
            <a:r>
              <a:rPr lang="uk-UA" i="1" dirty="0" smtClean="0"/>
              <a:t>г) духовні</a:t>
            </a:r>
            <a:r>
              <a:rPr lang="uk-UA" i="1" dirty="0"/>
              <a:t>, ідеологічні процеси, відносини</a:t>
            </a:r>
            <a:r>
              <a:rPr lang="uk-UA" dirty="0"/>
              <a:t>.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Громадська</a:t>
            </a:r>
            <a:r>
              <a:rPr lang="ru-RU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думка </a:t>
            </a:r>
            <a:r>
              <a:rPr lang="ru-RU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може</a:t>
            </a:r>
            <a:r>
              <a:rPr lang="ru-RU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бути </a:t>
            </a:r>
            <a:r>
              <a:rPr lang="ru-RU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використана</a:t>
            </a:r>
            <a:r>
              <a:rPr lang="ru-RU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сферах </a:t>
            </a:r>
            <a:r>
              <a:rPr lang="ru-RU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суспільства</a:t>
            </a:r>
            <a:r>
              <a:rPr lang="ru-RU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серед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яких</a:t>
            </a:r>
            <a:r>
              <a:rPr lang="ru-RU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uk-UA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2624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522450"/>
            <a:ext cx="3827784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поступове</a:t>
            </a:r>
            <a:r>
              <a:rPr lang="ru-RU" dirty="0"/>
              <a:t> </a:t>
            </a:r>
            <a:r>
              <a:rPr lang="ru-RU" dirty="0" err="1"/>
              <a:t>становлення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, яке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надто</a:t>
            </a:r>
            <a:r>
              <a:rPr lang="ru-RU" dirty="0"/>
              <a:t> </a:t>
            </a:r>
            <a:r>
              <a:rPr lang="ru-RU" dirty="0" err="1"/>
              <a:t>далеке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/>
              <a:t>висновками</a:t>
            </a:r>
            <a:r>
              <a:rPr lang="ru-RU" dirty="0"/>
              <a:t> </a:t>
            </a:r>
            <a:r>
              <a:rPr lang="ru-RU" dirty="0" err="1" smtClean="0"/>
              <a:t>політологів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соціологів</a:t>
            </a:r>
            <a:r>
              <a:rPr lang="ru-RU" dirty="0"/>
              <a:t>, </a:t>
            </a:r>
            <a:r>
              <a:rPr lang="ru-RU" dirty="0" err="1"/>
              <a:t>Україна</a:t>
            </a:r>
            <a:r>
              <a:rPr lang="ru-RU" dirty="0"/>
              <a:t> є </a:t>
            </a:r>
            <a:r>
              <a:rPr lang="ru-RU" dirty="0" err="1"/>
              <a:t>лідером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постсоціалістичних</a:t>
            </a:r>
            <a:r>
              <a:rPr lang="ru-RU" dirty="0"/>
              <a:t> </a:t>
            </a:r>
            <a:r>
              <a:rPr lang="ru-RU" dirty="0" err="1"/>
              <a:t>європейських</a:t>
            </a:r>
            <a:r>
              <a:rPr lang="ru-RU" dirty="0"/>
              <a:t> держав за </a:t>
            </a:r>
            <a:r>
              <a:rPr lang="ru-RU" dirty="0" err="1"/>
              <a:t>рівнем</a:t>
            </a:r>
            <a:r>
              <a:rPr lang="ru-RU" dirty="0"/>
              <a:t> </a:t>
            </a:r>
            <a:r>
              <a:rPr lang="ru-RU" dirty="0" err="1"/>
              <a:t>недовіри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владним</a:t>
            </a:r>
            <a:r>
              <a:rPr lang="ru-RU" dirty="0"/>
              <a:t> структурам.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7249" y="3603948"/>
            <a:ext cx="2456701" cy="325405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125" y="4221088"/>
            <a:ext cx="2002907" cy="218762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77"/>
          <a:stretch/>
        </p:blipFill>
        <p:spPr>
          <a:xfrm>
            <a:off x="3685040" y="620688"/>
            <a:ext cx="3157079" cy="252928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232" y="548680"/>
            <a:ext cx="2276680" cy="299695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37112"/>
            <a:ext cx="3248682" cy="216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483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/>
              <a:t>Етапи формування громадянського суспільства</a:t>
            </a:r>
            <a:endParaRPr lang="uk-UA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450499"/>
              </p:ext>
            </p:extLst>
          </p:nvPr>
        </p:nvGraphicFramePr>
        <p:xfrm>
          <a:off x="611560" y="1700808"/>
          <a:ext cx="8064897" cy="482453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15656"/>
                <a:gridCol w="2860942"/>
                <a:gridCol w="2688299"/>
              </a:tblGrid>
              <a:tr h="736013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1-й етап: Х</a:t>
                      </a:r>
                      <a:r>
                        <a:rPr lang="en-US" sz="2000" dirty="0"/>
                        <a:t>V</a:t>
                      </a:r>
                      <a:r>
                        <a:rPr lang="uk-UA" sz="2000" dirty="0"/>
                        <a:t>І-Х</a:t>
                      </a:r>
                      <a:r>
                        <a:rPr lang="en-US" sz="2000" dirty="0"/>
                        <a:t>V</a:t>
                      </a:r>
                      <a:r>
                        <a:rPr lang="uk-UA" sz="2000" dirty="0"/>
                        <a:t>ІІ ст.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2-й етап: ХУІІІ-ХІХ ст.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3-й етап: ХХ-ХХІ ст.</a:t>
                      </a:r>
                      <a:endParaRPr lang="uk-UA" dirty="0"/>
                    </a:p>
                  </a:txBody>
                  <a:tcPr marL="0" marR="0" marT="0" marB="0"/>
                </a:tc>
              </a:tr>
              <a:tr h="4088523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Формування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/>
                        <a:t>громадянського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суспільства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складання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економічних</a:t>
                      </a:r>
                      <a:r>
                        <a:rPr lang="ru-RU" dirty="0"/>
                        <a:t> і </a:t>
                      </a:r>
                      <a:r>
                        <a:rPr lang="ru-RU" dirty="0" err="1"/>
                        <a:t>політичних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передумов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появи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буржуазії</a:t>
                      </a:r>
                      <a:endParaRPr lang="ru-RU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uk-UA" dirty="0"/>
                        <a:t>Формування громадянського суспільства в найбільш розвинених країнах Європи та США у вигляді капіталістичної вільної конкуренції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Відбуваються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зміни</a:t>
                      </a:r>
                      <a:r>
                        <a:rPr lang="ru-RU" dirty="0"/>
                        <a:t> в </a:t>
                      </a:r>
                      <a:r>
                        <a:rPr lang="ru-RU" dirty="0" err="1"/>
                        <a:t>соціальній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структурі</a:t>
                      </a:r>
                      <a:r>
                        <a:rPr lang="ru-RU" dirty="0"/>
                        <a:t>, </a:t>
                      </a:r>
                      <a:r>
                        <a:rPr lang="ru-RU" dirty="0" err="1"/>
                        <a:t>триває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процес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становлення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правових</a:t>
                      </a:r>
                      <a:r>
                        <a:rPr lang="ru-RU" dirty="0"/>
                        <a:t> </a:t>
                      </a:r>
                      <a:r>
                        <a:rPr lang="ru-RU" dirty="0" err="1"/>
                        <a:t>соціальних</a:t>
                      </a:r>
                      <a:r>
                        <a:rPr lang="ru-RU" dirty="0"/>
                        <a:t> держав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3847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609" y="116632"/>
            <a:ext cx="6292583" cy="5904656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Передумови </a:t>
            </a:r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функціонування громадянського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суспільства:</a:t>
            </a:r>
            <a:endParaRPr lang="uk-U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uk-UA" dirty="0"/>
          </a:p>
          <a:p>
            <a:r>
              <a:rPr lang="uk-UA" sz="3100" dirty="0"/>
              <a:t>Економічні: приватна власність, вільний ринок, конкуренція. Соціальні: велика вага у суспільстві середнього класу. </a:t>
            </a:r>
          </a:p>
          <a:p>
            <a:pPr marL="109728" indent="0">
              <a:buNone/>
            </a:pPr>
            <a:endParaRPr lang="uk-UA" sz="3100" dirty="0" smtClean="0"/>
          </a:p>
          <a:p>
            <a:r>
              <a:rPr lang="uk-UA" sz="3100" dirty="0" smtClean="0"/>
              <a:t>Політико-правові</a:t>
            </a:r>
            <a:r>
              <a:rPr lang="uk-UA" sz="3100" dirty="0"/>
              <a:t>: правова рівність громадян, повне забезпечення прав і свобод людини, їх захист, децентралізація влади, політичний плюралізм.</a:t>
            </a:r>
          </a:p>
          <a:p>
            <a:endParaRPr lang="uk-UA" sz="3100" dirty="0"/>
          </a:p>
          <a:p>
            <a:r>
              <a:rPr lang="uk-UA" sz="3100" dirty="0"/>
              <a:t>Культурні: забезпечення права людини на отримання інформації, високий освітній рівень населення, свобода совісті.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968" y="4355976"/>
            <a:ext cx="3336032" cy="2502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368926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484784"/>
            <a:ext cx="8579296" cy="4525963"/>
          </a:xfrm>
        </p:spPr>
        <p:txBody>
          <a:bodyPr/>
          <a:lstStyle/>
          <a:p>
            <a:r>
              <a:rPr lang="uk-UA" dirty="0"/>
              <a:t>Закріплення приватним (цивільним) правом природних суспільних відносин є передумовою формування суспільства вільних громадян, тобто громадянського суспільства (вільного від держави).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</a:t>
            </a:r>
            <a:r>
              <a:rPr lang="uk-UA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ромадянське </a:t>
            </a:r>
            <a:r>
              <a:rPr lang="uk-UA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суспільство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506" y="3501008"/>
            <a:ext cx="4458072" cy="3142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7412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32656"/>
            <a:ext cx="5256584" cy="576064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Ідея громадянського суспільства з’явилася в Новий час на противагу всевладдю держави. </a:t>
            </a:r>
            <a:endParaRPr lang="uk-UA" dirty="0" smtClean="0"/>
          </a:p>
          <a:p>
            <a:pPr marL="109728" indent="0">
              <a:buNone/>
            </a:pPr>
            <a:endParaRPr lang="uk-UA" dirty="0" smtClean="0"/>
          </a:p>
          <a:p>
            <a:r>
              <a:rPr lang="uk-UA" dirty="0" smtClean="0"/>
              <a:t>Концепцію </a:t>
            </a:r>
            <a:r>
              <a:rPr lang="uk-UA" dirty="0"/>
              <a:t>громадянського суспільства розробив Г. Ф. Гегель, який визначав громадянське суспільство як зв’язок (спілкування) осіб через систему потреб і розподіл праці, правосуддя, зовнішній порядок.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88640"/>
            <a:ext cx="3527888" cy="44644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56176" y="47971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Ф.Гегель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13367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— </a:t>
            </a:r>
            <a:r>
              <a:rPr lang="uk-UA" dirty="0"/>
              <a:t>вся сукупність міжособистісних, сімейних, громадських, культурних, релігійних відносин, які розвиваються поза рамками і без втручання держави, а також розгалужена система незалежних від держави суспільних інститутів, що реалізують повсякденні індивідуальні та колективні потреби.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4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Громадянське суспільство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4509119"/>
            <a:ext cx="3665983" cy="2227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400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3747872"/>
          </a:xfrm>
        </p:spPr>
        <p:txBody>
          <a:bodyPr/>
          <a:lstStyle/>
          <a:p>
            <a:r>
              <a:rPr lang="uk-UA" dirty="0" smtClean="0"/>
              <a:t>1</a:t>
            </a:r>
            <a:r>
              <a:rPr lang="uk-UA" dirty="0"/>
              <a:t>. Наявність у суспільстві вільних власників засобів виробництва.</a:t>
            </a:r>
          </a:p>
          <a:p>
            <a:r>
              <a:rPr lang="uk-UA" dirty="0"/>
              <a:t>2. Розвиненість і розгалуженість демократії.</a:t>
            </a:r>
          </a:p>
          <a:p>
            <a:r>
              <a:rPr lang="uk-UA" dirty="0"/>
              <a:t>3. Правова захищеність громадян, рівність усіх перед законом.</a:t>
            </a:r>
          </a:p>
          <a:p>
            <a:r>
              <a:rPr lang="uk-UA" dirty="0"/>
              <a:t>4. Високий рівень громадянської культури.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Autofit/>
          </a:bodyPr>
          <a:lstStyle/>
          <a:p>
            <a:r>
              <a:rPr lang="uk-UA" sz="4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Характерні ознаки громадянського суспільства:</a:t>
            </a:r>
            <a:br>
              <a:rPr lang="uk-UA" sz="4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uk-UA" sz="40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89697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338497"/>
              </p:ext>
            </p:extLst>
          </p:nvPr>
        </p:nvGraphicFramePr>
        <p:xfrm>
          <a:off x="1475656" y="1484784"/>
          <a:ext cx="7128792" cy="52065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52126"/>
                <a:gridCol w="4976666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>Економічна система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500"/>
                        <a:t>Сукупність економічних інститутів та відносин, які становлять матеріальну основу життя суспільства</a:t>
                      </a:r>
                    </a:p>
                  </a:txBody>
                  <a:tcPr marL="0" marR="0" marT="0" marB="0"/>
                </a:tc>
              </a:tr>
              <a:tr h="967016"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>Політична система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500"/>
                        <a:t>Сукупність інститутів та відносин, у рамках яких проходить політичне життя та здійснюється державна влада</a:t>
                      </a:r>
                    </a:p>
                  </a:txBody>
                  <a:tcPr marL="0" marR="0" marT="0" marB="0"/>
                </a:tc>
              </a:tr>
              <a:tr h="689168"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>Соціальна система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500"/>
                        <a:t>Сукупність класів, соціальних груп та відносин між ними</a:t>
                      </a:r>
                    </a:p>
                  </a:txBody>
                  <a:tcPr marL="0" marR="0" marT="0" marB="0"/>
                </a:tc>
              </a:tr>
              <a:tr h="1188800"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>Інформаційна Система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uk-UA" sz="1500"/>
                        <a:t>Сукупність інформації, засобів масової інформації, підприємств, громадян, організацій, які здійснюють інформаційну діяльність</a:t>
                      </a:r>
                    </a:p>
                  </a:txBody>
                  <a:tcPr marL="0" marR="0" marT="0" marB="0"/>
                </a:tc>
              </a:tr>
              <a:tr h="1281446">
                <a:tc>
                  <a:txBody>
                    <a:bodyPr/>
                    <a:lstStyle/>
                    <a:p>
                      <a:pPr algn="ctr"/>
                      <a:r>
                        <a:rPr lang="uk-UA" sz="1500"/>
                        <a:t>Духовно-культурна система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500" dirty="0" err="1"/>
                        <a:t>Сукупність</a:t>
                      </a:r>
                      <a:r>
                        <a:rPr lang="ru-RU" sz="1500" dirty="0"/>
                        <a:t> </a:t>
                      </a:r>
                      <a:r>
                        <a:rPr lang="ru-RU" sz="1500" dirty="0" err="1"/>
                        <a:t>нематеріальних</a:t>
                      </a:r>
                      <a:r>
                        <a:rPr lang="ru-RU" sz="1500" dirty="0"/>
                        <a:t>, духовно-</a:t>
                      </a:r>
                      <a:r>
                        <a:rPr lang="ru-RU" sz="1500" dirty="0" err="1"/>
                        <a:t>культурних</a:t>
                      </a:r>
                      <a:r>
                        <a:rPr lang="ru-RU" sz="1500" dirty="0"/>
                        <a:t> благ, </a:t>
                      </a:r>
                      <a:r>
                        <a:rPr lang="ru-RU" sz="1500" dirty="0" err="1"/>
                        <a:t>відносин</a:t>
                      </a:r>
                      <a:r>
                        <a:rPr lang="ru-RU" sz="1500" dirty="0"/>
                        <a:t> з приводу них, </a:t>
                      </a:r>
                      <a:r>
                        <a:rPr lang="ru-RU" sz="1500" dirty="0" err="1"/>
                        <a:t>інститутів</a:t>
                      </a:r>
                      <a:r>
                        <a:rPr lang="ru-RU" sz="1500" dirty="0"/>
                        <a:t>, через </a:t>
                      </a:r>
                      <a:r>
                        <a:rPr lang="ru-RU" sz="1500" dirty="0" err="1"/>
                        <a:t>які</a:t>
                      </a:r>
                      <a:r>
                        <a:rPr lang="ru-RU" sz="1500" dirty="0"/>
                        <a:t> </a:t>
                      </a:r>
                      <a:r>
                        <a:rPr lang="ru-RU" sz="1500" dirty="0" err="1"/>
                        <a:t>реалізуються</a:t>
                      </a:r>
                      <a:r>
                        <a:rPr lang="ru-RU" sz="1500" dirty="0"/>
                        <a:t> </a:t>
                      </a:r>
                      <a:r>
                        <a:rPr lang="ru-RU" sz="1500" dirty="0" err="1"/>
                        <a:t>ці</a:t>
                      </a:r>
                      <a:r>
                        <a:rPr lang="ru-RU" sz="1500" dirty="0"/>
                        <a:t> </a:t>
                      </a:r>
                      <a:r>
                        <a:rPr lang="ru-RU" sz="1500" dirty="0" err="1"/>
                        <a:t>відносини</a:t>
                      </a:r>
                      <a:endParaRPr lang="ru-RU" sz="15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СТРУКТУРА ГРОМАДЯНСЬКОГО СУСПІЛЬСТВА</a:t>
            </a:r>
          </a:p>
        </p:txBody>
      </p:sp>
    </p:spTree>
    <p:extLst>
      <p:ext uri="{BB962C8B-B14F-4D97-AF65-F5344CB8AC3E}">
        <p14:creationId xmlns:p14="http://schemas.microsoft.com/office/powerpoint/2010/main" val="28471979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7374001" cy="4932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23496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</TotalTime>
  <Words>623</Words>
  <Application>Microsoft Office PowerPoint</Application>
  <PresentationFormat>Экран (4:3)</PresentationFormat>
  <Paragraphs>58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Громадянське суспільство</vt:lpstr>
      <vt:lpstr>Етапи формування громадянського суспільства</vt:lpstr>
      <vt:lpstr>Презентация PowerPoint</vt:lpstr>
      <vt:lpstr>Громадянське суспільство</vt:lpstr>
      <vt:lpstr>Презентация PowerPoint</vt:lpstr>
      <vt:lpstr>Громадянське суспільство </vt:lpstr>
      <vt:lpstr>Характерні ознаки громадянського суспільства: </vt:lpstr>
      <vt:lpstr>СТРУКТУРА ГРОМАДЯНСЬКОГО СУСПІЛЬСТВА</vt:lpstr>
      <vt:lpstr>Презентация PowerPoint</vt:lpstr>
      <vt:lpstr>Поняття і функції громадської думки</vt:lpstr>
      <vt:lpstr>Громадська думка </vt:lpstr>
      <vt:lpstr>Презентация PowerPoint</vt:lpstr>
      <vt:lpstr>Громадська думка може бути використана у сферах суспільства, серед яких: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Громадянське суспільство</dc:title>
  <dc:creator>Саліх Мікаель</dc:creator>
  <cp:lastModifiedBy>mikae_000</cp:lastModifiedBy>
  <cp:revision>9</cp:revision>
  <dcterms:created xsi:type="dcterms:W3CDTF">2014-12-20T13:08:42Z</dcterms:created>
  <dcterms:modified xsi:type="dcterms:W3CDTF">2014-12-20T14:38:55Z</dcterms:modified>
</cp:coreProperties>
</file>