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0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19AD0DD-7488-45E9-A370-088B39662A86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A068249-CB2E-4303-BE06-826F4FAB7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6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D0DD-7488-45E9-A370-088B39662A86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8249-CB2E-4303-BE06-826F4FAB7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00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19AD0DD-7488-45E9-A370-088B39662A86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A068249-CB2E-4303-BE06-826F4FAB7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8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D0DD-7488-45E9-A370-088B39662A86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A068249-CB2E-4303-BE06-826F4FAB7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71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19AD0DD-7488-45E9-A370-088B39662A86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A068249-CB2E-4303-BE06-826F4FAB7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37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D0DD-7488-45E9-A370-088B39662A86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8249-CB2E-4303-BE06-826F4FAB7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65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D0DD-7488-45E9-A370-088B39662A86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8249-CB2E-4303-BE06-826F4FAB7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3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D0DD-7488-45E9-A370-088B39662A86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8249-CB2E-4303-BE06-826F4FAB7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41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D0DD-7488-45E9-A370-088B39662A86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8249-CB2E-4303-BE06-826F4FAB7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65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19AD0DD-7488-45E9-A370-088B39662A86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A068249-CB2E-4303-BE06-826F4FAB7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24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D0DD-7488-45E9-A370-088B39662A86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8249-CB2E-4303-BE06-826F4FAB7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9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19AD0DD-7488-45E9-A370-088B39662A86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A068249-CB2E-4303-BE06-826F4FAB78E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272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9859" y="1164472"/>
            <a:ext cx="7772400" cy="1463040"/>
          </a:xfrm>
        </p:spPr>
        <p:txBody>
          <a:bodyPr>
            <a:normAutofit/>
          </a:bodyPr>
          <a:lstStyle/>
          <a:p>
            <a:r>
              <a:rPr lang="uk-UA" sz="8800" dirty="0" smtClean="0"/>
              <a:t>ТЕЛЕБАЧЕННЯ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4197345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7520" y="971550"/>
            <a:ext cx="5126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/>
              <a:t>Будова іконоскопу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10" y="1914525"/>
            <a:ext cx="74295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91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980" y="1005840"/>
            <a:ext cx="98531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2 листопада 1936 </a:t>
            </a:r>
            <a:r>
              <a:rPr lang="ru-RU" sz="3200" dirty="0" smtClean="0"/>
              <a:t>ВВС почало </a:t>
            </a:r>
            <a:r>
              <a:rPr lang="ru-RU" sz="3200" dirty="0" err="1"/>
              <a:t>передачі</a:t>
            </a:r>
            <a:r>
              <a:rPr lang="ru-RU" sz="3200" dirty="0"/>
              <a:t> </a:t>
            </a:r>
            <a:r>
              <a:rPr lang="ru-RU" sz="3200" dirty="0" err="1"/>
              <a:t>першого</a:t>
            </a:r>
            <a:r>
              <a:rPr lang="ru-RU" sz="3200" dirty="0"/>
              <a:t> у </a:t>
            </a:r>
            <a:r>
              <a:rPr lang="ru-RU" sz="3200" dirty="0" err="1"/>
              <a:t>світі</a:t>
            </a:r>
            <a:r>
              <a:rPr lang="ru-RU" sz="3200" dirty="0"/>
              <a:t> </a:t>
            </a:r>
            <a:endParaRPr lang="ru-RU" sz="3200" dirty="0" smtClean="0"/>
          </a:p>
          <a:p>
            <a:r>
              <a:rPr lang="ru-RU" sz="3200" dirty="0" err="1" smtClean="0"/>
              <a:t>публічного</a:t>
            </a:r>
            <a:r>
              <a:rPr lang="ru-RU" sz="3200" dirty="0" smtClean="0"/>
              <a:t> </a:t>
            </a:r>
            <a:r>
              <a:rPr lang="ru-RU" sz="3200" dirty="0"/>
              <a:t>регулярного </a:t>
            </a:r>
            <a:r>
              <a:rPr lang="ru-RU" sz="3200" dirty="0" err="1"/>
              <a:t>телебачення</a:t>
            </a:r>
            <a:r>
              <a:rPr lang="ru-RU" sz="3200" dirty="0"/>
              <a:t> </a:t>
            </a:r>
            <a:r>
              <a:rPr lang="ru-RU" sz="3200" dirty="0" err="1"/>
              <a:t>високої</a:t>
            </a:r>
            <a:r>
              <a:rPr lang="ru-RU" sz="3200" dirty="0"/>
              <a:t> </a:t>
            </a:r>
            <a:r>
              <a:rPr lang="ru-RU" sz="3200" dirty="0" err="1"/>
              <a:t>чіткості</a:t>
            </a:r>
            <a:r>
              <a:rPr lang="ru-RU" dirty="0"/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53" y="2338844"/>
            <a:ext cx="4232667" cy="4232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2" y="2963900"/>
            <a:ext cx="3961448" cy="29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8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283" y="845820"/>
            <a:ext cx="1179771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Супутникове</a:t>
            </a:r>
            <a:r>
              <a:rPr lang="ru-RU" sz="3200" dirty="0" smtClean="0"/>
              <a:t> </a:t>
            </a:r>
            <a:r>
              <a:rPr lang="ru-RU" sz="3200" dirty="0" err="1" smtClean="0"/>
              <a:t>телебачення</a:t>
            </a:r>
            <a:r>
              <a:rPr lang="ru-RU" sz="3200" dirty="0" smtClean="0"/>
              <a:t> — система </a:t>
            </a:r>
            <a:r>
              <a:rPr lang="ru-RU" sz="3200" dirty="0" err="1" smtClean="0"/>
              <a:t>передачі</a:t>
            </a:r>
            <a:r>
              <a:rPr lang="ru-RU" sz="3200" dirty="0" smtClean="0"/>
              <a:t> </a:t>
            </a:r>
            <a:r>
              <a:rPr lang="ru-RU" sz="3200" dirty="0" err="1" smtClean="0"/>
              <a:t>телевізійного</a:t>
            </a:r>
            <a:endParaRPr lang="ru-RU" sz="3200" dirty="0" smtClean="0"/>
          </a:p>
          <a:p>
            <a:r>
              <a:rPr lang="ru-RU" sz="3200" dirty="0" smtClean="0"/>
              <a:t>сигналу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передавального</a:t>
            </a:r>
            <a:r>
              <a:rPr lang="ru-RU" sz="3200" dirty="0" smtClean="0"/>
              <a:t> центру до </a:t>
            </a:r>
            <a:r>
              <a:rPr lang="ru-RU" sz="3200" dirty="0" err="1" smtClean="0"/>
              <a:t>споживача</a:t>
            </a:r>
            <a:r>
              <a:rPr lang="ru-RU" sz="3200" dirty="0" smtClean="0"/>
              <a:t> через </a:t>
            </a:r>
            <a:r>
              <a:rPr lang="ru-RU" sz="3200" dirty="0" err="1" smtClean="0"/>
              <a:t>штучний</a:t>
            </a:r>
            <a:endParaRPr lang="ru-RU" sz="3200" dirty="0" smtClean="0"/>
          </a:p>
          <a:p>
            <a:r>
              <a:rPr lang="ru-RU" sz="3200" dirty="0" err="1" smtClean="0"/>
              <a:t>супутник</a:t>
            </a:r>
            <a:r>
              <a:rPr lang="ru-RU" sz="3200" dirty="0" smtClean="0"/>
              <a:t> </a:t>
            </a:r>
            <a:r>
              <a:rPr lang="ru-RU" sz="3200" dirty="0" err="1" smtClean="0"/>
              <a:t>Землі</a:t>
            </a:r>
            <a:r>
              <a:rPr lang="ru-RU" sz="3200" dirty="0" smtClean="0"/>
              <a:t>, </a:t>
            </a:r>
            <a:r>
              <a:rPr lang="ru-RU" sz="3200" dirty="0" err="1" smtClean="0"/>
              <a:t>розташований</a:t>
            </a:r>
            <a:r>
              <a:rPr lang="ru-RU" sz="3200" dirty="0" smtClean="0"/>
              <a:t> на </a:t>
            </a:r>
            <a:r>
              <a:rPr lang="ru-RU" sz="3200" dirty="0" err="1" smtClean="0"/>
              <a:t>геостаціонарній</a:t>
            </a:r>
            <a:r>
              <a:rPr lang="ru-RU" sz="3200" dirty="0" smtClean="0"/>
              <a:t> </a:t>
            </a:r>
            <a:r>
              <a:rPr lang="ru-RU" sz="3200" dirty="0" err="1" smtClean="0"/>
              <a:t>навколоземній</a:t>
            </a:r>
            <a:endParaRPr lang="ru-RU" sz="3200" dirty="0" smtClean="0"/>
          </a:p>
          <a:p>
            <a:r>
              <a:rPr lang="ru-RU" sz="3200" dirty="0" err="1" smtClean="0"/>
              <a:t>орбіті</a:t>
            </a:r>
            <a:r>
              <a:rPr lang="ru-RU" sz="3200" dirty="0" smtClean="0"/>
              <a:t> над </a:t>
            </a:r>
            <a:r>
              <a:rPr lang="ru-RU" sz="3200" dirty="0" err="1" smtClean="0"/>
              <a:t>екватором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40" y="3045083"/>
            <a:ext cx="7241540" cy="36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88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799" y="844034"/>
            <a:ext cx="1170038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/>
              <a:t>Цифрове</a:t>
            </a:r>
            <a:r>
              <a:rPr lang="ru-RU" sz="3200" dirty="0" smtClean="0"/>
              <a:t> </a:t>
            </a:r>
            <a:r>
              <a:rPr lang="ru-RU" sz="3200" dirty="0" err="1" smtClean="0"/>
              <a:t>телебачення</a:t>
            </a:r>
            <a:r>
              <a:rPr lang="ru-RU" sz="3200" dirty="0"/>
              <a:t> </a:t>
            </a:r>
            <a:r>
              <a:rPr lang="en-US" sz="3200" dirty="0"/>
              <a:t> — </a:t>
            </a:r>
            <a:r>
              <a:rPr lang="ru-RU" sz="3200" dirty="0" err="1"/>
              <a:t>галузь</a:t>
            </a:r>
            <a:r>
              <a:rPr lang="ru-RU" sz="3200" dirty="0"/>
              <a:t> </a:t>
            </a:r>
            <a:r>
              <a:rPr lang="ru-RU" sz="3200" dirty="0" err="1"/>
              <a:t>телевізійної</a:t>
            </a:r>
            <a:r>
              <a:rPr lang="ru-RU" sz="3200" dirty="0"/>
              <a:t> </a:t>
            </a:r>
            <a:r>
              <a:rPr lang="ru-RU" sz="3200" dirty="0" err="1"/>
              <a:t>техніки</a:t>
            </a:r>
            <a:r>
              <a:rPr lang="ru-RU" sz="3200" dirty="0"/>
              <a:t>, в </a:t>
            </a:r>
            <a:r>
              <a:rPr lang="ru-RU" sz="3200" dirty="0" err="1" smtClean="0"/>
              <a:t>якій</a:t>
            </a:r>
            <a:endParaRPr lang="ru-RU" sz="3200" dirty="0" smtClean="0"/>
          </a:p>
          <a:p>
            <a:r>
              <a:rPr lang="ru-RU" sz="3200" dirty="0" smtClean="0"/>
              <a:t>передача, </a:t>
            </a:r>
            <a:r>
              <a:rPr lang="ru-RU" sz="3200" dirty="0" err="1" smtClean="0"/>
              <a:t>обробка</a:t>
            </a:r>
            <a:r>
              <a:rPr lang="ru-RU" sz="3200" dirty="0" smtClean="0"/>
              <a:t> </a:t>
            </a:r>
            <a:r>
              <a:rPr lang="ru-RU" sz="3200" dirty="0"/>
              <a:t>та </a:t>
            </a:r>
            <a:r>
              <a:rPr lang="ru-RU" sz="3200" dirty="0" err="1"/>
              <a:t>зберігання</a:t>
            </a:r>
            <a:r>
              <a:rPr lang="ru-RU" sz="3200" dirty="0"/>
              <a:t> </a:t>
            </a:r>
            <a:r>
              <a:rPr lang="ru-RU" sz="3200" dirty="0" err="1"/>
              <a:t>телевізійного</a:t>
            </a:r>
            <a:r>
              <a:rPr lang="ru-RU" sz="3200" dirty="0"/>
              <a:t> </a:t>
            </a:r>
            <a:r>
              <a:rPr lang="ru-RU" sz="3200" dirty="0" smtClean="0"/>
              <a:t>сигналу</a:t>
            </a:r>
          </a:p>
          <a:p>
            <a:r>
              <a:rPr lang="ru-RU" sz="3200" dirty="0" err="1" smtClean="0"/>
              <a:t>відбувається</a:t>
            </a:r>
            <a:r>
              <a:rPr lang="ru-RU" sz="3200" dirty="0" smtClean="0"/>
              <a:t> </a:t>
            </a:r>
            <a:r>
              <a:rPr lang="ru-RU" sz="3200" dirty="0"/>
              <a:t>у </a:t>
            </a:r>
            <a:r>
              <a:rPr lang="ru-RU" sz="3200" dirty="0" err="1"/>
              <a:t>цифровій</a:t>
            </a:r>
            <a:r>
              <a:rPr lang="ru-RU" sz="3200" dirty="0"/>
              <a:t> </a:t>
            </a:r>
            <a:r>
              <a:rPr lang="ru-RU" sz="3200" dirty="0" err="1" smtClean="0"/>
              <a:t>формі</a:t>
            </a:r>
            <a:r>
              <a:rPr lang="ru-RU" sz="3200" dirty="0" smtClean="0"/>
              <a:t>.</a:t>
            </a:r>
          </a:p>
          <a:p>
            <a:r>
              <a:rPr lang="ru-RU" sz="3200" dirty="0" err="1" smtClean="0"/>
              <a:t>Компанія</a:t>
            </a:r>
            <a:r>
              <a:rPr lang="ru-RU" sz="3200" dirty="0"/>
              <a:t> </a:t>
            </a:r>
            <a:r>
              <a:rPr lang="ru-RU" sz="3200" dirty="0" err="1" smtClean="0"/>
              <a:t>Зеонбуд</a:t>
            </a:r>
            <a:r>
              <a:rPr lang="ru-RU" sz="3200" dirty="0"/>
              <a:t> </a:t>
            </a:r>
            <a:r>
              <a:rPr lang="ru-RU" sz="3200" dirty="0" err="1" smtClean="0"/>
              <a:t>побудувала</a:t>
            </a:r>
            <a:r>
              <a:rPr lang="ru-RU" sz="3200" dirty="0" smtClean="0"/>
              <a:t> </a:t>
            </a:r>
            <a:r>
              <a:rPr lang="ru-RU" sz="3200" dirty="0" err="1"/>
              <a:t>національну</a:t>
            </a:r>
            <a:r>
              <a:rPr lang="ru-RU" sz="3200" dirty="0"/>
              <a:t> </a:t>
            </a:r>
            <a:r>
              <a:rPr lang="ru-RU" sz="3200" dirty="0" err="1"/>
              <a:t>цифрову</a:t>
            </a:r>
            <a:r>
              <a:rPr lang="ru-RU" sz="3200" dirty="0"/>
              <a:t> </a:t>
            </a:r>
            <a:r>
              <a:rPr lang="ru-RU" sz="3200" dirty="0" err="1" smtClean="0"/>
              <a:t>телемережу</a:t>
            </a:r>
            <a:endParaRPr lang="ru-RU" sz="3200" dirty="0" smtClean="0"/>
          </a:p>
          <a:p>
            <a:r>
              <a:rPr lang="en-US" sz="3200" dirty="0" smtClean="0"/>
              <a:t>DVB-T2,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 smtClean="0"/>
              <a:t>містит</a:t>
            </a:r>
            <a:r>
              <a:rPr lang="uk-UA" sz="3200" dirty="0"/>
              <a:t>ь</a:t>
            </a:r>
            <a:r>
              <a:rPr lang="ru-RU" sz="3200" dirty="0" smtClean="0"/>
              <a:t> </a:t>
            </a:r>
            <a:r>
              <a:rPr lang="ru-RU" sz="3200" dirty="0"/>
              <a:t>у </a:t>
            </a:r>
            <a:r>
              <a:rPr lang="ru-RU" sz="3200" dirty="0" err="1"/>
              <a:t>собі</a:t>
            </a:r>
            <a:r>
              <a:rPr lang="ru-RU" sz="3200" dirty="0"/>
              <a:t> 32 канали, </a:t>
            </a:r>
            <a:r>
              <a:rPr lang="ru-RU" sz="3200" dirty="0" err="1"/>
              <a:t>включаючи</a:t>
            </a:r>
            <a:r>
              <a:rPr lang="ru-RU" sz="3200" dirty="0"/>
              <a:t> канали </a:t>
            </a:r>
            <a:endParaRPr lang="en-US" sz="3200" dirty="0" smtClean="0"/>
          </a:p>
          <a:p>
            <a:r>
              <a:rPr lang="uk-UA" sz="3200" dirty="0"/>
              <a:t>в</a:t>
            </a:r>
            <a:r>
              <a:rPr lang="uk-UA" sz="3200" dirty="0" smtClean="0"/>
              <a:t>исокої чіткості.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87" y="4277677"/>
            <a:ext cx="2143125" cy="2143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60" y="4045583"/>
            <a:ext cx="4198620" cy="237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03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470" y="880110"/>
            <a:ext cx="1127725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dirty="0" err="1" smtClean="0"/>
              <a:t>Частина</a:t>
            </a:r>
            <a:r>
              <a:rPr lang="ru-RU" sz="3200" dirty="0" smtClean="0"/>
              <a:t> </a:t>
            </a:r>
            <a:r>
              <a:rPr lang="ru-RU" sz="3200" dirty="0" err="1"/>
              <a:t>віруючих</a:t>
            </a:r>
            <a:r>
              <a:rPr lang="ru-RU" sz="3200" dirty="0"/>
              <a:t> людей (</a:t>
            </a:r>
            <a:r>
              <a:rPr lang="ru-RU" sz="3200" dirty="0" err="1"/>
              <a:t>православні</a:t>
            </a:r>
            <a:r>
              <a:rPr lang="ru-RU" sz="3200" dirty="0"/>
              <a:t>, католики, </a:t>
            </a:r>
            <a:r>
              <a:rPr lang="ru-RU" sz="3200" dirty="0" err="1"/>
              <a:t>мусульмани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 </a:t>
            </a:r>
            <a:r>
              <a:rPr lang="ru-RU" sz="3200" dirty="0" err="1" smtClean="0"/>
              <a:t>іудеї</a:t>
            </a:r>
            <a:r>
              <a:rPr lang="ru-RU" sz="3200" dirty="0" smtClean="0"/>
              <a:t>) </a:t>
            </a:r>
            <a:r>
              <a:rPr lang="ru-RU" sz="3200" dirty="0" err="1" smtClean="0"/>
              <a:t>виступають</a:t>
            </a:r>
            <a:r>
              <a:rPr lang="ru-RU" sz="3200" dirty="0" smtClean="0"/>
              <a:t> </a:t>
            </a:r>
            <a:r>
              <a:rPr lang="ru-RU" sz="3200" dirty="0" err="1"/>
              <a:t>проти</a:t>
            </a:r>
            <a:r>
              <a:rPr lang="ru-RU" sz="3200" dirty="0"/>
              <a:t> </a:t>
            </a:r>
            <a:r>
              <a:rPr lang="ru-RU" sz="3200" dirty="0" err="1"/>
              <a:t>наявності</a:t>
            </a:r>
            <a:r>
              <a:rPr lang="ru-RU" sz="3200" dirty="0"/>
              <a:t> </a:t>
            </a:r>
            <a:r>
              <a:rPr lang="ru-RU" sz="3200" dirty="0" err="1"/>
              <a:t>телебачення</a:t>
            </a:r>
            <a:r>
              <a:rPr lang="ru-RU" sz="3200" dirty="0"/>
              <a:t> в </a:t>
            </a:r>
            <a:r>
              <a:rPr lang="ru-RU" sz="3200" dirty="0" err="1"/>
              <a:t>будинках</a:t>
            </a:r>
            <a:r>
              <a:rPr lang="ru-RU" sz="3200" dirty="0"/>
              <a:t>. </a:t>
            </a:r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Для </a:t>
            </a:r>
            <a:r>
              <a:rPr lang="ru-RU" sz="3200" dirty="0" err="1" smtClean="0"/>
              <a:t>цього</a:t>
            </a:r>
            <a:r>
              <a:rPr lang="ru-RU" sz="3200" dirty="0"/>
              <a:t> </a:t>
            </a:r>
            <a:r>
              <a:rPr lang="ru-RU" sz="3200" dirty="0" err="1" smtClean="0"/>
              <a:t>використовують</a:t>
            </a:r>
            <a:r>
              <a:rPr lang="ru-RU" sz="3200" dirty="0" smtClean="0"/>
              <a:t> </a:t>
            </a:r>
            <a:r>
              <a:rPr lang="ru-RU" sz="3200" dirty="0" err="1"/>
              <a:t>різні</a:t>
            </a:r>
            <a:r>
              <a:rPr lang="ru-RU" sz="3200" dirty="0"/>
              <a:t> </a:t>
            </a:r>
            <a:r>
              <a:rPr lang="ru-RU" sz="3200" dirty="0" err="1"/>
              <a:t>аргументи</a:t>
            </a:r>
            <a:r>
              <a:rPr lang="ru-RU" sz="3200" dirty="0"/>
              <a:t>,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звернень</a:t>
            </a:r>
            <a:r>
              <a:rPr lang="ru-RU" sz="3200" dirty="0"/>
              <a:t> </a:t>
            </a:r>
            <a:r>
              <a:rPr lang="ru-RU" sz="3200" dirty="0" smtClean="0"/>
              <a:t>до</a:t>
            </a:r>
          </a:p>
          <a:p>
            <a:r>
              <a:rPr lang="ru-RU" sz="3200" dirty="0" smtClean="0"/>
              <a:t> </a:t>
            </a:r>
            <a:r>
              <a:rPr lang="ru-RU" sz="3200" dirty="0" err="1" smtClean="0"/>
              <a:t>релігійних</a:t>
            </a:r>
            <a:r>
              <a:rPr lang="ru-RU" sz="3200" dirty="0"/>
              <a:t> </a:t>
            </a:r>
            <a:r>
              <a:rPr lang="ru-RU" sz="3200" dirty="0" err="1" smtClean="0"/>
              <a:t>догматів</a:t>
            </a:r>
            <a:r>
              <a:rPr lang="ru-RU" sz="3200" dirty="0" smtClean="0"/>
              <a:t> </a:t>
            </a:r>
            <a:r>
              <a:rPr lang="ru-RU" sz="3200" dirty="0"/>
              <a:t>до </a:t>
            </a:r>
            <a:r>
              <a:rPr lang="ru-RU" sz="3200" dirty="0" err="1"/>
              <a:t>досліджень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стосуються</a:t>
            </a:r>
            <a:r>
              <a:rPr lang="ru-RU" sz="3200" dirty="0"/>
              <a:t> </a:t>
            </a:r>
            <a:r>
              <a:rPr lang="ru-RU" sz="3200" dirty="0" err="1" smtClean="0"/>
              <a:t>впливу</a:t>
            </a:r>
            <a:endParaRPr lang="ru-RU" sz="3200" dirty="0" smtClean="0"/>
          </a:p>
          <a:p>
            <a:r>
              <a:rPr lang="ru-RU" sz="3200" dirty="0" smtClean="0"/>
              <a:t> </a:t>
            </a:r>
            <a:r>
              <a:rPr lang="ru-RU" sz="3200" dirty="0" err="1"/>
              <a:t>телебачення</a:t>
            </a:r>
            <a:r>
              <a:rPr lang="ru-RU" sz="3200" dirty="0"/>
              <a:t> </a:t>
            </a:r>
            <a:r>
              <a:rPr lang="ru-RU" sz="3200" dirty="0" smtClean="0"/>
              <a:t>на </a:t>
            </a:r>
            <a:r>
              <a:rPr lang="ru-RU" sz="3200" dirty="0" err="1"/>
              <a:t>фізичне</a:t>
            </a:r>
            <a:r>
              <a:rPr lang="ru-RU" sz="3200" dirty="0"/>
              <a:t> і </a:t>
            </a:r>
            <a:r>
              <a:rPr lang="ru-RU" sz="3200" dirty="0" err="1"/>
              <a:t>психічне</a:t>
            </a:r>
            <a:r>
              <a:rPr lang="ru-RU" sz="3200" dirty="0"/>
              <a:t> </a:t>
            </a:r>
            <a:r>
              <a:rPr lang="ru-RU" sz="3200" dirty="0" err="1"/>
              <a:t>здоров'я</a:t>
            </a:r>
            <a:r>
              <a:rPr lang="ru-RU" sz="3200" dirty="0"/>
              <a:t> людей.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092" y="3678672"/>
            <a:ext cx="4026218" cy="26792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0" y="3648539"/>
            <a:ext cx="3782060" cy="270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92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1780" y="2114550"/>
            <a:ext cx="5993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dirty="0" smtClean="0"/>
              <a:t>Дякую за увагу!</a:t>
            </a:r>
            <a:endParaRPr lang="ru-RU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10904220" y="6469380"/>
            <a:ext cx="1181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err="1" smtClean="0"/>
              <a:t>Афонін</a:t>
            </a:r>
            <a:r>
              <a:rPr lang="uk-UA" sz="1400" dirty="0" smtClean="0"/>
              <a:t> А. 9А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6424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91" y="653355"/>
            <a:ext cx="1085419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Телебачення</a:t>
            </a:r>
            <a:r>
              <a:rPr lang="ru-RU" sz="3200" dirty="0" smtClean="0"/>
              <a:t>— </a:t>
            </a:r>
            <a:r>
              <a:rPr lang="ru-RU" sz="3200" dirty="0" err="1"/>
              <a:t>загальний</a:t>
            </a:r>
            <a:r>
              <a:rPr lang="ru-RU" sz="3200" dirty="0"/>
              <a:t> </a:t>
            </a:r>
            <a:r>
              <a:rPr lang="ru-RU" sz="3200" dirty="0" err="1"/>
              <a:t>термін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охоплює</a:t>
            </a:r>
            <a:r>
              <a:rPr lang="ru-RU" sz="3200" dirty="0"/>
              <a:t> </a:t>
            </a:r>
            <a:r>
              <a:rPr lang="ru-RU" sz="3200" dirty="0" err="1"/>
              <a:t>всі</a:t>
            </a:r>
            <a:r>
              <a:rPr lang="ru-RU" sz="3200" dirty="0"/>
              <a:t> </a:t>
            </a:r>
            <a:r>
              <a:rPr lang="ru-RU" sz="3200" dirty="0" err="1" smtClean="0"/>
              <a:t>аспекти</a:t>
            </a:r>
            <a:endParaRPr lang="ru-RU" sz="3200" dirty="0" smtClean="0"/>
          </a:p>
          <a:p>
            <a:r>
              <a:rPr lang="ru-RU" sz="3200" dirty="0" err="1" smtClean="0"/>
              <a:t>технології</a:t>
            </a:r>
            <a:r>
              <a:rPr lang="ru-RU" sz="3200" dirty="0" smtClean="0"/>
              <a:t> </a:t>
            </a:r>
            <a:r>
              <a:rPr lang="ru-RU" sz="3200" dirty="0"/>
              <a:t>та </a:t>
            </a:r>
            <a:r>
              <a:rPr lang="ru-RU" sz="3200" dirty="0" err="1"/>
              <a:t>практичної</a:t>
            </a:r>
            <a:r>
              <a:rPr lang="ru-RU" sz="3200" dirty="0"/>
              <a:t> </a:t>
            </a:r>
            <a:r>
              <a:rPr lang="ru-RU" sz="3200" dirty="0" err="1"/>
              <a:t>діяльності</a:t>
            </a:r>
            <a:r>
              <a:rPr lang="ru-RU" sz="3200" dirty="0"/>
              <a:t>, </a:t>
            </a:r>
            <a:r>
              <a:rPr lang="ru-RU" sz="3200" dirty="0" err="1"/>
              <a:t>пов’язаних</a:t>
            </a:r>
            <a:r>
              <a:rPr lang="ru-RU" sz="3200" dirty="0"/>
              <a:t> з </a:t>
            </a:r>
            <a:r>
              <a:rPr lang="ru-RU" sz="3200" dirty="0" smtClean="0"/>
              <a:t>передачею</a:t>
            </a:r>
          </a:p>
          <a:p>
            <a:r>
              <a:rPr lang="ru-RU" sz="3200" dirty="0" err="1" smtClean="0"/>
              <a:t>зображень</a:t>
            </a:r>
            <a:r>
              <a:rPr lang="ru-RU" sz="3200" dirty="0" smtClean="0"/>
              <a:t> </a:t>
            </a:r>
            <a:r>
              <a:rPr lang="ru-RU" sz="3200" dirty="0" err="1"/>
              <a:t>із</a:t>
            </a:r>
            <a:r>
              <a:rPr lang="ru-RU" sz="3200" dirty="0"/>
              <a:t> </a:t>
            </a:r>
            <a:r>
              <a:rPr lang="ru-RU" sz="3200" dirty="0" err="1"/>
              <a:t>звуковим</a:t>
            </a:r>
            <a:r>
              <a:rPr lang="ru-RU" sz="3200" dirty="0"/>
              <a:t> </a:t>
            </a:r>
            <a:r>
              <a:rPr lang="ru-RU" sz="3200" dirty="0" err="1" smtClean="0"/>
              <a:t>супроводом</a:t>
            </a:r>
            <a:r>
              <a:rPr lang="ru-RU" sz="3200" dirty="0" smtClean="0"/>
              <a:t> </a:t>
            </a:r>
            <a:r>
              <a:rPr lang="ru-RU" sz="3200" dirty="0"/>
              <a:t>на </a:t>
            </a:r>
            <a:r>
              <a:rPr lang="ru-RU" sz="3200" dirty="0" err="1"/>
              <a:t>далекі</a:t>
            </a:r>
            <a:r>
              <a:rPr lang="ru-RU" sz="3200" dirty="0"/>
              <a:t> </a:t>
            </a:r>
            <a:r>
              <a:rPr lang="ru-RU" sz="3200" dirty="0" err="1"/>
              <a:t>віддалі</a:t>
            </a:r>
            <a:r>
              <a:rPr lang="ru-RU" sz="3200" dirty="0" smtClean="0"/>
              <a:t>.</a:t>
            </a:r>
          </a:p>
          <a:p>
            <a:r>
              <a:rPr lang="ru-RU" sz="3200" dirty="0" err="1" smtClean="0"/>
              <a:t>Телебачення</a:t>
            </a:r>
            <a:r>
              <a:rPr lang="ru-RU" sz="3200" dirty="0" smtClean="0"/>
              <a:t> є </a:t>
            </a:r>
            <a:r>
              <a:rPr lang="ru-RU" sz="3200" dirty="0" err="1" smtClean="0"/>
              <a:t>потужним</a:t>
            </a:r>
            <a:r>
              <a:rPr lang="ru-RU" sz="3200" dirty="0" smtClean="0"/>
              <a:t> </a:t>
            </a:r>
            <a:r>
              <a:rPr lang="ru-RU" sz="3200" dirty="0" err="1" smtClean="0"/>
              <a:t>засобом</a:t>
            </a:r>
            <a:r>
              <a:rPr lang="ru-RU" sz="3200" dirty="0" smtClean="0"/>
              <a:t> </a:t>
            </a:r>
            <a:r>
              <a:rPr lang="ru-RU" sz="3200" dirty="0" err="1" smtClean="0"/>
              <a:t>комунікації</a:t>
            </a:r>
            <a:r>
              <a:rPr lang="ru-RU" sz="3200" dirty="0" smtClean="0"/>
              <a:t>, </a:t>
            </a:r>
            <a:r>
              <a:rPr lang="ru-RU" sz="3200" dirty="0" err="1" smtClean="0"/>
              <a:t>засобом</a:t>
            </a:r>
            <a:endParaRPr lang="ru-RU" sz="3200" dirty="0" smtClean="0"/>
          </a:p>
          <a:p>
            <a:r>
              <a:rPr lang="ru-RU" sz="3200" dirty="0" err="1" smtClean="0"/>
              <a:t>масової</a:t>
            </a:r>
            <a:r>
              <a:rPr lang="ru-RU" sz="3200" dirty="0" smtClean="0"/>
              <a:t> </a:t>
            </a:r>
            <a:r>
              <a:rPr lang="ru-RU" sz="3200" dirty="0" err="1" smtClean="0"/>
              <a:t>інформації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3424237"/>
            <a:ext cx="4762500" cy="3095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3424237"/>
            <a:ext cx="4314229" cy="323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0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31" y="857250"/>
            <a:ext cx="67779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Перші</a:t>
            </a:r>
            <a:r>
              <a:rPr lang="ru-RU" sz="3200" dirty="0" smtClean="0"/>
              <a:t> </a:t>
            </a:r>
            <a:r>
              <a:rPr lang="ru-RU" sz="3200" dirty="0" err="1" smtClean="0"/>
              <a:t>зображення</a:t>
            </a:r>
            <a:r>
              <a:rPr lang="ru-RU" sz="3200" dirty="0" smtClean="0"/>
              <a:t>, </a:t>
            </a:r>
            <a:r>
              <a:rPr lang="ru-RU" sz="3200" dirty="0" err="1" smtClean="0"/>
              <a:t>передані</a:t>
            </a:r>
            <a:r>
              <a:rPr lang="ru-RU" sz="3200" dirty="0" smtClean="0"/>
              <a:t> з </a:t>
            </a:r>
            <a:r>
              <a:rPr lang="ru-RU" sz="3200" dirty="0" err="1" smtClean="0"/>
              <a:t>використанням</a:t>
            </a:r>
            <a:r>
              <a:rPr lang="ru-RU" sz="3200" dirty="0" smtClean="0"/>
              <a:t> </a:t>
            </a:r>
            <a:r>
              <a:rPr lang="ru-RU" sz="3200" dirty="0" err="1" smtClean="0"/>
              <a:t>електрики</a:t>
            </a:r>
            <a:r>
              <a:rPr lang="ru-RU" sz="3200" dirty="0" smtClean="0"/>
              <a:t>, </a:t>
            </a:r>
            <a:r>
              <a:rPr lang="ru-RU" sz="3200" dirty="0" err="1" smtClean="0"/>
              <a:t>були</a:t>
            </a:r>
            <a:endParaRPr lang="ru-RU" sz="3200" dirty="0" smtClean="0"/>
          </a:p>
          <a:p>
            <a:r>
              <a:rPr lang="ru-RU" sz="3200" dirty="0" err="1" smtClean="0"/>
              <a:t>Відправлені</a:t>
            </a:r>
            <a:r>
              <a:rPr lang="ru-RU" sz="3200" dirty="0" smtClean="0"/>
              <a:t> </a:t>
            </a:r>
            <a:r>
              <a:rPr lang="ru-RU" sz="3200" dirty="0" err="1" smtClean="0"/>
              <a:t>давніми</a:t>
            </a:r>
            <a:r>
              <a:rPr lang="ru-RU" sz="3200" dirty="0" smtClean="0"/>
              <a:t> </a:t>
            </a:r>
            <a:r>
              <a:rPr lang="ru-RU" sz="3200" dirty="0" err="1" smtClean="0"/>
              <a:t>механічними</a:t>
            </a:r>
            <a:r>
              <a:rPr lang="ru-RU" sz="3200" dirty="0" smtClean="0"/>
              <a:t> факсами, у ​​тому </a:t>
            </a:r>
            <a:r>
              <a:rPr lang="ru-RU" sz="3200" dirty="0" err="1" smtClean="0"/>
              <a:t>числі</a:t>
            </a:r>
            <a:r>
              <a:rPr lang="ru-RU" sz="3200" dirty="0"/>
              <a:t> </a:t>
            </a:r>
            <a:r>
              <a:rPr lang="ru-RU" sz="3200" u="sng" dirty="0" err="1" smtClean="0"/>
              <a:t>пантеле</a:t>
            </a:r>
            <a:r>
              <a:rPr lang="ru-RU" sz="3200" u="sng" dirty="0" smtClean="0"/>
              <a:t>-</a:t>
            </a:r>
          </a:p>
          <a:p>
            <a:r>
              <a:rPr lang="ru-RU" sz="3200" u="sng" dirty="0" smtClean="0"/>
              <a:t>графами</a:t>
            </a:r>
            <a:r>
              <a:rPr lang="ru-RU" sz="3200" dirty="0" smtClean="0"/>
              <a:t>, </a:t>
            </a:r>
            <a:r>
              <a:rPr lang="ru-RU" sz="3200" dirty="0" err="1" smtClean="0"/>
              <a:t>опрацьованими</a:t>
            </a:r>
            <a:r>
              <a:rPr lang="ru-RU" sz="3200" dirty="0" smtClean="0"/>
              <a:t> в </a:t>
            </a:r>
            <a:r>
              <a:rPr lang="ru-RU" sz="3200" dirty="0" err="1" smtClean="0"/>
              <a:t>кінці</a:t>
            </a:r>
            <a:r>
              <a:rPr lang="ru-RU" sz="3200" dirty="0" smtClean="0"/>
              <a:t> </a:t>
            </a:r>
            <a:r>
              <a:rPr lang="ru-RU" sz="3200" dirty="0" err="1" smtClean="0"/>
              <a:t>дев'ятнадцятого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століття</a:t>
            </a:r>
            <a:r>
              <a:rPr lang="ru-RU" sz="3200" dirty="0" smtClean="0"/>
              <a:t>. Кон-</a:t>
            </a:r>
          </a:p>
          <a:p>
            <a:r>
              <a:rPr lang="ru-RU" sz="3200" dirty="0" err="1" smtClean="0"/>
              <a:t>цепція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передачі</a:t>
            </a:r>
            <a:r>
              <a:rPr lang="ru-RU" sz="3200" dirty="0" smtClean="0"/>
              <a:t> за </a:t>
            </a:r>
            <a:r>
              <a:rPr lang="ru-RU" sz="3200" dirty="0" err="1" smtClean="0"/>
              <a:t>допомогою</a:t>
            </a:r>
            <a:r>
              <a:rPr lang="ru-RU" sz="3200" dirty="0"/>
              <a:t> </a:t>
            </a:r>
            <a:r>
              <a:rPr lang="ru-RU" sz="3200" dirty="0" err="1" smtClean="0"/>
              <a:t>електрики</a:t>
            </a:r>
            <a:r>
              <a:rPr lang="ru-RU" sz="3200" dirty="0" smtClean="0"/>
              <a:t> </a:t>
            </a:r>
            <a:r>
              <a:rPr lang="ru-RU" sz="3200" dirty="0" err="1" smtClean="0"/>
              <a:t>рухомих</a:t>
            </a:r>
            <a:r>
              <a:rPr lang="ru-RU" sz="3200" dirty="0" smtClean="0"/>
              <a:t> </a:t>
            </a:r>
            <a:r>
              <a:rPr lang="ru-RU" sz="3200" dirty="0" err="1" smtClean="0"/>
              <a:t>телевізійних</a:t>
            </a:r>
            <a:endParaRPr lang="ru-RU" sz="3200" dirty="0" smtClean="0"/>
          </a:p>
          <a:p>
            <a:r>
              <a:rPr lang="ru-RU" sz="3200" dirty="0" err="1" smtClean="0"/>
              <a:t>зображень</a:t>
            </a:r>
            <a:r>
              <a:rPr lang="ru-RU" sz="3200" dirty="0" smtClean="0"/>
              <a:t> </a:t>
            </a:r>
            <a:r>
              <a:rPr lang="ru-RU" sz="3200" dirty="0" err="1" smtClean="0"/>
              <a:t>вперше</a:t>
            </a:r>
            <a:r>
              <a:rPr lang="ru-RU" sz="3200" dirty="0" smtClean="0"/>
              <a:t> </a:t>
            </a:r>
            <a:r>
              <a:rPr lang="ru-RU" sz="3200" dirty="0" err="1" smtClean="0"/>
              <a:t>з'явилася</a:t>
            </a:r>
            <a:r>
              <a:rPr lang="ru-RU" sz="3200" dirty="0" smtClean="0"/>
              <a:t> в 1878 </a:t>
            </a:r>
            <a:r>
              <a:rPr lang="ru-RU" sz="3200" dirty="0" err="1" smtClean="0"/>
              <a:t>році</a:t>
            </a:r>
            <a:r>
              <a:rPr lang="ru-RU" sz="3200" dirty="0" smtClean="0"/>
              <a:t>, </a:t>
            </a:r>
            <a:r>
              <a:rPr lang="ru-RU" sz="3200" dirty="0" err="1" smtClean="0"/>
              <a:t>невдовзі</a:t>
            </a:r>
            <a:r>
              <a:rPr lang="ru-RU" sz="3200" dirty="0" smtClean="0"/>
              <a:t> </a:t>
            </a:r>
            <a:r>
              <a:rPr lang="ru-RU" sz="3200" dirty="0" err="1" smtClean="0"/>
              <a:t>після</a:t>
            </a:r>
            <a:r>
              <a:rPr lang="ru-RU" sz="3200" dirty="0" smtClean="0"/>
              <a:t> </a:t>
            </a:r>
            <a:r>
              <a:rPr lang="ru-RU" sz="3200" dirty="0" err="1" smtClean="0"/>
              <a:t>винаходу</a:t>
            </a:r>
            <a:endParaRPr lang="ru-RU" sz="3200" dirty="0" smtClean="0"/>
          </a:p>
          <a:p>
            <a:r>
              <a:rPr lang="ru-RU" sz="3200" dirty="0" smtClean="0"/>
              <a:t>телефону, як </a:t>
            </a:r>
            <a:r>
              <a:rPr lang="ru-RU" sz="3200" u="sng" dirty="0" err="1" smtClean="0"/>
              <a:t>телефоноскоп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09" y="648123"/>
            <a:ext cx="2632838" cy="38781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393" y="4693890"/>
            <a:ext cx="26193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3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" y="868680"/>
            <a:ext cx="16093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У 1884 </a:t>
            </a:r>
            <a:r>
              <a:rPr lang="ru-RU" sz="3200" dirty="0" err="1"/>
              <a:t>році</a:t>
            </a:r>
            <a:r>
              <a:rPr lang="ru-RU" sz="3200" dirty="0"/>
              <a:t> </a:t>
            </a:r>
            <a:r>
              <a:rPr lang="ru-RU" sz="3200" u="sng" dirty="0" smtClean="0"/>
              <a:t>Пауль </a:t>
            </a:r>
            <a:r>
              <a:rPr lang="ru-RU" sz="3200" u="sng" dirty="0" err="1" smtClean="0"/>
              <a:t>Ніпков</a:t>
            </a:r>
            <a:r>
              <a:rPr lang="ru-RU" sz="3200" dirty="0" smtClean="0"/>
              <a:t>, </a:t>
            </a:r>
            <a:r>
              <a:rPr lang="ru-RU" sz="3200" dirty="0"/>
              <a:t>23-річний </a:t>
            </a:r>
            <a:r>
              <a:rPr lang="ru-RU" sz="3200" dirty="0" smtClean="0"/>
              <a:t>студент </a:t>
            </a:r>
            <a:r>
              <a:rPr lang="ru-RU" sz="3200" dirty="0" err="1" smtClean="0"/>
              <a:t>університету</a:t>
            </a:r>
            <a:r>
              <a:rPr lang="ru-RU" sz="3200" dirty="0" smtClean="0"/>
              <a:t> в </a:t>
            </a:r>
            <a:r>
              <a:rPr lang="ru-RU" sz="3200" dirty="0" err="1" smtClean="0"/>
              <a:t>Німеч</a:t>
            </a:r>
            <a:r>
              <a:rPr lang="ru-RU" sz="3200" dirty="0" smtClean="0"/>
              <a:t>-</a:t>
            </a:r>
          </a:p>
          <a:p>
            <a:r>
              <a:rPr lang="ru-RU" sz="3200" dirty="0" err="1" smtClean="0"/>
              <a:t>чині</a:t>
            </a:r>
            <a:r>
              <a:rPr lang="ru-RU" sz="3200" dirty="0"/>
              <a:t>, </a:t>
            </a:r>
            <a:r>
              <a:rPr lang="ru-RU" sz="3200" dirty="0" err="1"/>
              <a:t>запатентував</a:t>
            </a:r>
            <a:r>
              <a:rPr lang="ru-RU" sz="3200" dirty="0"/>
              <a:t> першу </a:t>
            </a:r>
            <a:r>
              <a:rPr lang="ru-RU" sz="3200" dirty="0" err="1"/>
              <a:t>електромеханічну</a:t>
            </a:r>
            <a:r>
              <a:rPr lang="ru-RU" sz="3200" dirty="0"/>
              <a:t> систему </a:t>
            </a:r>
            <a:r>
              <a:rPr lang="ru-RU" sz="3200" dirty="0" smtClean="0"/>
              <a:t>теле-</a:t>
            </a:r>
          </a:p>
          <a:p>
            <a:r>
              <a:rPr lang="ru-RU" sz="3200" dirty="0" err="1" smtClean="0"/>
              <a:t>бачення</a:t>
            </a:r>
            <a:r>
              <a:rPr lang="ru-RU" sz="3200" dirty="0"/>
              <a:t>, яка </a:t>
            </a:r>
            <a:r>
              <a:rPr lang="ru-RU" sz="3200" dirty="0" err="1" smtClean="0"/>
              <a:t>використовувала</a:t>
            </a:r>
            <a:r>
              <a:rPr lang="ru-RU" sz="3200" dirty="0"/>
              <a:t> </a:t>
            </a:r>
            <a:r>
              <a:rPr lang="ru-RU" sz="3200" u="sng" dirty="0" err="1" smtClean="0"/>
              <a:t>сканувальний</a:t>
            </a:r>
            <a:r>
              <a:rPr lang="ru-RU" sz="3200" u="sng" dirty="0" smtClean="0"/>
              <a:t> диск</a:t>
            </a:r>
            <a:r>
              <a:rPr lang="ru-RU" sz="3200" dirty="0" smtClean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 smtClean="0"/>
              <a:t>обертався</a:t>
            </a:r>
            <a:endParaRPr lang="ru-RU" sz="3200" dirty="0" smtClean="0"/>
          </a:p>
          <a:p>
            <a:r>
              <a:rPr lang="ru-RU" sz="3200" dirty="0" err="1" smtClean="0"/>
              <a:t>переміщаючи</a:t>
            </a:r>
            <a:r>
              <a:rPr lang="ru-RU" sz="3200" dirty="0" smtClean="0"/>
              <a:t> </a:t>
            </a:r>
            <a:r>
              <a:rPr lang="ru-RU" sz="3200" dirty="0" err="1"/>
              <a:t>спіральні</a:t>
            </a:r>
            <a:r>
              <a:rPr lang="ru-RU" sz="3200" dirty="0"/>
              <a:t> ряди </a:t>
            </a:r>
            <a:r>
              <a:rPr lang="ru-RU" sz="3200" dirty="0" err="1"/>
              <a:t>отворів</a:t>
            </a:r>
            <a:r>
              <a:rPr lang="ru-RU" sz="3200" dirty="0"/>
              <a:t>, через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 smtClean="0"/>
              <a:t>здійснювалась</a:t>
            </a:r>
            <a:endParaRPr lang="ru-RU" sz="3200" dirty="0" smtClean="0"/>
          </a:p>
          <a:p>
            <a:r>
              <a:rPr lang="ru-RU" sz="3200" dirty="0" err="1" smtClean="0"/>
              <a:t>растеризація</a:t>
            </a:r>
            <a:r>
              <a:rPr lang="ru-RU" sz="3200" dirty="0" smtClean="0"/>
              <a:t> (</a:t>
            </a:r>
            <a:r>
              <a:rPr lang="ru-RU" sz="3200" dirty="0" err="1" smtClean="0"/>
              <a:t>формування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зображення</a:t>
            </a:r>
            <a:r>
              <a:rPr lang="ru-RU" sz="3200" dirty="0" smtClean="0"/>
              <a:t> на </a:t>
            </a:r>
            <a:r>
              <a:rPr lang="ru-RU" sz="3200" dirty="0" err="1" smtClean="0"/>
              <a:t>моніторі</a:t>
            </a:r>
            <a:r>
              <a:rPr lang="ru-RU" sz="3200" dirty="0" smtClean="0"/>
              <a:t>)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70" y="3423224"/>
            <a:ext cx="2301240" cy="32688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3695553"/>
            <a:ext cx="44577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8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660" y="914400"/>
            <a:ext cx="1090933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У 1907 </a:t>
            </a:r>
            <a:r>
              <a:rPr lang="ru-RU" sz="3200" dirty="0" err="1"/>
              <a:t>році</a:t>
            </a:r>
            <a:r>
              <a:rPr lang="ru-RU" sz="3200" dirty="0"/>
              <a:t> </a:t>
            </a:r>
            <a:r>
              <a:rPr lang="ru-RU" sz="3200" dirty="0" err="1"/>
              <a:t>російський</a:t>
            </a:r>
            <a:r>
              <a:rPr lang="ru-RU" sz="3200" dirty="0"/>
              <a:t> </a:t>
            </a:r>
            <a:r>
              <a:rPr lang="ru-RU" sz="3200" dirty="0" err="1"/>
              <a:t>вчений</a:t>
            </a:r>
            <a:r>
              <a:rPr lang="ru-RU" sz="3200" dirty="0"/>
              <a:t> </a:t>
            </a:r>
            <a:r>
              <a:rPr lang="ru-RU" sz="3200" u="sng" dirty="0" smtClean="0"/>
              <a:t>Борис </a:t>
            </a:r>
            <a:r>
              <a:rPr lang="ru-RU" sz="3200" u="sng" dirty="0" err="1" smtClean="0"/>
              <a:t>Розінг</a:t>
            </a:r>
            <a:r>
              <a:rPr lang="ru-RU" sz="3200" u="sng" dirty="0" smtClean="0"/>
              <a:t> </a:t>
            </a:r>
            <a:r>
              <a:rPr lang="ru-RU" sz="3200" dirty="0" smtClean="0"/>
              <a:t>став першим</a:t>
            </a:r>
          </a:p>
          <a:p>
            <a:r>
              <a:rPr lang="ru-RU" sz="3200" dirty="0" err="1" smtClean="0"/>
              <a:t>винахідником</a:t>
            </a:r>
            <a:r>
              <a:rPr lang="ru-RU" sz="3200" dirty="0" smtClean="0"/>
              <a:t>, </a:t>
            </a:r>
            <a:r>
              <a:rPr lang="ru-RU" sz="3200" dirty="0" err="1" smtClean="0"/>
              <a:t>який</a:t>
            </a:r>
            <a:r>
              <a:rPr lang="ru-RU" sz="3200" dirty="0" smtClean="0"/>
              <a:t> </a:t>
            </a:r>
            <a:r>
              <a:rPr lang="ru-RU" sz="3200" dirty="0" err="1"/>
              <a:t>використав</a:t>
            </a:r>
            <a:r>
              <a:rPr lang="ru-RU" sz="3200" dirty="0"/>
              <a:t> </a:t>
            </a:r>
            <a:r>
              <a:rPr lang="ru-RU" sz="3200" dirty="0" err="1"/>
              <a:t>електронно-променеві</a:t>
            </a:r>
            <a:r>
              <a:rPr lang="ru-RU" sz="3200" dirty="0"/>
              <a:t> </a:t>
            </a:r>
            <a:r>
              <a:rPr lang="ru-RU" sz="3200" dirty="0" smtClean="0"/>
              <a:t>тру-</a:t>
            </a:r>
          </a:p>
          <a:p>
            <a:r>
              <a:rPr lang="ru-RU" sz="3200" dirty="0" err="1" smtClean="0"/>
              <a:t>бки</a:t>
            </a:r>
            <a:r>
              <a:rPr lang="ru-RU" sz="3200" dirty="0" smtClean="0"/>
              <a:t> </a:t>
            </a:r>
            <a:r>
              <a:rPr lang="ru-RU" sz="3200" dirty="0"/>
              <a:t>(ЕПТ) в </a:t>
            </a:r>
            <a:r>
              <a:rPr lang="ru-RU" sz="3200" dirty="0" err="1" smtClean="0"/>
              <a:t>приймальнику</a:t>
            </a:r>
            <a:r>
              <a:rPr lang="ru-RU" sz="3200" dirty="0"/>
              <a:t> </a:t>
            </a:r>
            <a:r>
              <a:rPr lang="ru-RU" sz="3200" dirty="0" err="1" smtClean="0"/>
              <a:t>експериментальної</a:t>
            </a:r>
            <a:r>
              <a:rPr lang="ru-RU" sz="3200" dirty="0" smtClean="0"/>
              <a:t> </a:t>
            </a:r>
            <a:r>
              <a:rPr lang="ru-RU" sz="3200" dirty="0" err="1"/>
              <a:t>системи</a:t>
            </a:r>
            <a:r>
              <a:rPr lang="ru-RU" sz="3200" dirty="0"/>
              <a:t> </a:t>
            </a:r>
            <a:r>
              <a:rPr lang="ru-RU" sz="3200" dirty="0" smtClean="0"/>
              <a:t>теле-</a:t>
            </a:r>
          </a:p>
          <a:p>
            <a:r>
              <a:rPr lang="ru-RU" sz="3200" dirty="0" err="1" smtClean="0"/>
              <a:t>бачення</a:t>
            </a:r>
            <a:r>
              <a:rPr lang="ru-RU" sz="3200" dirty="0" smtClean="0"/>
              <a:t>. </a:t>
            </a:r>
            <a:r>
              <a:rPr lang="ru-RU" sz="3200" dirty="0" err="1" smtClean="0"/>
              <a:t>Він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використав</a:t>
            </a:r>
            <a:r>
              <a:rPr lang="ru-RU" sz="3200" dirty="0" smtClean="0"/>
              <a:t> </a:t>
            </a:r>
            <a:r>
              <a:rPr lang="ru-RU" sz="3200" u="sng" dirty="0" err="1" smtClean="0"/>
              <a:t>дзеркальний</a:t>
            </a:r>
            <a:r>
              <a:rPr lang="ru-RU" sz="3200" u="sng" dirty="0" smtClean="0"/>
              <a:t> </a:t>
            </a:r>
            <a:r>
              <a:rPr lang="ru-RU" sz="3200" u="sng" dirty="0" err="1" smtClean="0"/>
              <a:t>барабанний</a:t>
            </a:r>
            <a:r>
              <a:rPr lang="ru-RU" sz="3200" u="sng" dirty="0" smtClean="0"/>
              <a:t> сканер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3076157"/>
            <a:ext cx="2739390" cy="3595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12" y="3769637"/>
            <a:ext cx="5400675" cy="258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751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380" y="1005840"/>
            <a:ext cx="11142730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ВЧЕНІ, ЩО ПРАЦЮВАЛИ НАД РОЗРОБКОЮ</a:t>
            </a:r>
          </a:p>
          <a:p>
            <a:r>
              <a:rPr lang="ru-RU" sz="4400" dirty="0"/>
              <a:t> </a:t>
            </a:r>
            <a:r>
              <a:rPr lang="ru-RU" sz="4400" dirty="0" smtClean="0"/>
              <a:t>            ТЕЛЕВІЗІЙНИХ СИСТЕМ:</a:t>
            </a:r>
          </a:p>
          <a:p>
            <a:endParaRPr lang="ru-RU" sz="4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/>
              <a:t>Джон Берд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err="1" smtClean="0"/>
              <a:t>Кальман</a:t>
            </a:r>
            <a:r>
              <a:rPr lang="uk-UA" sz="3200" dirty="0" smtClean="0"/>
              <a:t> </a:t>
            </a:r>
            <a:r>
              <a:rPr lang="uk-UA" sz="3200" dirty="0" err="1" smtClean="0"/>
              <a:t>Тіганий</a:t>
            </a:r>
            <a:endParaRPr lang="uk-UA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/>
              <a:t>Лев </a:t>
            </a:r>
            <a:r>
              <a:rPr lang="uk-UA" sz="3200" dirty="0" err="1" smtClean="0"/>
              <a:t>Термен</a:t>
            </a:r>
            <a:endParaRPr lang="uk-UA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err="1" smtClean="0"/>
              <a:t>Герберт</a:t>
            </a:r>
            <a:r>
              <a:rPr lang="uk-UA" sz="3200" dirty="0" smtClean="0"/>
              <a:t> </a:t>
            </a:r>
            <a:r>
              <a:rPr lang="uk-UA" sz="3200" dirty="0" err="1" smtClean="0"/>
              <a:t>Івс</a:t>
            </a:r>
            <a:endParaRPr lang="uk-UA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err="1" smtClean="0"/>
              <a:t>Філо</a:t>
            </a:r>
            <a:r>
              <a:rPr lang="uk-UA" sz="3200" dirty="0" smtClean="0"/>
              <a:t> </a:t>
            </a:r>
            <a:r>
              <a:rPr lang="uk-UA" sz="3200" dirty="0" err="1" smtClean="0"/>
              <a:t>Фарнсуорт</a:t>
            </a:r>
            <a:endParaRPr lang="uk-UA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 smtClean="0"/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940" y="3102560"/>
            <a:ext cx="3695700" cy="2771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19" y="3102560"/>
            <a:ext cx="2046849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71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540" y="1097280"/>
            <a:ext cx="99563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Джона Берда називають «винахідником телебачення»,</a:t>
            </a:r>
          </a:p>
          <a:p>
            <a:r>
              <a:rPr lang="uk-UA" sz="3200" dirty="0" smtClean="0"/>
              <a:t>                      або «батьком телебачення»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" y="2572808"/>
            <a:ext cx="2807970" cy="3587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344" y="2475525"/>
            <a:ext cx="3792855" cy="31556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597" y="3017520"/>
            <a:ext cx="33782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5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955515"/>
            <a:ext cx="124250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/>
              <a:t>Справжній</a:t>
            </a:r>
            <a:r>
              <a:rPr lang="ru-RU" sz="3200" dirty="0"/>
              <a:t> </a:t>
            </a:r>
            <a:r>
              <a:rPr lang="ru-RU" sz="3200" dirty="0" err="1"/>
              <a:t>прорив</a:t>
            </a:r>
            <a:r>
              <a:rPr lang="ru-RU" sz="3200" dirty="0"/>
              <a:t> у </a:t>
            </a:r>
            <a:r>
              <a:rPr lang="ru-RU" sz="3200" dirty="0" err="1"/>
              <a:t>техніці</a:t>
            </a:r>
            <a:r>
              <a:rPr lang="ru-RU" sz="3200" dirty="0"/>
              <a:t> </a:t>
            </a:r>
            <a:r>
              <a:rPr lang="ru-RU" sz="3200" dirty="0" err="1"/>
              <a:t>електронного</a:t>
            </a:r>
            <a:r>
              <a:rPr lang="ru-RU" sz="3200" dirty="0"/>
              <a:t> </a:t>
            </a:r>
            <a:r>
              <a:rPr lang="ru-RU" sz="3200" dirty="0" err="1"/>
              <a:t>телебачення</a:t>
            </a:r>
            <a:r>
              <a:rPr lang="ru-RU" sz="3200" dirty="0"/>
              <a:t> </a:t>
            </a:r>
            <a:r>
              <a:rPr lang="ru-RU" sz="3200" dirty="0" err="1"/>
              <a:t>здійснив</a:t>
            </a:r>
            <a:r>
              <a:rPr lang="ru-RU" sz="3200" dirty="0"/>
              <a:t> </a:t>
            </a:r>
            <a:endParaRPr lang="ru-RU" sz="3200" dirty="0" smtClean="0"/>
          </a:p>
          <a:p>
            <a:r>
              <a:rPr lang="ru-RU" sz="3200" dirty="0" err="1" smtClean="0"/>
              <a:t>учень</a:t>
            </a:r>
            <a:r>
              <a:rPr lang="ru-RU" sz="3200" dirty="0" smtClean="0"/>
              <a:t> </a:t>
            </a:r>
            <a:r>
              <a:rPr lang="ru-RU" sz="3200" dirty="0"/>
              <a:t>Б. </a:t>
            </a:r>
            <a:r>
              <a:rPr lang="ru-RU" sz="3200" dirty="0" err="1"/>
              <a:t>Розінга</a:t>
            </a:r>
            <a:r>
              <a:rPr lang="ru-RU" sz="3200" dirty="0"/>
              <a:t> В. К. </a:t>
            </a:r>
            <a:r>
              <a:rPr lang="ru-RU" sz="3200" dirty="0" err="1" smtClean="0"/>
              <a:t>Зворикін</a:t>
            </a:r>
            <a:r>
              <a:rPr lang="ru-RU" sz="3200" dirty="0" smtClean="0"/>
              <a:t> — </a:t>
            </a:r>
            <a:r>
              <a:rPr lang="ru-RU" sz="3200" dirty="0"/>
              <a:t>в 1923 </a:t>
            </a:r>
            <a:r>
              <a:rPr lang="ru-RU" sz="3200" dirty="0" err="1"/>
              <a:t>році</a:t>
            </a:r>
            <a:r>
              <a:rPr lang="ru-RU" sz="3200" dirty="0"/>
              <a:t> </a:t>
            </a:r>
            <a:r>
              <a:rPr lang="ru-RU" sz="3200" dirty="0" err="1"/>
              <a:t>він</a:t>
            </a:r>
            <a:r>
              <a:rPr lang="ru-RU" sz="3200" dirty="0"/>
              <a:t> подав заявку </a:t>
            </a:r>
            <a:r>
              <a:rPr lang="ru-RU" sz="3200" dirty="0" smtClean="0"/>
              <a:t>на</a:t>
            </a:r>
          </a:p>
          <a:p>
            <a:r>
              <a:rPr lang="ru-RU" sz="3200" dirty="0"/>
              <a:t>п</a:t>
            </a:r>
            <a:r>
              <a:rPr lang="ru-RU" sz="3200" dirty="0" smtClean="0"/>
              <a:t>атент </a:t>
            </a:r>
            <a:r>
              <a:rPr lang="ru-RU" sz="3200" dirty="0" err="1" smtClean="0"/>
              <a:t>телебачення</a:t>
            </a:r>
            <a:r>
              <a:rPr lang="ru-RU" sz="3200" dirty="0"/>
              <a:t>, </a:t>
            </a:r>
            <a:r>
              <a:rPr lang="ru-RU" sz="3200" dirty="0" err="1"/>
              <a:t>засноване</a:t>
            </a:r>
            <a:r>
              <a:rPr lang="ru-RU" sz="3200" dirty="0"/>
              <a:t> </a:t>
            </a:r>
            <a:r>
              <a:rPr lang="ru-RU" sz="3200" dirty="0" err="1"/>
              <a:t>повністю</a:t>
            </a:r>
            <a:r>
              <a:rPr lang="ru-RU" sz="3200" dirty="0"/>
              <a:t> на </a:t>
            </a:r>
            <a:r>
              <a:rPr lang="ru-RU" sz="3200" dirty="0" err="1"/>
              <a:t>електронному</a:t>
            </a:r>
            <a:r>
              <a:rPr lang="ru-RU" sz="3200" dirty="0"/>
              <a:t> </a:t>
            </a:r>
            <a:r>
              <a:rPr lang="ru-RU" sz="3200" dirty="0" err="1" smtClean="0"/>
              <a:t>принципі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90" y="850058"/>
            <a:ext cx="3006090" cy="3787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292" y="839983"/>
            <a:ext cx="2862918" cy="37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91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170" y="754380"/>
            <a:ext cx="12026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 </a:t>
            </a:r>
            <a:r>
              <a:rPr lang="ru-RU" sz="3200" dirty="0"/>
              <a:t>в 1931 </a:t>
            </a:r>
            <a:r>
              <a:rPr lang="ru-RU" sz="3200" dirty="0" err="1"/>
              <a:t>році</a:t>
            </a:r>
            <a:r>
              <a:rPr lang="ru-RU" sz="3200" dirty="0"/>
              <a:t> створив першу в </a:t>
            </a:r>
            <a:r>
              <a:rPr lang="ru-RU" sz="3200" dirty="0" err="1"/>
              <a:t>світі</a:t>
            </a:r>
            <a:r>
              <a:rPr lang="ru-RU" sz="3200" dirty="0"/>
              <a:t> </a:t>
            </a:r>
            <a:r>
              <a:rPr lang="ru-RU" sz="3200" dirty="0" err="1"/>
              <a:t>передавальну</a:t>
            </a:r>
            <a:r>
              <a:rPr lang="ru-RU" sz="3200" dirty="0"/>
              <a:t> </a:t>
            </a:r>
            <a:r>
              <a:rPr lang="ru-RU" sz="3200" dirty="0" err="1" smtClean="0"/>
              <a:t>електронну</a:t>
            </a:r>
            <a:endParaRPr lang="ru-RU" sz="3200" dirty="0" smtClean="0"/>
          </a:p>
          <a:p>
            <a:r>
              <a:rPr lang="ru-RU" sz="3200" dirty="0" smtClean="0"/>
              <a:t>трубку </a:t>
            </a:r>
            <a:r>
              <a:rPr lang="ru-RU" sz="3200" dirty="0"/>
              <a:t>з </a:t>
            </a:r>
            <a:r>
              <a:rPr lang="ru-RU" sz="3200" dirty="0" err="1"/>
              <a:t>мозаїчним</a:t>
            </a:r>
            <a:r>
              <a:rPr lang="ru-RU" sz="3200" dirty="0"/>
              <a:t> </a:t>
            </a:r>
            <a:r>
              <a:rPr lang="ru-RU" sz="3200" dirty="0" smtClean="0"/>
              <a:t>фотокатодом, </a:t>
            </a:r>
            <a:r>
              <a:rPr lang="ru-RU" sz="3200" dirty="0" err="1" smtClean="0"/>
              <a:t>названу</a:t>
            </a:r>
            <a:r>
              <a:rPr lang="ru-RU" sz="3200" dirty="0" smtClean="0"/>
              <a:t> </a:t>
            </a:r>
            <a:r>
              <a:rPr lang="ru-RU" sz="3200" dirty="0"/>
              <a:t>«</a:t>
            </a:r>
            <a:r>
              <a:rPr lang="ru-RU" sz="3200" dirty="0" err="1"/>
              <a:t>іконоскопом</a:t>
            </a:r>
            <a:r>
              <a:rPr lang="ru-RU" sz="3200" dirty="0"/>
              <a:t>», </a:t>
            </a:r>
            <a:r>
              <a:rPr lang="ru-RU" sz="3200" dirty="0" err="1" smtClean="0"/>
              <a:t>пок</a:t>
            </a:r>
            <a:r>
              <a:rPr lang="ru-RU" sz="3200" dirty="0" smtClean="0"/>
              <a:t>-</a:t>
            </a:r>
          </a:p>
          <a:p>
            <a:r>
              <a:rPr lang="ru-RU" sz="3200" dirty="0" err="1" smtClean="0"/>
              <a:t>лало</a:t>
            </a:r>
            <a:r>
              <a:rPr lang="ru-RU" sz="3200" dirty="0" smtClean="0"/>
              <a:t> </a:t>
            </a:r>
            <a:r>
              <a:rPr lang="ru-RU" sz="3200" dirty="0"/>
              <a:t>початок </a:t>
            </a:r>
            <a:r>
              <a:rPr lang="ru-RU" sz="3200" dirty="0" err="1"/>
              <a:t>розвитку</a:t>
            </a:r>
            <a:r>
              <a:rPr lang="ru-RU" sz="3200" dirty="0"/>
              <a:t> </a:t>
            </a:r>
            <a:r>
              <a:rPr lang="ru-RU" sz="3200" dirty="0" err="1"/>
              <a:t>електронного</a:t>
            </a:r>
            <a:r>
              <a:rPr lang="ru-RU" sz="3200" dirty="0"/>
              <a:t> </a:t>
            </a:r>
            <a:r>
              <a:rPr lang="ru-RU" sz="3200" dirty="0" err="1" smtClean="0"/>
              <a:t>телебачення</a:t>
            </a:r>
            <a:r>
              <a:rPr lang="ru-RU" sz="3200" dirty="0" smtClean="0"/>
              <a:t>.</a:t>
            </a:r>
          </a:p>
          <a:p>
            <a:r>
              <a:rPr lang="ru-RU" sz="3200" dirty="0" err="1" smtClean="0"/>
              <a:t>Іконоскоп</a:t>
            </a:r>
            <a:r>
              <a:rPr lang="ru-RU" sz="3200" dirty="0"/>
              <a:t> — перша </a:t>
            </a:r>
            <a:r>
              <a:rPr lang="ru-RU" sz="3200" dirty="0" err="1" smtClean="0"/>
              <a:t>електронна</a:t>
            </a:r>
            <a:r>
              <a:rPr lang="ru-RU" sz="3200" dirty="0"/>
              <a:t> </a:t>
            </a:r>
            <a:r>
              <a:rPr lang="ru-RU" sz="3200" dirty="0" err="1" smtClean="0"/>
              <a:t>передавальна</a:t>
            </a:r>
            <a:r>
              <a:rPr lang="ru-RU" sz="3200" dirty="0" smtClean="0"/>
              <a:t> </a:t>
            </a:r>
            <a:r>
              <a:rPr lang="ru-RU" sz="3200" dirty="0" err="1"/>
              <a:t>телевізійна</a:t>
            </a:r>
            <a:r>
              <a:rPr lang="ru-RU" sz="3200" dirty="0"/>
              <a:t> трубка</a:t>
            </a:r>
            <a:r>
              <a:rPr lang="ru-RU" sz="3200" dirty="0" smtClean="0"/>
              <a:t>,</a:t>
            </a:r>
          </a:p>
          <a:p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/>
              <a:t>дозволила </a:t>
            </a:r>
            <a:r>
              <a:rPr lang="ru-RU" sz="3200" dirty="0" err="1" smtClean="0"/>
              <a:t>почати</a:t>
            </a:r>
            <a:r>
              <a:rPr lang="ru-RU" sz="3200" dirty="0"/>
              <a:t> </a:t>
            </a:r>
            <a:r>
              <a:rPr lang="ru-RU" sz="3200" dirty="0" err="1" smtClean="0"/>
              <a:t>масове</a:t>
            </a:r>
            <a:r>
              <a:rPr lang="ru-RU" sz="3200" dirty="0" smtClean="0"/>
              <a:t> </a:t>
            </a:r>
            <a:r>
              <a:rPr lang="ru-RU" sz="3200" dirty="0" err="1"/>
              <a:t>виробництво</a:t>
            </a:r>
            <a:r>
              <a:rPr lang="ru-RU" sz="3200" dirty="0"/>
              <a:t> </a:t>
            </a:r>
            <a:r>
              <a:rPr lang="ru-RU" sz="3200" dirty="0" err="1"/>
              <a:t>телевізійних</a:t>
            </a:r>
            <a:r>
              <a:rPr lang="ru-RU" sz="3200" dirty="0"/>
              <a:t> </a:t>
            </a:r>
            <a:r>
              <a:rPr lang="ru-RU" sz="3200" dirty="0" err="1"/>
              <a:t>приймачів</a:t>
            </a:r>
            <a:r>
              <a:rPr lang="ru-RU" sz="32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842" y="3792340"/>
            <a:ext cx="3866198" cy="25727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" y="3459480"/>
            <a:ext cx="4335780" cy="339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34567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Делимое</Template>
  <TotalTime>70</TotalTime>
  <Words>257</Words>
  <Application>Microsoft Office PowerPoint</Application>
  <PresentationFormat>Широкоэкранный</PresentationFormat>
  <Paragraphs>61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Corbel</vt:lpstr>
      <vt:lpstr>Gill Sans MT</vt:lpstr>
      <vt:lpstr>Wingdings 2</vt:lpstr>
      <vt:lpstr>Дивиденд</vt:lpstr>
      <vt:lpstr>ТЕЛЕБАЧЕННЯ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ТЕЛЕБАЧЕННЯ</dc:title>
  <dc:creator>Пользователь</dc:creator>
  <cp:lastModifiedBy>Пользователь</cp:lastModifiedBy>
  <cp:revision>8</cp:revision>
  <dcterms:created xsi:type="dcterms:W3CDTF">2014-12-11T18:45:44Z</dcterms:created>
  <dcterms:modified xsi:type="dcterms:W3CDTF">2014-12-11T19:56:10Z</dcterms:modified>
</cp:coreProperties>
</file>