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89" r:id="rId2"/>
    <p:sldId id="291" r:id="rId3"/>
    <p:sldId id="292" r:id="rId4"/>
    <p:sldId id="294" r:id="rId5"/>
    <p:sldId id="298" r:id="rId6"/>
    <p:sldId id="295" r:id="rId7"/>
    <p:sldId id="299" r:id="rId8"/>
    <p:sldId id="300" r:id="rId9"/>
    <p:sldId id="302" r:id="rId10"/>
    <p:sldId id="314" r:id="rId11"/>
    <p:sldId id="303" r:id="rId12"/>
    <p:sldId id="304" r:id="rId13"/>
    <p:sldId id="305" r:id="rId14"/>
    <p:sldId id="316" r:id="rId15"/>
    <p:sldId id="306" r:id="rId16"/>
    <p:sldId id="273" r:id="rId17"/>
    <p:sldId id="307" r:id="rId18"/>
    <p:sldId id="308" r:id="rId19"/>
    <p:sldId id="296" r:id="rId20"/>
    <p:sldId id="262" r:id="rId21"/>
    <p:sldId id="267" r:id="rId22"/>
    <p:sldId id="279" r:id="rId23"/>
    <p:sldId id="275" r:id="rId24"/>
    <p:sldId id="276" r:id="rId25"/>
    <p:sldId id="280" r:id="rId26"/>
    <p:sldId id="315" r:id="rId27"/>
    <p:sldId id="285" r:id="rId28"/>
    <p:sldId id="286" r:id="rId29"/>
    <p:sldId id="312" r:id="rId30"/>
    <p:sldId id="287"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67520D47-2546-429C-8191-C8C6E69DE095}" type="datetimeFigureOut">
              <a:rPr lang="ru-RU" smtClean="0"/>
              <a:pPr/>
              <a:t>27.01.2015</a:t>
            </a:fld>
            <a:endParaRPr lang="ru-RU" dirty="0"/>
          </a:p>
        </p:txBody>
      </p:sp>
      <p:sp>
        <p:nvSpPr>
          <p:cNvPr id="17" name="Нижний колонтитул 16"/>
          <p:cNvSpPr>
            <a:spLocks noGrp="1"/>
          </p:cNvSpPr>
          <p:nvPr>
            <p:ph type="ftr" sz="quarter" idx="11"/>
          </p:nvPr>
        </p:nvSpPr>
        <p:spPr/>
        <p:txBody>
          <a:bodyPr/>
          <a:lstStyle>
            <a:extLst/>
          </a:lstStyle>
          <a:p>
            <a:endParaRPr lang="ru-RU" dirty="0"/>
          </a:p>
        </p:txBody>
      </p:sp>
      <p:sp>
        <p:nvSpPr>
          <p:cNvPr id="29" name="Номер слайда 28"/>
          <p:cNvSpPr>
            <a:spLocks noGrp="1"/>
          </p:cNvSpPr>
          <p:nvPr>
            <p:ph type="sldNum" sz="quarter" idx="12"/>
          </p:nvPr>
        </p:nvSpPr>
        <p:spPr/>
        <p:txBody>
          <a:bodyPr/>
          <a:lstStyle>
            <a:extLst/>
          </a:lstStyle>
          <a:p>
            <a:fld id="{6A41A557-4CCD-4319-AB33-97BCC6F7E69E}" type="slidenum">
              <a:rPr lang="ru-RU" smtClean="0"/>
              <a:pPr/>
              <a:t>‹#›</a:t>
            </a:fld>
            <a:endParaRPr lang="ru-RU" dirty="0"/>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7520D47-2546-429C-8191-C8C6E69DE095}" type="datetimeFigureOut">
              <a:rPr lang="ru-RU" smtClean="0"/>
              <a:pPr/>
              <a:t>27.01.2015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6A41A557-4CCD-4319-AB33-97BCC6F7E69E}"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7520D47-2546-429C-8191-C8C6E69DE095}" type="datetimeFigureOut">
              <a:rPr lang="ru-RU" smtClean="0"/>
              <a:pPr/>
              <a:t>27.01.2015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6A41A557-4CCD-4319-AB33-97BCC6F7E69E}"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7520D47-2546-429C-8191-C8C6E69DE095}" type="datetimeFigureOut">
              <a:rPr lang="ru-RU" smtClean="0"/>
              <a:pPr/>
              <a:t>27.01.2015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6A41A557-4CCD-4319-AB33-97BCC6F7E69E}"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7520D47-2546-429C-8191-C8C6E69DE095}" type="datetimeFigureOut">
              <a:rPr lang="ru-RU" smtClean="0"/>
              <a:pPr/>
              <a:t>27.01.2015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6A41A557-4CCD-4319-AB33-97BCC6F7E69E}" type="slidenum">
              <a:rPr lang="ru-RU" smtClean="0"/>
              <a:pPr/>
              <a:t>‹#›</a:t>
            </a:fld>
            <a:endParaRPr lang="ru-RU" dirty="0"/>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7520D47-2546-429C-8191-C8C6E69DE095}" type="datetimeFigureOut">
              <a:rPr lang="ru-RU" smtClean="0"/>
              <a:pPr/>
              <a:t>27.01.2015</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6A41A557-4CCD-4319-AB33-97BCC6F7E69E}"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7520D47-2546-429C-8191-C8C6E69DE095}" type="datetimeFigureOut">
              <a:rPr lang="ru-RU" smtClean="0"/>
              <a:pPr/>
              <a:t>27.01.2015</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6A41A557-4CCD-4319-AB33-97BCC6F7E69E}" type="slidenum">
              <a:rPr lang="ru-RU" smtClean="0"/>
              <a:pPr/>
              <a:t>‹#›</a:t>
            </a:fld>
            <a:endParaRPr lang="ru-RU" dirty="0"/>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67520D47-2546-429C-8191-C8C6E69DE095}" type="datetimeFigureOut">
              <a:rPr lang="ru-RU" smtClean="0"/>
              <a:pPr/>
              <a:t>27.01.2015</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6A41A557-4CCD-4319-AB33-97BCC6F7E69E}"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67520D47-2546-429C-8191-C8C6E69DE095}" type="datetimeFigureOut">
              <a:rPr lang="ru-RU" smtClean="0"/>
              <a:pPr/>
              <a:t>27.01.2015</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6A41A557-4CCD-4319-AB33-97BCC6F7E69E}"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7520D47-2546-429C-8191-C8C6E69DE095}" type="datetimeFigureOut">
              <a:rPr lang="ru-RU" smtClean="0"/>
              <a:pPr/>
              <a:t>27.01.2015</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6A41A557-4CCD-4319-AB33-97BCC6F7E69E}"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dirty="0" smtClean="0"/>
              <a:t>Вставка рисунка</a:t>
            </a:r>
            <a:endParaRPr kumimoji="0" lang="en-US" dirty="0"/>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67520D47-2546-429C-8191-C8C6E69DE095}" type="datetimeFigureOut">
              <a:rPr lang="ru-RU" smtClean="0"/>
              <a:pPr/>
              <a:t>27.01.2015</a:t>
            </a:fld>
            <a:endParaRPr lang="ru-RU" dirty="0"/>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dirty="0"/>
          </a:p>
        </p:txBody>
      </p:sp>
      <p:sp>
        <p:nvSpPr>
          <p:cNvPr id="7" name="Номер слайда 6"/>
          <p:cNvSpPr>
            <a:spLocks noGrp="1"/>
          </p:cNvSpPr>
          <p:nvPr>
            <p:ph type="sldNum" sz="quarter" idx="12"/>
          </p:nvPr>
        </p:nvSpPr>
        <p:spPr>
          <a:xfrm>
            <a:off x="8610600" y="55499"/>
            <a:ext cx="457200" cy="365125"/>
          </a:xfrm>
        </p:spPr>
        <p:txBody>
          <a:bodyPr/>
          <a:lstStyle>
            <a:extLst/>
          </a:lstStyle>
          <a:p>
            <a:fld id="{6A41A557-4CCD-4319-AB33-97BCC6F7E69E}"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67520D47-2546-429C-8191-C8C6E69DE095}" type="datetimeFigureOut">
              <a:rPr lang="ru-RU" smtClean="0"/>
              <a:pPr/>
              <a:t>27.01.2015</a:t>
            </a:fld>
            <a:endParaRPr lang="ru-RU" dirty="0"/>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dirty="0"/>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6A41A557-4CCD-4319-AB33-97BCC6F7E69E}"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hyperlink" Target="http://mjoy.ua/wp-content/gallery/mariya-prymachenko/025.jpg" TargetMode="Externa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hyperlink" Target="http://ukra.inn.uol.ua/text/4592323/lyudyam-na-radistzhivopis-mariyi-primachenko/" TargetMode="External"/><Relationship Id="rId7" Type="http://schemas.openxmlformats.org/officeDocument/2006/relationships/hyperlink" Target="http://www.u-e-p.eu/meet-ukraine/2012/february/mi-lubimo-ukranu-marya-priimachenko.html" TargetMode="External"/><Relationship Id="rId2" Type="http://schemas.openxmlformats.org/officeDocument/2006/relationships/hyperlink" Target="http://mjoy.ua/hto-taka-mariya-prymachenko.html" TargetMode="External"/><Relationship Id="rId1" Type="http://schemas.openxmlformats.org/officeDocument/2006/relationships/slideLayout" Target="../slideLayouts/slideLayout7.xml"/><Relationship Id="rId6" Type="http://schemas.openxmlformats.org/officeDocument/2006/relationships/hyperlink" Target="http://www.google.ru/imgres?um=1&amp;hl=ru&amp;newwindow=1&amp;sa=N&amp;tbo=d&amp;biw=1075&amp;bih=694&amp;tbm=isch&amp;tbnid=UVio_eUwa" TargetMode="External"/><Relationship Id="rId5" Type="http://schemas.openxmlformats.org/officeDocument/2006/relationships/hyperlink" Target="http://uk.wikipedia.org/wiki/" TargetMode="External"/><Relationship Id="rId4" Type="http://schemas.openxmlformats.org/officeDocument/2006/relationships/hyperlink" Target="http://ukrmystetstvo.blogspot.com/2012/07/blog-post_09.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uk.wikipedia.org/wiki/%D0%A4%D0%B0%D0%B9%D0%BB:Pryjmachenko_01.jpg" TargetMode="Externa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uk.wikipedia.org/wiki/%D0%A4%D0%B0%D0%B9%D0%BB:Pryjmachenko_02.jpg" TargetMode="Externa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mjoy.ua/wp-content/gallery/mariya-prymachenko/109.jpg" TargetMode="External"/><Relationship Id="rId7" Type="http://schemas.openxmlformats.org/officeDocument/2006/relationships/hyperlink" Target="http://mjoy.ua/wp-content/gallery/mariya-prymachenko/115.jpg" TargetMode="Externa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hyperlink" Target="http://mjoy.ua/wp-content/gallery/mariya-prymachenko/114.jpg" TargetMode="External"/><Relationship Id="rId10" Type="http://schemas.openxmlformats.org/officeDocument/2006/relationships/image" Target="../media/image18.jpeg"/><Relationship Id="rId4" Type="http://schemas.openxmlformats.org/officeDocument/2006/relationships/image" Target="../media/image15.jpeg"/><Relationship Id="rId9" Type="http://schemas.openxmlformats.org/officeDocument/2006/relationships/hyperlink" Target="http://mjoy.ua/wp-content/gallery/mariya-prymachenko/001.jp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honchar.org.ua/wp-content/uploads/2012/05/%D0%9C%D0%B0%D1%80%D1%96%D1%8F-%D0%9F%D1%80%D0%B8%D0%B9%D0%BC%D0%B0%D1%87%D0%B5%D0%BD%D0%BA%D0%BE.-%D0%9A%D0%B2%D1%96%D1%82%D0%B8-%D1%83-%D0%B2%D0%B0%D0%B7%D1%96.-1965.-%D0%9F%D0%B0%D0%BF%D1%96%D1%80-%D0%B3%D1%83%D0%B0%D1%88.-58-%D1%85-80.jpg"/>
          <p:cNvPicPr>
            <a:picLocks noChangeAspect="1" noChangeArrowheads="1"/>
          </p:cNvPicPr>
          <p:nvPr/>
        </p:nvPicPr>
        <p:blipFill>
          <a:blip r:embed="rId2" cstate="print"/>
          <a:srcRect/>
          <a:stretch>
            <a:fillRect/>
          </a:stretch>
        </p:blipFill>
        <p:spPr bwMode="auto">
          <a:xfrm>
            <a:off x="-6804" y="0"/>
            <a:ext cx="9150804" cy="6875480"/>
          </a:xfrm>
          <a:prstGeom prst="rect">
            <a:avLst/>
          </a:prstGeom>
          <a:noFill/>
        </p:spPr>
      </p:pic>
      <p:sp>
        <p:nvSpPr>
          <p:cNvPr id="4" name="Прямоугольник 3"/>
          <p:cNvSpPr/>
          <p:nvPr/>
        </p:nvSpPr>
        <p:spPr>
          <a:xfrm>
            <a:off x="754813" y="332656"/>
            <a:ext cx="7066358" cy="1077218"/>
          </a:xfrm>
          <a:prstGeom prst="rect">
            <a:avLst/>
          </a:prstGeom>
          <a:solidFill>
            <a:schemeClr val="accent3">
              <a:lumMod val="50000"/>
            </a:schemeClr>
          </a:solidFill>
        </p:spPr>
        <p:txBody>
          <a:bodyPr wrap="none" lIns="91440" tIns="45720" rIns="91440" bIns="45720">
            <a:spAutoFit/>
          </a:bodyPr>
          <a:lstStyle/>
          <a:p>
            <a:pPr algn="ctr"/>
            <a:r>
              <a:rPr lang="ru-RU" sz="3200" dirty="0" smtClean="0">
                <a:solidFill>
                  <a:srgbClr val="FFFF00"/>
                </a:solidFill>
                <a:latin typeface="Arial Black" pitchFamily="34" charset="0"/>
              </a:rPr>
              <a:t>Марія Приймаченко –</a:t>
            </a:r>
          </a:p>
          <a:p>
            <a:pPr algn="ctr"/>
            <a:r>
              <a:rPr lang="ru-RU" sz="3200" dirty="0" smtClean="0">
                <a:solidFill>
                  <a:srgbClr val="FFFF00"/>
                </a:solidFill>
                <a:latin typeface="Arial Black" pitchFamily="34" charset="0"/>
              </a:rPr>
              <a:t> народна художниця України </a:t>
            </a:r>
            <a:endParaRPr lang="ru-RU" sz="32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Arial Black" pitchFamily="34" charset="0"/>
            </a:endParaRPr>
          </a:p>
        </p:txBody>
      </p:sp>
      <p:pic>
        <p:nvPicPr>
          <p:cNvPr id="5" name="Picture 6" descr="http://i082.radikal.ru/1006/62/839530d15292.jpg"/>
          <p:cNvPicPr>
            <a:picLocks noChangeAspect="1" noChangeArrowheads="1"/>
          </p:cNvPicPr>
          <p:nvPr/>
        </p:nvPicPr>
        <p:blipFill>
          <a:blip r:embed="rId3" cstate="print"/>
          <a:srcRect b="4242"/>
          <a:stretch>
            <a:fillRect/>
          </a:stretch>
        </p:blipFill>
        <p:spPr bwMode="auto">
          <a:xfrm>
            <a:off x="467544" y="1628800"/>
            <a:ext cx="3716545" cy="432048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516216" y="4941168"/>
            <a:ext cx="2376264" cy="1323439"/>
          </a:xfrm>
          <a:prstGeom prst="rect">
            <a:avLst/>
          </a:prstGeom>
          <a:solidFill>
            <a:schemeClr val="accent3">
              <a:lumMod val="50000"/>
            </a:schemeClr>
          </a:solidFill>
        </p:spPr>
        <p:txBody>
          <a:bodyPr wrap="square" rtlCol="0">
            <a:spAutoFit/>
          </a:bodyPr>
          <a:lstStyle/>
          <a:p>
            <a:pPr lvl="0"/>
            <a:r>
              <a:rPr lang="ru-RU" sz="1600" dirty="0">
                <a:solidFill>
                  <a:prstClr val="black"/>
                </a:solidFill>
                <a:latin typeface="Times New Roman" pitchFamily="18" charset="0"/>
                <a:cs typeface="Times New Roman" pitchFamily="18" charset="0"/>
              </a:rPr>
              <a:t>П</a:t>
            </a:r>
            <a:r>
              <a:rPr lang="uk-UA" sz="1600" dirty="0" err="1">
                <a:solidFill>
                  <a:prstClr val="black"/>
                </a:solidFill>
                <a:latin typeface="Times New Roman" pitchFamily="18" charset="0"/>
                <a:cs typeface="Times New Roman" pitchFamily="18" charset="0"/>
              </a:rPr>
              <a:t>ідготувала</a:t>
            </a:r>
            <a:r>
              <a:rPr lang="uk-UA" sz="1600" dirty="0">
                <a:solidFill>
                  <a:prstClr val="black"/>
                </a:solidFill>
                <a:latin typeface="Times New Roman" pitchFamily="18" charset="0"/>
                <a:cs typeface="Times New Roman" pitchFamily="18" charset="0"/>
              </a:rPr>
              <a:t>:</a:t>
            </a:r>
          </a:p>
          <a:p>
            <a:pPr lvl="0"/>
            <a:r>
              <a:rPr lang="uk-UA" sz="1600" dirty="0" err="1">
                <a:solidFill>
                  <a:prstClr val="black"/>
                </a:solidFill>
                <a:latin typeface="Times New Roman" pitchFamily="18" charset="0"/>
                <a:cs typeface="Times New Roman" pitchFamily="18" charset="0"/>
              </a:rPr>
              <a:t>Бобела</a:t>
            </a:r>
            <a:r>
              <a:rPr lang="uk-UA" sz="1600" dirty="0">
                <a:solidFill>
                  <a:prstClr val="black"/>
                </a:solidFill>
                <a:latin typeface="Times New Roman" pitchFamily="18" charset="0"/>
                <a:cs typeface="Times New Roman" pitchFamily="18" charset="0"/>
              </a:rPr>
              <a:t> Ольга</a:t>
            </a:r>
          </a:p>
          <a:p>
            <a:pPr lvl="0"/>
            <a:r>
              <a:rPr lang="uk-UA" sz="1600" dirty="0">
                <a:solidFill>
                  <a:prstClr val="black"/>
                </a:solidFill>
                <a:latin typeface="Times New Roman" pitchFamily="18" charset="0"/>
                <a:cs typeface="Times New Roman" pitchFamily="18" charset="0"/>
              </a:rPr>
              <a:t>студентка 16 групи</a:t>
            </a:r>
          </a:p>
          <a:p>
            <a:pPr lvl="0"/>
            <a:r>
              <a:rPr lang="uk-UA" sz="1600" dirty="0">
                <a:solidFill>
                  <a:prstClr val="black"/>
                </a:solidFill>
                <a:latin typeface="Times New Roman" pitchFamily="18" charset="0"/>
                <a:cs typeface="Times New Roman" pitchFamily="18" charset="0"/>
              </a:rPr>
              <a:t>історичного факультету</a:t>
            </a:r>
          </a:p>
          <a:p>
            <a:pPr lvl="0"/>
            <a:r>
              <a:rPr lang="uk-UA" sz="1600" dirty="0">
                <a:solidFill>
                  <a:prstClr val="black"/>
                </a:solidFill>
                <a:latin typeface="Times New Roman" pitchFamily="18" charset="0"/>
                <a:cs typeface="Times New Roman" pitchFamily="18" charset="0"/>
              </a:rPr>
              <a:t>СНУ ім. Лесі Українки</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ontent.foto.mail.ru/mail/ihniko/ukrzhyvopys/i-22.jpg"/>
          <p:cNvPicPr>
            <a:picLocks noChangeAspect="1" noChangeArrowheads="1"/>
          </p:cNvPicPr>
          <p:nvPr/>
        </p:nvPicPr>
        <p:blipFill>
          <a:blip r:embed="rId2" cstate="print"/>
          <a:srcRect/>
          <a:stretch>
            <a:fillRect/>
          </a:stretch>
        </p:blipFill>
        <p:spPr bwMode="auto">
          <a:xfrm>
            <a:off x="971600" y="620688"/>
            <a:ext cx="7303667" cy="5112568"/>
          </a:xfrm>
          <a:prstGeom prst="rect">
            <a:avLst/>
          </a:prstGeom>
          <a:noFill/>
        </p:spPr>
      </p:pic>
      <p:sp>
        <p:nvSpPr>
          <p:cNvPr id="3" name="Прямоугольник 2"/>
          <p:cNvSpPr/>
          <p:nvPr/>
        </p:nvSpPr>
        <p:spPr>
          <a:xfrm>
            <a:off x="1907704" y="5805264"/>
            <a:ext cx="4572000" cy="646331"/>
          </a:xfrm>
          <a:prstGeom prst="rect">
            <a:avLst/>
          </a:prstGeom>
        </p:spPr>
        <p:txBody>
          <a:bodyPr>
            <a:spAutoFit/>
          </a:bodyPr>
          <a:lstStyle/>
          <a:p>
            <a:r>
              <a:rPr lang="ru-RU" b="1" dirty="0">
                <a:solidFill>
                  <a:srgbClr val="FFC000"/>
                </a:solidFill>
              </a:rPr>
              <a:t>Казкова птиця - павич (1936), Марія </a:t>
            </a:r>
            <a:r>
              <a:rPr lang="ru-RU" b="1" dirty="0" smtClean="0">
                <a:solidFill>
                  <a:srgbClr val="FFC000"/>
                </a:solidFill>
              </a:rPr>
              <a:t>Приймаченко</a:t>
            </a:r>
            <a:endParaRPr lang="ru-RU" dirty="0">
              <a:solidFill>
                <a:srgbClr val="FFC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827584" y="4797733"/>
            <a:ext cx="7452320"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600" b="1" dirty="0" smtClean="0">
                <a:ea typeface="Times New Roman" pitchFamily="18" charset="0"/>
                <a:cs typeface="Arial" pitchFamily="34" charset="0"/>
              </a:rPr>
              <a:t>У</a:t>
            </a:r>
            <a:r>
              <a:rPr kumimoji="0" lang="ru-RU" sz="1600" b="1" i="0" u="none" strike="noStrike" cap="none" normalizeH="0" baseline="0" dirty="0" smtClean="0">
                <a:ln>
                  <a:noFill/>
                </a:ln>
                <a:effectLst/>
                <a:ea typeface="Times New Roman" pitchFamily="18" charset="0"/>
                <a:cs typeface="Arial" pitchFamily="34" charset="0"/>
              </a:rPr>
              <a:t> 1937 році птахи і звірі Примаченко вражали навіть відвідувачів Першої міжнародної виставки у Парижі.  На ній Приймаченко отримала золоту медаль. Захоплюються її творамит відомі світові митці. Пабло Пікассо називав її твори "Прекрасними роботами геніальної жінки". Марк Шагал так захопився творчістю Марії Приймаченко, що аж сам почав малювати дивних істот, що дуже схожі на звірів нашої геніальної художниці.</a:t>
            </a:r>
            <a:endParaRPr kumimoji="0" lang="ru-RU" sz="1600" b="1"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ndParaRPr>
          </a:p>
        </p:txBody>
      </p:sp>
      <p:pic>
        <p:nvPicPr>
          <p:cNvPr id="3" name="Picture 2" descr="http://content.foto.mail.ru/mail/ihniko/ukrzhyvopys/i-17.jpg"/>
          <p:cNvPicPr>
            <a:picLocks noChangeAspect="1" noChangeArrowheads="1"/>
          </p:cNvPicPr>
          <p:nvPr/>
        </p:nvPicPr>
        <p:blipFill>
          <a:blip r:embed="rId2" cstate="print"/>
          <a:srcRect/>
          <a:stretch>
            <a:fillRect/>
          </a:stretch>
        </p:blipFill>
        <p:spPr bwMode="auto">
          <a:xfrm>
            <a:off x="1619672" y="260648"/>
            <a:ext cx="5715000" cy="3971925"/>
          </a:xfrm>
          <a:prstGeom prst="rect">
            <a:avLst/>
          </a:prstGeom>
          <a:noFill/>
        </p:spPr>
      </p:pic>
      <p:sp>
        <p:nvSpPr>
          <p:cNvPr id="4" name="Прямоугольник 3"/>
          <p:cNvSpPr/>
          <p:nvPr/>
        </p:nvSpPr>
        <p:spPr>
          <a:xfrm>
            <a:off x="2051720" y="4365104"/>
            <a:ext cx="4572000" cy="923330"/>
          </a:xfrm>
          <a:prstGeom prst="rect">
            <a:avLst/>
          </a:prstGeom>
        </p:spPr>
        <p:txBody>
          <a:bodyPr>
            <a:spAutoFit/>
          </a:bodyPr>
          <a:lstStyle/>
          <a:p>
            <a:r>
              <a:rPr lang="ru-RU" b="1" dirty="0">
                <a:solidFill>
                  <a:srgbClr val="FFC000"/>
                </a:solidFill>
              </a:rPr>
              <a:t>Чорна мавпа (1936), Марія </a:t>
            </a:r>
            <a:r>
              <a:rPr lang="ru-RU" b="1" dirty="0" smtClean="0">
                <a:solidFill>
                  <a:srgbClr val="FFC000"/>
                </a:solidFill>
              </a:rPr>
              <a:t>Приймаченко</a:t>
            </a:r>
            <a:r>
              <a:rPr lang="ru-RU" dirty="0" smtClean="0">
                <a:solidFill>
                  <a:srgbClr val="FFC000"/>
                </a:solidFill>
              </a:rPr>
              <a:t/>
            </a:r>
            <a:br>
              <a:rPr lang="ru-RU" dirty="0" smtClean="0">
                <a:solidFill>
                  <a:srgbClr val="FFC000"/>
                </a:solidFill>
              </a:rPr>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899592" y="4724563"/>
            <a:ext cx="716428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effectLst/>
                <a:latin typeface="Arial" pitchFamily="34" charset="0"/>
                <a:ea typeface="Times New Roman" pitchFamily="18" charset="0"/>
                <a:cs typeface="Arial" pitchFamily="34" charset="0"/>
              </a:rPr>
              <a:t>Повернулася додому знаною художницею, щасливою, жінкою</a:t>
            </a:r>
            <a:r>
              <a:rPr lang="ru-RU" sz="1400" b="1" dirty="0" smtClean="0">
                <a:latin typeface="Arial" pitchFamily="34" charset="0"/>
                <a:ea typeface="Times New Roman" pitchFamily="18" charset="0"/>
                <a:cs typeface="Arial" pitchFamily="34" charset="0"/>
              </a:rPr>
              <a:t>.</a:t>
            </a:r>
            <a:r>
              <a:rPr kumimoji="0" lang="ru-RU" sz="1400" b="1" i="0" u="none" strike="noStrike" cap="none" normalizeH="0" baseline="0" dirty="0" smtClean="0">
                <a:ln>
                  <a:noFill/>
                </a:ln>
                <a:effectLst/>
                <a:latin typeface="Arial" pitchFamily="34" charset="0"/>
                <a:ea typeface="Times New Roman" pitchFamily="18" charset="0"/>
                <a:cs typeface="Arial" pitchFamily="34" charset="0"/>
              </a:rPr>
              <a:t> Свою другу половинку, лейтенанта Василя Маринчука, який теж був родом з Болотні, рідного села Марії, вона зустріла в Києві. Щастя завжди було поряд.</a:t>
            </a:r>
            <a:endParaRPr kumimoji="0" lang="ru-RU" sz="1400" b="1"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effectLst/>
                <a:latin typeface="Arial" pitchFamily="34" charset="0"/>
                <a:ea typeface="Times New Roman" pitchFamily="18" charset="0"/>
                <a:cs typeface="Arial" pitchFamily="34" charset="0"/>
              </a:rPr>
              <a:t>Невдовзі після того, як Марія повернулася додому в Болотню, почалася війна. Марія під своїм серцем уже виношувала сина, який народився у грудні 1941 року. Марія дала йому ім</a:t>
            </a:r>
            <a:r>
              <a:rPr kumimoji="0" lang="ru-RU" sz="1400" b="1" i="0" u="none" strike="noStrike" cap="none" normalizeH="0" baseline="0" dirty="0" smtClean="0">
                <a:ln>
                  <a:noFill/>
                </a:ln>
                <a:effectLst/>
                <a:latin typeface="Calibri"/>
                <a:ea typeface="Times New Roman" pitchFamily="18" charset="0"/>
                <a:cs typeface="Arial" pitchFamily="34" charset="0"/>
              </a:rPr>
              <a:t>’</a:t>
            </a:r>
            <a:r>
              <a:rPr kumimoji="0" lang="ru-RU" sz="1400" b="1" i="0" u="none" strike="noStrike" cap="none" normalizeH="0" baseline="0" dirty="0" smtClean="0">
                <a:ln>
                  <a:noFill/>
                </a:ln>
                <a:effectLst/>
                <a:latin typeface="Arial" pitchFamily="34" charset="0"/>
                <a:ea typeface="Times New Roman" pitchFamily="18" charset="0"/>
                <a:cs typeface="Arial" pitchFamily="34" charset="0"/>
              </a:rPr>
              <a:t>я Федір.</a:t>
            </a:r>
            <a:endParaRPr kumimoji="0" lang="ru-RU" sz="3200" b="1" i="0" u="none" strike="noStrike" cap="none" normalizeH="0" baseline="0" dirty="0" smtClean="0">
              <a:ln>
                <a:noFill/>
              </a:ln>
              <a:effectLst/>
              <a:latin typeface="Arial" pitchFamily="34" charset="0"/>
            </a:endParaRPr>
          </a:p>
        </p:txBody>
      </p:sp>
      <p:pic>
        <p:nvPicPr>
          <p:cNvPr id="3" name="Picture 2" descr="http://content.foto.mail.ru/mail/ihniko/ukrzhyvopys/i-19.jpg"/>
          <p:cNvPicPr>
            <a:picLocks noChangeAspect="1" noChangeArrowheads="1"/>
          </p:cNvPicPr>
          <p:nvPr/>
        </p:nvPicPr>
        <p:blipFill>
          <a:blip r:embed="rId2" cstate="print"/>
          <a:srcRect/>
          <a:stretch>
            <a:fillRect/>
          </a:stretch>
        </p:blipFill>
        <p:spPr bwMode="auto">
          <a:xfrm>
            <a:off x="1907704" y="188640"/>
            <a:ext cx="5282952" cy="3838946"/>
          </a:xfrm>
          <a:prstGeom prst="rect">
            <a:avLst/>
          </a:prstGeom>
          <a:noFill/>
        </p:spPr>
      </p:pic>
      <p:sp>
        <p:nvSpPr>
          <p:cNvPr id="4" name="Прямоугольник 3"/>
          <p:cNvSpPr/>
          <p:nvPr/>
        </p:nvSpPr>
        <p:spPr>
          <a:xfrm>
            <a:off x="1979712" y="4077072"/>
            <a:ext cx="4536504" cy="646331"/>
          </a:xfrm>
          <a:prstGeom prst="rect">
            <a:avLst/>
          </a:prstGeom>
        </p:spPr>
        <p:txBody>
          <a:bodyPr wrap="square">
            <a:spAutoFit/>
          </a:bodyPr>
          <a:lstStyle/>
          <a:p>
            <a:r>
              <a:rPr lang="ru-RU" b="1" dirty="0">
                <a:solidFill>
                  <a:srgbClr val="FFC000"/>
                </a:solidFill>
              </a:rPr>
              <a:t>Фантастичний звір (1936), Марія </a:t>
            </a:r>
            <a:r>
              <a:rPr lang="ru-RU" b="1" dirty="0" smtClean="0">
                <a:solidFill>
                  <a:srgbClr val="FFC000"/>
                </a:solidFill>
              </a:rPr>
              <a:t>Приймаченко</a:t>
            </a:r>
            <a:endParaRPr lang="ru-RU" dirty="0">
              <a:solidFill>
                <a:srgbClr val="FFC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1835696" y="5733256"/>
            <a:ext cx="514806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effectLst/>
                <a:ea typeface="Times New Roman" pitchFamily="18" charset="0"/>
                <a:cs typeface="Arial" pitchFamily="34" charset="0"/>
              </a:rPr>
              <a:t>Друга світова війна позбавила Марію Примаченко чоловіка: він так і не побачив свого сина, а вона до кінця днів берегла йому вірність</a:t>
            </a:r>
            <a:endParaRPr kumimoji="0" lang="ru-RU" sz="3600" b="1" i="0" u="none" strike="noStrike" cap="none" normalizeH="0" baseline="0" dirty="0" smtClean="0">
              <a:ln>
                <a:noFill/>
              </a:ln>
              <a:effectLst/>
            </a:endParaRPr>
          </a:p>
        </p:txBody>
      </p:sp>
      <p:pic>
        <p:nvPicPr>
          <p:cNvPr id="20482" name="Picture 2" descr="http://content.foto.mail.ru/mail/ihniko/ukrzhyvopys/i-124.jpg"/>
          <p:cNvPicPr>
            <a:picLocks noChangeAspect="1" noChangeArrowheads="1"/>
          </p:cNvPicPr>
          <p:nvPr/>
        </p:nvPicPr>
        <p:blipFill>
          <a:blip r:embed="rId2" cstate="print"/>
          <a:srcRect/>
          <a:stretch>
            <a:fillRect/>
          </a:stretch>
        </p:blipFill>
        <p:spPr bwMode="auto">
          <a:xfrm>
            <a:off x="1547664" y="620688"/>
            <a:ext cx="6521478" cy="4608512"/>
          </a:xfrm>
          <a:prstGeom prst="rect">
            <a:avLst/>
          </a:prstGeom>
          <a:noFill/>
        </p:spPr>
      </p:pic>
      <p:sp>
        <p:nvSpPr>
          <p:cNvPr id="4" name="Прямоугольник 3"/>
          <p:cNvSpPr/>
          <p:nvPr/>
        </p:nvSpPr>
        <p:spPr>
          <a:xfrm>
            <a:off x="1619672" y="5229200"/>
            <a:ext cx="4339521" cy="369332"/>
          </a:xfrm>
          <a:prstGeom prst="rect">
            <a:avLst/>
          </a:prstGeom>
        </p:spPr>
        <p:txBody>
          <a:bodyPr wrap="none">
            <a:spAutoFit/>
          </a:bodyPr>
          <a:lstStyle/>
          <a:p>
            <a:r>
              <a:rPr lang="ru-RU" b="1" dirty="0" smtClean="0">
                <a:solidFill>
                  <a:srgbClr val="FFC000"/>
                </a:solidFill>
              </a:rPr>
              <a:t>Хлопець оре (1972), Марія Приймаченко</a:t>
            </a:r>
            <a:endParaRPr lang="ru-RU" dirty="0">
              <a:solidFill>
                <a:srgbClr val="FFC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355976" y="1844824"/>
            <a:ext cx="4355976"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Times New Roman" pitchFamily="18" charset="0"/>
                <a:cs typeface="Arial" pitchFamily="34" charset="0"/>
              </a:rPr>
              <a:t>Малюючи картину за картиною, та через інші твори геніальна художниця створила власний мистецький стиль, в межах якого нескінченні варіанти декоративних, орнаментальних, жанрових і пейзажних композицій з квітами, птахами та звірами. Формат малюнків, звичайно, з часом поступово змінювався.  Так на зміну білому тлу творів 1930-х років  у 1960-ті роки прийшло кольорове. Від легкої акварелі ранніх робіт вона переходить до густої, насиченої гуаші. Проте незмінними залишаються світ образів і доведене до віртуозності поєднання пластики ліній та повнозвучності кольорів. Коли малювала картини, фарби не змішувала. Малювала  купленими пензликами, але часто робила їх власноруч із котячої шерсті.</a:t>
            </a:r>
            <a:endParaRPr kumimoji="0" lang="ru-RU" sz="2400" b="1" i="0" u="none" strike="noStrike" cap="none" normalizeH="0" baseline="0" dirty="0" smtClean="0">
              <a:ln>
                <a:noFill/>
              </a:ln>
              <a:solidFill>
                <a:schemeClr val="tx1"/>
              </a:solidFill>
              <a:effectLst/>
            </a:endParaRPr>
          </a:p>
        </p:txBody>
      </p:sp>
      <p:pic>
        <p:nvPicPr>
          <p:cNvPr id="1027" name="Picture 3" descr="http://content.foto.mail.ru/mail/ihniko/ukrzhyvopys/i-134.jpg"/>
          <p:cNvPicPr>
            <a:picLocks noChangeAspect="1" noChangeArrowheads="1"/>
          </p:cNvPicPr>
          <p:nvPr/>
        </p:nvPicPr>
        <p:blipFill>
          <a:blip r:embed="rId2" cstate="print"/>
          <a:srcRect/>
          <a:stretch>
            <a:fillRect/>
          </a:stretch>
        </p:blipFill>
        <p:spPr bwMode="auto">
          <a:xfrm>
            <a:off x="323528" y="332656"/>
            <a:ext cx="3816424" cy="5478121"/>
          </a:xfrm>
          <a:prstGeom prst="rect">
            <a:avLst/>
          </a:prstGeom>
          <a:noFill/>
        </p:spPr>
      </p:pic>
      <p:sp>
        <p:nvSpPr>
          <p:cNvPr id="5" name="Прямоугольник 4"/>
          <p:cNvSpPr/>
          <p:nvPr/>
        </p:nvSpPr>
        <p:spPr>
          <a:xfrm>
            <a:off x="323528" y="5934670"/>
            <a:ext cx="5796136" cy="923330"/>
          </a:xfrm>
          <a:prstGeom prst="rect">
            <a:avLst/>
          </a:prstGeom>
        </p:spPr>
        <p:txBody>
          <a:bodyPr wrap="square">
            <a:spAutoFit/>
          </a:bodyPr>
          <a:lstStyle/>
          <a:p>
            <a:r>
              <a:rPr lang="ru-RU" b="1" dirty="0" smtClean="0">
                <a:solidFill>
                  <a:srgbClr val="FFC000"/>
                </a:solidFill>
              </a:rPr>
              <a:t>Червоні маки (1982), Марія Приймаченко</a:t>
            </a:r>
            <a:r>
              <a:rPr lang="ru-RU" dirty="0" smtClean="0">
                <a:solidFill>
                  <a:srgbClr val="FFC000"/>
                </a:solidFill>
              </a:rPr>
              <a:t/>
            </a:r>
            <a:br>
              <a:rPr lang="ru-RU" dirty="0" smtClean="0">
                <a:solidFill>
                  <a:srgbClr val="FFC000"/>
                </a:solidFill>
              </a:rPr>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827584" y="507831"/>
            <a:ext cx="3744416"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effectLst/>
                <a:ea typeface="Times New Roman" pitchFamily="18" charset="0"/>
                <a:cs typeface="Arial" pitchFamily="34" charset="0"/>
              </a:rPr>
              <a:t>У 1959 році вона стала членом Спілки художників, а це не могло не відкрити для неї нових можливостей. Після публікації в газеті "Київська правда" до робіт художниці повернулася велика популярність. І ось тепер у 1961 році збулася давня мрія Марії Приймаченко – нарешті був побудований новий цегляний будинок у рідному селі за допомогою районних властей.</a:t>
            </a:r>
            <a:endParaRPr kumimoji="0" lang="ru-RU" sz="1400" b="1"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effectLst/>
                <a:ea typeface="Times New Roman" pitchFamily="18" charset="0"/>
                <a:cs typeface="Arial" pitchFamily="34" charset="0"/>
              </a:rPr>
              <a:t>У 1960 році Марія Приймаченко була нагороджена орденом  ‘’Знак пошани’’.  </a:t>
            </a:r>
            <a:endParaRPr kumimoji="0" lang="ru-RU" sz="1400" b="1"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effectLst/>
                <a:ea typeface="Times New Roman" pitchFamily="18" charset="0"/>
                <a:cs typeface="Arial" pitchFamily="34" charset="0"/>
              </a:rPr>
              <a:t>Художниця у цей час (1960- 1965 роки) натхненно працює над новим циклом - "Людям на радість", до якого увійшли роботи "Сонях", "Синій вазон з квітами", "Голуб на калині", "Пава у квітах", "Лев". Саме за цей цикл Марії Приймаченко присвоєно звання лауреата Державної премії України ім. Т.Г. Шевченка у 1966 році. А у 1970 р. одержала звання заслуженого діяча мистецтв УРСР.   Була також нагороджена орденом "Знак пошани". У 1998 Марії Приймаченко було присвоєно титул народної художниці.</a:t>
            </a:r>
            <a:endParaRPr kumimoji="0" lang="ru-RU" sz="1400" b="1"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200" b="1" i="0" u="none" strike="noStrike" cap="none" normalizeH="0" baseline="0" dirty="0" smtClean="0">
              <a:ln>
                <a:noFill/>
              </a:ln>
              <a:effectLst/>
            </a:endParaRPr>
          </a:p>
        </p:txBody>
      </p:sp>
      <p:pic>
        <p:nvPicPr>
          <p:cNvPr id="19458" name="Picture 2" descr="http://content.foto.mail.ru/mail/ihniko/ukrzhyvopys/i-104.jpg"/>
          <p:cNvPicPr>
            <a:picLocks noChangeAspect="1" noChangeArrowheads="1"/>
          </p:cNvPicPr>
          <p:nvPr/>
        </p:nvPicPr>
        <p:blipFill>
          <a:blip r:embed="rId2" cstate="print"/>
          <a:srcRect/>
          <a:stretch>
            <a:fillRect/>
          </a:stretch>
        </p:blipFill>
        <p:spPr bwMode="auto">
          <a:xfrm>
            <a:off x="4788024" y="404664"/>
            <a:ext cx="3990975" cy="5715000"/>
          </a:xfrm>
          <a:prstGeom prst="rect">
            <a:avLst/>
          </a:prstGeom>
          <a:noFill/>
        </p:spPr>
      </p:pic>
      <p:sp>
        <p:nvSpPr>
          <p:cNvPr id="5" name="Прямоугольник 4"/>
          <p:cNvSpPr/>
          <p:nvPr/>
        </p:nvSpPr>
        <p:spPr>
          <a:xfrm>
            <a:off x="3995936" y="6237312"/>
            <a:ext cx="4572000" cy="338554"/>
          </a:xfrm>
          <a:prstGeom prst="rect">
            <a:avLst/>
          </a:prstGeom>
        </p:spPr>
        <p:txBody>
          <a:bodyPr>
            <a:spAutoFit/>
          </a:bodyPr>
          <a:lstStyle/>
          <a:p>
            <a:r>
              <a:rPr lang="ru-RU" sz="1600" b="1" dirty="0" smtClean="0">
                <a:solidFill>
                  <a:srgbClr val="FFC000"/>
                </a:solidFill>
              </a:rPr>
              <a:t>Соняшник життя (1963), Марія Приймаченко</a:t>
            </a:r>
            <a:endParaRPr lang="ru-RU" sz="1600" dirty="0" smtClean="0">
              <a:solidFill>
                <a:srgbClr val="FFC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content.foto.mail.ru/mail/ihniko/ukrzhyvopys/i-5.jpg"/>
          <p:cNvPicPr>
            <a:picLocks noChangeAspect="1" noChangeArrowheads="1"/>
          </p:cNvPicPr>
          <p:nvPr/>
        </p:nvPicPr>
        <p:blipFill>
          <a:blip r:embed="rId2" cstate="print"/>
          <a:srcRect/>
          <a:stretch>
            <a:fillRect/>
          </a:stretch>
        </p:blipFill>
        <p:spPr bwMode="auto">
          <a:xfrm>
            <a:off x="683568" y="260648"/>
            <a:ext cx="4038600" cy="5715000"/>
          </a:xfrm>
          <a:prstGeom prst="rect">
            <a:avLst/>
          </a:prstGeom>
          <a:noFill/>
        </p:spPr>
      </p:pic>
      <p:sp>
        <p:nvSpPr>
          <p:cNvPr id="3" name="Прямоугольник 2"/>
          <p:cNvSpPr/>
          <p:nvPr/>
        </p:nvSpPr>
        <p:spPr>
          <a:xfrm>
            <a:off x="323528" y="6093296"/>
            <a:ext cx="4388894" cy="369332"/>
          </a:xfrm>
          <a:prstGeom prst="rect">
            <a:avLst/>
          </a:prstGeom>
        </p:spPr>
        <p:txBody>
          <a:bodyPr wrap="none">
            <a:spAutoFit/>
          </a:bodyPr>
          <a:lstStyle/>
          <a:p>
            <a:r>
              <a:rPr lang="ru-RU" b="1" dirty="0">
                <a:solidFill>
                  <a:srgbClr val="FFC000"/>
                </a:solidFill>
              </a:rPr>
              <a:t>Квіти за мир (1965), Марія </a:t>
            </a:r>
            <a:r>
              <a:rPr lang="ru-RU" b="1" dirty="0" smtClean="0">
                <a:solidFill>
                  <a:srgbClr val="FFC000"/>
                </a:solidFill>
              </a:rPr>
              <a:t>Приймаченко</a:t>
            </a:r>
            <a:endParaRPr lang="ru-RU" dirty="0">
              <a:solidFill>
                <a:srgbClr val="FFC000"/>
              </a:solidFill>
            </a:endParaRPr>
          </a:p>
        </p:txBody>
      </p:sp>
      <p:pic>
        <p:nvPicPr>
          <p:cNvPr id="4" name="Picture 2" descr="http://content.foto.mail.ru/mail/ihniko/ukrzhyvopys/i-11.jpg"/>
          <p:cNvPicPr>
            <a:picLocks noChangeAspect="1" noChangeArrowheads="1"/>
          </p:cNvPicPr>
          <p:nvPr/>
        </p:nvPicPr>
        <p:blipFill>
          <a:blip r:embed="rId3" cstate="print"/>
          <a:srcRect/>
          <a:stretch>
            <a:fillRect/>
          </a:stretch>
        </p:blipFill>
        <p:spPr bwMode="auto">
          <a:xfrm>
            <a:off x="4932040" y="260648"/>
            <a:ext cx="3486387" cy="5040560"/>
          </a:xfrm>
          <a:prstGeom prst="rect">
            <a:avLst/>
          </a:prstGeom>
          <a:noFill/>
        </p:spPr>
      </p:pic>
      <p:sp>
        <p:nvSpPr>
          <p:cNvPr id="5" name="Прямоугольник 4"/>
          <p:cNvSpPr/>
          <p:nvPr/>
        </p:nvSpPr>
        <p:spPr>
          <a:xfrm>
            <a:off x="4932040" y="5445225"/>
            <a:ext cx="3312368" cy="1200329"/>
          </a:xfrm>
          <a:prstGeom prst="rect">
            <a:avLst/>
          </a:prstGeom>
        </p:spPr>
        <p:txBody>
          <a:bodyPr wrap="square">
            <a:spAutoFit/>
          </a:bodyPr>
          <a:lstStyle/>
          <a:p>
            <a:r>
              <a:rPr lang="ru-RU" b="1" dirty="0">
                <a:solidFill>
                  <a:srgbClr val="FFC000"/>
                </a:solidFill>
              </a:rPr>
              <a:t>Жоржини у синій вазі (1965), Марія </a:t>
            </a:r>
            <a:r>
              <a:rPr lang="ru-RU" b="1" dirty="0" smtClean="0">
                <a:solidFill>
                  <a:srgbClr val="FFC000"/>
                </a:solidFill>
              </a:rPr>
              <a:t>Приймаченко</a:t>
            </a:r>
            <a:endParaRPr lang="ru-RU" b="1" dirty="0">
              <a:solidFill>
                <a:srgbClr val="FFC000"/>
              </a:solidFill>
            </a:endParaRPr>
          </a:p>
          <a:p>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683568" y="2780928"/>
            <a:ext cx="36004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effectLst/>
                <a:ea typeface="Times New Roman" pitchFamily="18" charset="0"/>
                <a:cs typeface="Arial" pitchFamily="34" charset="0"/>
              </a:rPr>
              <a:t>Померла геніальна художниця 18 серпня 1997 року в Києві. Похована в с.Болотня.</a:t>
            </a:r>
            <a:endParaRPr kumimoji="0" lang="ru-RU" sz="1400" b="1"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effectLst/>
                <a:ea typeface="Times New Roman" pitchFamily="18" charset="0"/>
                <a:cs typeface="Arial" pitchFamily="34" charset="0"/>
              </a:rPr>
              <a:t>Художниця майже не виїжджала з рідного села, а до неї часто приїздили шанувальники її таланту. Серед них були письменники: М.Бажан, П.Тичина, А.Корнійчук, М.Стельмах, М.Вінграновський, художники: Н.Глущенко, Т.Яблонська, Г.Кальченко, співак Д.Гнатюк, режисер С.Параджанов. Можливо це справжнє диво, але особистість Марії Приймаченко, простої селянки і водночас талановитої художниці, та її мистецтво притягували до себе багатьох видатних особистостей. </a:t>
            </a:r>
            <a:endParaRPr kumimoji="0" lang="ru-RU" sz="3200" b="1" i="0" u="none" strike="noStrike" cap="none" normalizeH="0" baseline="0" dirty="0" smtClean="0">
              <a:ln>
                <a:noFill/>
              </a:ln>
              <a:effectLst/>
            </a:endParaRPr>
          </a:p>
        </p:txBody>
      </p:sp>
      <p:pic>
        <p:nvPicPr>
          <p:cNvPr id="3" name="Picture 4" descr="http://3.bp.blogspot.com/_v0QdK5SIMzk/TFF8uQFqU_I/AAAAAAAAAAw/LaN14AmJ4NE/s320/mariya+primachenko+foto+roboti+tvori.jpg"/>
          <p:cNvPicPr>
            <a:picLocks noChangeAspect="1" noChangeArrowheads="1"/>
          </p:cNvPicPr>
          <p:nvPr/>
        </p:nvPicPr>
        <p:blipFill>
          <a:blip r:embed="rId2" cstate="print"/>
          <a:srcRect/>
          <a:stretch>
            <a:fillRect/>
          </a:stretch>
        </p:blipFill>
        <p:spPr bwMode="auto">
          <a:xfrm>
            <a:off x="4788024" y="1033804"/>
            <a:ext cx="3240360" cy="4868148"/>
          </a:xfrm>
          <a:prstGeom prst="rect">
            <a:avLst/>
          </a:prstGeom>
          <a:noFill/>
        </p:spPr>
      </p:pic>
      <p:pic>
        <p:nvPicPr>
          <p:cNvPr id="4" name="Picture 4" descr="http://img.mjoy.ua/uploads/2012/08/179355_190167784340482_3890269_n-335x500.jpg"/>
          <p:cNvPicPr>
            <a:picLocks noChangeAspect="1" noChangeArrowheads="1"/>
          </p:cNvPicPr>
          <p:nvPr/>
        </p:nvPicPr>
        <p:blipFill>
          <a:blip r:embed="rId3" cstate="print"/>
          <a:srcRect/>
          <a:stretch>
            <a:fillRect/>
          </a:stretch>
        </p:blipFill>
        <p:spPr bwMode="auto">
          <a:xfrm>
            <a:off x="1475656" y="620688"/>
            <a:ext cx="1314146" cy="19614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660232" y="2060848"/>
            <a:ext cx="2195736" cy="2862322"/>
          </a:xfrm>
          <a:prstGeom prst="rect">
            <a:avLst/>
          </a:prstGeom>
        </p:spPr>
        <p:txBody>
          <a:bodyPr wrap="square">
            <a:spAutoFit/>
          </a:bodyPr>
          <a:lstStyle/>
          <a:p>
            <a:pPr lvl="0" algn="just" fontAlgn="base">
              <a:spcBef>
                <a:spcPct val="0"/>
              </a:spcBef>
              <a:spcAft>
                <a:spcPct val="0"/>
              </a:spcAft>
            </a:pPr>
            <a:r>
              <a:rPr lang="ru-RU" b="1" dirty="0" smtClean="0">
                <a:ea typeface="Times New Roman" pitchFamily="18" charset="0"/>
                <a:cs typeface="Arial" pitchFamily="34" charset="0"/>
              </a:rPr>
              <a:t>Марія Приймаченко намалювала понад 800 картин, 650 з них зберігається в Київському музеї українського народного декоративного мистецтва.</a:t>
            </a:r>
            <a:endParaRPr lang="ru-RU" b="1" dirty="0" smtClean="0"/>
          </a:p>
        </p:txBody>
      </p:sp>
      <p:pic>
        <p:nvPicPr>
          <p:cNvPr id="4" name="Picture 2" descr="http://content.foto.mail.ru/mail/ihniko/ukrzhyvopys/i-13.jpg"/>
          <p:cNvPicPr>
            <a:picLocks noChangeAspect="1" noChangeArrowheads="1"/>
          </p:cNvPicPr>
          <p:nvPr/>
        </p:nvPicPr>
        <p:blipFill>
          <a:blip r:embed="rId2" cstate="print"/>
          <a:srcRect/>
          <a:stretch>
            <a:fillRect/>
          </a:stretch>
        </p:blipFill>
        <p:spPr bwMode="auto">
          <a:xfrm>
            <a:off x="467544" y="1196752"/>
            <a:ext cx="6053695" cy="4338482"/>
          </a:xfrm>
          <a:prstGeom prst="rect">
            <a:avLst/>
          </a:prstGeom>
          <a:noFill/>
        </p:spPr>
      </p:pic>
      <p:sp>
        <p:nvSpPr>
          <p:cNvPr id="5" name="Прямоугольник 4"/>
          <p:cNvSpPr/>
          <p:nvPr/>
        </p:nvSpPr>
        <p:spPr>
          <a:xfrm>
            <a:off x="1115616" y="5805264"/>
            <a:ext cx="4572000" cy="646331"/>
          </a:xfrm>
          <a:prstGeom prst="rect">
            <a:avLst/>
          </a:prstGeom>
        </p:spPr>
        <p:txBody>
          <a:bodyPr>
            <a:spAutoFit/>
          </a:bodyPr>
          <a:lstStyle/>
          <a:p>
            <a:r>
              <a:rPr lang="ru-RU" b="1" dirty="0">
                <a:solidFill>
                  <a:srgbClr val="FFC000"/>
                </a:solidFill>
              </a:rPr>
              <a:t>Галя і козак (1947), Марія </a:t>
            </a:r>
            <a:r>
              <a:rPr lang="ru-RU" b="1" dirty="0" smtClean="0">
                <a:solidFill>
                  <a:srgbClr val="FFC000"/>
                </a:solidFill>
              </a:rPr>
              <a:t>Приймаченко</a:t>
            </a:r>
            <a:r>
              <a:rPr lang="ru-RU" dirty="0">
                <a:solidFill>
                  <a:srgbClr val="FFC000"/>
                </a:solidFill>
              </a:rPr>
              <a:t/>
            </a:r>
            <a:br>
              <a:rPr lang="ru-RU" dirty="0">
                <a:solidFill>
                  <a:srgbClr val="FFC000"/>
                </a:solidFill>
              </a:rPr>
            </a:br>
            <a:endParaRPr lang="ru-RU" dirty="0">
              <a:solidFill>
                <a:srgbClr val="FFC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proxy11.media.online.ua/uol/r3-8962531b30/50f358bef2280.jpg"/>
          <p:cNvPicPr/>
          <p:nvPr/>
        </p:nvPicPr>
        <p:blipFill>
          <a:blip r:embed="rId2" cstate="print"/>
          <a:srcRect/>
          <a:stretch>
            <a:fillRect/>
          </a:stretch>
        </p:blipFill>
        <p:spPr bwMode="auto">
          <a:xfrm rot="227508">
            <a:off x="4520605" y="558898"/>
            <a:ext cx="4266991" cy="2942406"/>
          </a:xfrm>
          <a:prstGeom prst="rect">
            <a:avLst/>
          </a:prstGeom>
          <a:noFill/>
          <a:ln w="9525">
            <a:noFill/>
            <a:miter lim="800000"/>
            <a:headEnd/>
            <a:tailEnd/>
          </a:ln>
        </p:spPr>
      </p:pic>
      <p:pic>
        <p:nvPicPr>
          <p:cNvPr id="3" name="Рисунок 2" descr="http://proxy11.media.online.ua/uol/r2-92cef29ac6/50f358c1ed848.jpg"/>
          <p:cNvPicPr/>
          <p:nvPr/>
        </p:nvPicPr>
        <p:blipFill>
          <a:blip r:embed="rId3" cstate="print"/>
          <a:srcRect/>
          <a:stretch>
            <a:fillRect/>
          </a:stretch>
        </p:blipFill>
        <p:spPr bwMode="auto">
          <a:xfrm rot="21298116">
            <a:off x="503771" y="605462"/>
            <a:ext cx="3599954" cy="2626419"/>
          </a:xfrm>
          <a:prstGeom prst="rect">
            <a:avLst/>
          </a:prstGeom>
          <a:noFill/>
          <a:ln w="9525">
            <a:noFill/>
            <a:miter lim="800000"/>
            <a:headEnd/>
            <a:tailEnd/>
          </a:ln>
        </p:spPr>
      </p:pic>
      <p:pic>
        <p:nvPicPr>
          <p:cNvPr id="4" name="Рисунок 3" descr="http://proxy11.media.online.ua/uol/r2-71bd9c37db/50f358c446094.jpg"/>
          <p:cNvPicPr/>
          <p:nvPr/>
        </p:nvPicPr>
        <p:blipFill>
          <a:blip r:embed="rId4" cstate="print"/>
          <a:srcRect/>
          <a:stretch>
            <a:fillRect/>
          </a:stretch>
        </p:blipFill>
        <p:spPr bwMode="auto">
          <a:xfrm>
            <a:off x="611560" y="3501008"/>
            <a:ext cx="3675112" cy="2303710"/>
          </a:xfrm>
          <a:prstGeom prst="rect">
            <a:avLst/>
          </a:prstGeom>
          <a:noFill/>
          <a:ln w="9525">
            <a:noFill/>
            <a:miter lim="800000"/>
            <a:headEnd/>
            <a:tailEnd/>
          </a:ln>
        </p:spPr>
      </p:pic>
      <p:sp>
        <p:nvSpPr>
          <p:cNvPr id="63489" name="Rectangle 1"/>
          <p:cNvSpPr>
            <a:spLocks noChangeArrowheads="1"/>
          </p:cNvSpPr>
          <p:nvPr/>
        </p:nvSpPr>
        <p:spPr bwMode="auto">
          <a:xfrm>
            <a:off x="611560" y="6019056"/>
            <a:ext cx="8064896" cy="461665"/>
          </a:xfrm>
          <a:prstGeom prst="rect">
            <a:avLst/>
          </a:prstGeom>
          <a:solidFill>
            <a:srgbClr val="E5F3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a:t>
            </a:r>
            <a:r>
              <a:rPr kumimoji="0" lang="ru-RU" sz="1200" b="1" u="none" strike="noStrike" cap="none" normalizeH="0" baseline="0" dirty="0" smtClean="0">
                <a:ln>
                  <a:noFill/>
                </a:ln>
                <a:solidFill>
                  <a:srgbClr val="333333"/>
                </a:solidFill>
                <a:effectLst/>
                <a:latin typeface="Tahoma" pitchFamily="34" charset="0"/>
                <a:ea typeface="Times New Roman" pitchFamily="18" charset="0"/>
                <a:cs typeface="Tahoma" pitchFamily="34" charset="0"/>
              </a:rPr>
              <a:t>От якби зібрати з усієї України народних майстрів, що за дива витворили б – цвів би не лише садами Київ. Будинки б сміялися до людей..." – мріяла художниця</a:t>
            </a:r>
            <a:endParaRPr kumimoji="0" lang="ru-RU" sz="2800" b="1" u="none" strike="noStrike" cap="none" normalizeH="0" baseline="0" dirty="0" smtClean="0">
              <a:ln>
                <a:noFill/>
              </a:ln>
              <a:solidFill>
                <a:schemeClr val="tx1"/>
              </a:solidFill>
              <a:effectLst/>
              <a:latin typeface="Arial" pitchFamily="34" charset="0"/>
            </a:endParaRPr>
          </a:p>
        </p:txBody>
      </p:sp>
      <p:pic>
        <p:nvPicPr>
          <p:cNvPr id="6" name="Рисунок 5" descr="Maria Prymachenko">
            <a:hlinkClick r:id="rId5" tooltip="&quot;Maria Prymachenko&quot;"/>
          </p:cNvPr>
          <p:cNvPicPr/>
          <p:nvPr/>
        </p:nvPicPr>
        <p:blipFill>
          <a:blip r:embed="rId6" cstate="print"/>
          <a:srcRect/>
          <a:stretch>
            <a:fillRect/>
          </a:stretch>
        </p:blipFill>
        <p:spPr bwMode="auto">
          <a:xfrm rot="21152934">
            <a:off x="4806368" y="3803249"/>
            <a:ext cx="2555601" cy="17717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836712"/>
            <a:ext cx="2016224" cy="3539430"/>
          </a:xfrm>
          <a:prstGeom prst="rect">
            <a:avLst/>
          </a:prstGeom>
        </p:spPr>
        <p:txBody>
          <a:bodyPr wrap="square">
            <a:spAutoFit/>
          </a:bodyPr>
          <a:lstStyle/>
          <a:p>
            <a:pPr algn="just"/>
            <a:r>
              <a:rPr lang="ru-RU" sz="1600" b="1" dirty="0" smtClean="0"/>
              <a:t>Марія Приймаченко – народна художниця України, лауреат Державної премії України ім. Т.Г. Шевченка, вона своєю творчістю відкрила оригінальну сторінку самобутнього мистецтва світової культури</a:t>
            </a:r>
            <a:endParaRPr lang="ru-RU" sz="1600" b="1" dirty="0"/>
          </a:p>
        </p:txBody>
      </p:sp>
      <p:pic>
        <p:nvPicPr>
          <p:cNvPr id="5" name="Picture 2" descr="http://img.mjoy.ua/uploads/2012/08/167388_190167691007158_5239193_n.jpg"/>
          <p:cNvPicPr>
            <a:picLocks noChangeAspect="1" noChangeArrowheads="1"/>
          </p:cNvPicPr>
          <p:nvPr/>
        </p:nvPicPr>
        <p:blipFill>
          <a:blip r:embed="rId2" cstate="print"/>
          <a:srcRect/>
          <a:stretch>
            <a:fillRect/>
          </a:stretch>
        </p:blipFill>
        <p:spPr bwMode="auto">
          <a:xfrm>
            <a:off x="3059832" y="692696"/>
            <a:ext cx="5544615" cy="554461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5301208"/>
            <a:ext cx="4572000" cy="923330"/>
          </a:xfrm>
          <a:prstGeom prst="rect">
            <a:avLst/>
          </a:prstGeom>
        </p:spPr>
        <p:txBody>
          <a:bodyPr>
            <a:spAutoFit/>
          </a:bodyPr>
          <a:lstStyle/>
          <a:p>
            <a:r>
              <a:rPr lang="ru-RU" b="1" dirty="0">
                <a:solidFill>
                  <a:srgbClr val="FFC000"/>
                </a:solidFill>
              </a:rPr>
              <a:t>Домашні маки (1965), Марія </a:t>
            </a:r>
            <a:r>
              <a:rPr lang="ru-RU" b="1" dirty="0" smtClean="0">
                <a:solidFill>
                  <a:srgbClr val="FFC000"/>
                </a:solidFill>
              </a:rPr>
              <a:t>Приймаченко</a:t>
            </a:r>
            <a:endParaRPr lang="ru-RU" dirty="0">
              <a:solidFill>
                <a:srgbClr val="FFC000"/>
              </a:solidFill>
            </a:endParaRPr>
          </a:p>
          <a:p>
            <a:r>
              <a:rPr lang="ru-RU" dirty="0" smtClean="0">
                <a:solidFill>
                  <a:srgbClr val="FFC000"/>
                </a:solidFill>
              </a:rPr>
              <a:t/>
            </a:r>
            <a:br>
              <a:rPr lang="ru-RU" dirty="0" smtClean="0">
                <a:solidFill>
                  <a:srgbClr val="FFC000"/>
                </a:solidFill>
              </a:rPr>
            </a:br>
            <a:endParaRPr lang="ru-RU" dirty="0">
              <a:solidFill>
                <a:srgbClr val="FFC000"/>
              </a:solidFill>
            </a:endParaRPr>
          </a:p>
        </p:txBody>
      </p:sp>
      <p:pic>
        <p:nvPicPr>
          <p:cNvPr id="7170" name="Picture 2" descr="http://content.foto.mail.ru/mail/ihniko/ukrzhyvopys/i-20.jpg"/>
          <p:cNvPicPr>
            <a:picLocks noChangeAspect="1" noChangeArrowheads="1"/>
          </p:cNvPicPr>
          <p:nvPr/>
        </p:nvPicPr>
        <p:blipFill>
          <a:blip r:embed="rId2" cstate="print"/>
          <a:srcRect/>
          <a:stretch>
            <a:fillRect/>
          </a:stretch>
        </p:blipFill>
        <p:spPr bwMode="auto">
          <a:xfrm>
            <a:off x="395536" y="2276872"/>
            <a:ext cx="3754273" cy="2696819"/>
          </a:xfrm>
          <a:prstGeom prst="rect">
            <a:avLst/>
          </a:prstGeom>
          <a:noFill/>
        </p:spPr>
      </p:pic>
      <p:pic>
        <p:nvPicPr>
          <p:cNvPr id="4" name="Picture 2" descr="http://content.foto.mail.ru/mail/ihniko/ukrzhyvopys/i-21.jpg"/>
          <p:cNvPicPr>
            <a:picLocks noChangeAspect="1" noChangeArrowheads="1"/>
          </p:cNvPicPr>
          <p:nvPr/>
        </p:nvPicPr>
        <p:blipFill>
          <a:blip r:embed="rId3" cstate="print"/>
          <a:srcRect/>
          <a:stretch>
            <a:fillRect/>
          </a:stretch>
        </p:blipFill>
        <p:spPr bwMode="auto">
          <a:xfrm>
            <a:off x="4427984" y="476672"/>
            <a:ext cx="4537018" cy="3168352"/>
          </a:xfrm>
          <a:prstGeom prst="rect">
            <a:avLst/>
          </a:prstGeom>
          <a:noFill/>
        </p:spPr>
      </p:pic>
      <p:sp>
        <p:nvSpPr>
          <p:cNvPr id="6" name="Прямоугольник 5"/>
          <p:cNvSpPr/>
          <p:nvPr/>
        </p:nvSpPr>
        <p:spPr>
          <a:xfrm>
            <a:off x="4355976" y="3933056"/>
            <a:ext cx="4572000" cy="646331"/>
          </a:xfrm>
          <a:prstGeom prst="rect">
            <a:avLst/>
          </a:prstGeom>
        </p:spPr>
        <p:txBody>
          <a:bodyPr>
            <a:spAutoFit/>
          </a:bodyPr>
          <a:lstStyle/>
          <a:p>
            <a:r>
              <a:rPr lang="ru-RU" b="1" dirty="0" smtClean="0">
                <a:solidFill>
                  <a:srgbClr val="FFC000"/>
                </a:solidFill>
              </a:rPr>
              <a:t>Калиновий берег (1966), Марія Приймаченко</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ontent.foto.mail.ru/mail/ihniko/ukrzhyvopys/i-15.jpg"/>
          <p:cNvPicPr>
            <a:picLocks noChangeAspect="1" noChangeArrowheads="1"/>
          </p:cNvPicPr>
          <p:nvPr/>
        </p:nvPicPr>
        <p:blipFill>
          <a:blip r:embed="rId2" cstate="print"/>
          <a:srcRect/>
          <a:stretch>
            <a:fillRect/>
          </a:stretch>
        </p:blipFill>
        <p:spPr bwMode="auto">
          <a:xfrm>
            <a:off x="323528" y="620688"/>
            <a:ext cx="4130824" cy="3098118"/>
          </a:xfrm>
          <a:prstGeom prst="rect">
            <a:avLst/>
          </a:prstGeom>
          <a:noFill/>
        </p:spPr>
      </p:pic>
      <p:sp>
        <p:nvSpPr>
          <p:cNvPr id="3" name="Прямоугольник 2"/>
          <p:cNvSpPr/>
          <p:nvPr/>
        </p:nvSpPr>
        <p:spPr>
          <a:xfrm>
            <a:off x="395536" y="3933056"/>
            <a:ext cx="4572000" cy="923330"/>
          </a:xfrm>
          <a:prstGeom prst="rect">
            <a:avLst/>
          </a:prstGeom>
        </p:spPr>
        <p:txBody>
          <a:bodyPr>
            <a:spAutoFit/>
          </a:bodyPr>
          <a:lstStyle/>
          <a:p>
            <a:r>
              <a:rPr lang="ru-RU" b="1" dirty="0">
                <a:solidFill>
                  <a:srgbClr val="FFC000"/>
                </a:solidFill>
              </a:rPr>
              <a:t>Синій бик (1947), Марія </a:t>
            </a:r>
            <a:r>
              <a:rPr lang="ru-RU" b="1" dirty="0" smtClean="0">
                <a:solidFill>
                  <a:srgbClr val="FFC000"/>
                </a:solidFill>
              </a:rPr>
              <a:t>Приймаченко</a:t>
            </a:r>
            <a:endParaRPr lang="ru-RU" dirty="0">
              <a:solidFill>
                <a:srgbClr val="FFC000"/>
              </a:solidFill>
            </a:endParaRPr>
          </a:p>
          <a:p>
            <a:r>
              <a:rPr lang="ru-RU" dirty="0" smtClean="0"/>
              <a:t/>
            </a:r>
            <a:br>
              <a:rPr lang="ru-RU" dirty="0" smtClean="0"/>
            </a:br>
            <a:endParaRPr lang="ru-RU" dirty="0"/>
          </a:p>
        </p:txBody>
      </p:sp>
      <p:pic>
        <p:nvPicPr>
          <p:cNvPr id="4" name="Picture 2" descr="http://content.foto.mail.ru/mail/ihniko/ukrzhyvopys/i-16.jpg"/>
          <p:cNvPicPr>
            <a:picLocks noChangeAspect="1" noChangeArrowheads="1"/>
          </p:cNvPicPr>
          <p:nvPr/>
        </p:nvPicPr>
        <p:blipFill>
          <a:blip r:embed="rId3" cstate="print"/>
          <a:srcRect/>
          <a:stretch>
            <a:fillRect/>
          </a:stretch>
        </p:blipFill>
        <p:spPr bwMode="auto">
          <a:xfrm>
            <a:off x="4644008" y="2420888"/>
            <a:ext cx="4211960" cy="2899233"/>
          </a:xfrm>
          <a:prstGeom prst="rect">
            <a:avLst/>
          </a:prstGeom>
          <a:noFill/>
        </p:spPr>
      </p:pic>
      <p:sp>
        <p:nvSpPr>
          <p:cNvPr id="5" name="Прямоугольник 4"/>
          <p:cNvSpPr/>
          <p:nvPr/>
        </p:nvSpPr>
        <p:spPr>
          <a:xfrm>
            <a:off x="4499992" y="5733256"/>
            <a:ext cx="3432093" cy="369332"/>
          </a:xfrm>
          <a:prstGeom prst="rect">
            <a:avLst/>
          </a:prstGeom>
        </p:spPr>
        <p:txBody>
          <a:bodyPr wrap="none">
            <a:spAutoFit/>
          </a:bodyPr>
          <a:lstStyle/>
          <a:p>
            <a:r>
              <a:rPr lang="ru-RU" b="1" dirty="0" smtClean="0">
                <a:solidFill>
                  <a:srgbClr val="FFC000"/>
                </a:solidFill>
              </a:rPr>
              <a:t>Лев (1947), Марія Приймаченко</a:t>
            </a:r>
            <a:endParaRPr lang="ru-RU" dirty="0">
              <a:solidFill>
                <a:srgbClr val="FFC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365104"/>
            <a:ext cx="3832588" cy="369332"/>
          </a:xfrm>
          <a:prstGeom prst="rect">
            <a:avLst/>
          </a:prstGeom>
        </p:spPr>
        <p:txBody>
          <a:bodyPr wrap="none">
            <a:spAutoFit/>
          </a:bodyPr>
          <a:lstStyle/>
          <a:p>
            <a:r>
              <a:rPr lang="ru-RU" b="1" dirty="0">
                <a:solidFill>
                  <a:srgbClr val="FFC000"/>
                </a:solidFill>
              </a:rPr>
              <a:t>Пташка (1962), Марія </a:t>
            </a:r>
            <a:r>
              <a:rPr lang="ru-RU" b="1" dirty="0" smtClean="0">
                <a:solidFill>
                  <a:srgbClr val="FFC000"/>
                </a:solidFill>
              </a:rPr>
              <a:t>Приймаченко</a:t>
            </a:r>
            <a:endParaRPr lang="ru-RU" dirty="0">
              <a:solidFill>
                <a:srgbClr val="FFC000"/>
              </a:solidFill>
            </a:endParaRPr>
          </a:p>
        </p:txBody>
      </p:sp>
      <p:pic>
        <p:nvPicPr>
          <p:cNvPr id="40962" name="Picture 2" descr="http://content.foto.mail.ru/mail/ihniko/ukrzhyvopys/i-100.jpg"/>
          <p:cNvPicPr>
            <a:picLocks noChangeAspect="1" noChangeArrowheads="1"/>
          </p:cNvPicPr>
          <p:nvPr/>
        </p:nvPicPr>
        <p:blipFill>
          <a:blip r:embed="rId2" cstate="print"/>
          <a:srcRect/>
          <a:stretch>
            <a:fillRect/>
          </a:stretch>
        </p:blipFill>
        <p:spPr bwMode="auto">
          <a:xfrm>
            <a:off x="783330" y="538158"/>
            <a:ext cx="4896486" cy="3394898"/>
          </a:xfrm>
          <a:prstGeom prst="rect">
            <a:avLst/>
          </a:prstGeom>
          <a:noFill/>
        </p:spPr>
      </p:pic>
      <p:pic>
        <p:nvPicPr>
          <p:cNvPr id="4" name="Picture 2" descr="http://content.foto.mail.ru/mail/ihniko/ukrzhyvopys/i-82.jpg"/>
          <p:cNvPicPr>
            <a:picLocks noChangeAspect="1" noChangeArrowheads="1"/>
          </p:cNvPicPr>
          <p:nvPr/>
        </p:nvPicPr>
        <p:blipFill>
          <a:blip r:embed="rId3" cstate="print"/>
          <a:srcRect/>
          <a:stretch>
            <a:fillRect/>
          </a:stretch>
        </p:blipFill>
        <p:spPr bwMode="auto">
          <a:xfrm>
            <a:off x="5940152" y="908720"/>
            <a:ext cx="2690698" cy="3789716"/>
          </a:xfrm>
          <a:prstGeom prst="rect">
            <a:avLst/>
          </a:prstGeom>
          <a:noFill/>
        </p:spPr>
      </p:pic>
      <p:sp>
        <p:nvSpPr>
          <p:cNvPr id="5" name="Прямоугольник 4"/>
          <p:cNvSpPr/>
          <p:nvPr/>
        </p:nvSpPr>
        <p:spPr>
          <a:xfrm>
            <a:off x="4355976" y="5229200"/>
            <a:ext cx="4572000" cy="646331"/>
          </a:xfrm>
          <a:prstGeom prst="rect">
            <a:avLst/>
          </a:prstGeom>
        </p:spPr>
        <p:txBody>
          <a:bodyPr>
            <a:spAutoFit/>
          </a:bodyPr>
          <a:lstStyle/>
          <a:p>
            <a:r>
              <a:rPr lang="ru-RU" b="1" dirty="0" smtClean="0">
                <a:solidFill>
                  <a:srgbClr val="FFC000"/>
                </a:solidFill>
              </a:rPr>
              <a:t>Соняшник та горох (1962), Марія Приймаченко</a:t>
            </a:r>
            <a:endParaRPr lang="ru-RU" dirty="0">
              <a:solidFill>
                <a:srgbClr val="FFC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581128"/>
            <a:ext cx="4572000" cy="1200329"/>
          </a:xfrm>
          <a:prstGeom prst="rect">
            <a:avLst/>
          </a:prstGeom>
        </p:spPr>
        <p:txBody>
          <a:bodyPr>
            <a:spAutoFit/>
          </a:bodyPr>
          <a:lstStyle/>
          <a:p>
            <a:r>
              <a:rPr lang="ru-RU" b="1" dirty="0">
                <a:solidFill>
                  <a:srgbClr val="FFC000"/>
                </a:solidFill>
              </a:rPr>
              <a:t>Собака-красуня (1964), Марія </a:t>
            </a:r>
            <a:r>
              <a:rPr lang="ru-RU" b="1" dirty="0" smtClean="0">
                <a:solidFill>
                  <a:srgbClr val="FFC000"/>
                </a:solidFill>
              </a:rPr>
              <a:t>Приймаченко</a:t>
            </a:r>
            <a:endParaRPr lang="ru-RU" dirty="0">
              <a:solidFill>
                <a:srgbClr val="FFC000"/>
              </a:solidFill>
            </a:endParaRPr>
          </a:p>
          <a:p>
            <a:r>
              <a:rPr lang="ru-RU" dirty="0" smtClean="0"/>
              <a:t/>
            </a:r>
            <a:br>
              <a:rPr lang="ru-RU" dirty="0" smtClean="0"/>
            </a:br>
            <a:endParaRPr lang="ru-RU" dirty="0"/>
          </a:p>
        </p:txBody>
      </p:sp>
      <p:pic>
        <p:nvPicPr>
          <p:cNvPr id="34818" name="Picture 2" descr="http://content.foto.mail.ru/mail/ihniko/ukrzhyvopys/i-8.jpg"/>
          <p:cNvPicPr>
            <a:picLocks noChangeAspect="1" noChangeArrowheads="1"/>
          </p:cNvPicPr>
          <p:nvPr/>
        </p:nvPicPr>
        <p:blipFill>
          <a:blip r:embed="rId2" cstate="print"/>
          <a:srcRect/>
          <a:stretch>
            <a:fillRect/>
          </a:stretch>
        </p:blipFill>
        <p:spPr bwMode="auto">
          <a:xfrm>
            <a:off x="233255" y="1628800"/>
            <a:ext cx="3661423" cy="2520280"/>
          </a:xfrm>
          <a:prstGeom prst="rect">
            <a:avLst/>
          </a:prstGeom>
          <a:noFill/>
        </p:spPr>
      </p:pic>
      <p:pic>
        <p:nvPicPr>
          <p:cNvPr id="4" name="Picture 2" descr="http://content.foto.mail.ru/mail/ihniko/ukrzhyvopys/i-10.jpg"/>
          <p:cNvPicPr>
            <a:picLocks noChangeAspect="1" noChangeArrowheads="1"/>
          </p:cNvPicPr>
          <p:nvPr/>
        </p:nvPicPr>
        <p:blipFill>
          <a:blip r:embed="rId3" cstate="print"/>
          <a:srcRect/>
          <a:stretch>
            <a:fillRect/>
          </a:stretch>
        </p:blipFill>
        <p:spPr bwMode="auto">
          <a:xfrm>
            <a:off x="4211960" y="1628800"/>
            <a:ext cx="4564634" cy="3096344"/>
          </a:xfrm>
          <a:prstGeom prst="rect">
            <a:avLst/>
          </a:prstGeom>
          <a:noFill/>
        </p:spPr>
      </p:pic>
      <p:sp>
        <p:nvSpPr>
          <p:cNvPr id="5" name="Прямоугольник 4"/>
          <p:cNvSpPr/>
          <p:nvPr/>
        </p:nvSpPr>
        <p:spPr>
          <a:xfrm>
            <a:off x="4067944" y="5157192"/>
            <a:ext cx="4572000" cy="646331"/>
          </a:xfrm>
          <a:prstGeom prst="rect">
            <a:avLst/>
          </a:prstGeom>
        </p:spPr>
        <p:txBody>
          <a:bodyPr>
            <a:spAutoFit/>
          </a:bodyPr>
          <a:lstStyle/>
          <a:p>
            <a:r>
              <a:rPr lang="ru-RU" b="1" dirty="0" smtClean="0">
                <a:solidFill>
                  <a:srgbClr val="FFC000"/>
                </a:solidFill>
              </a:rPr>
              <a:t>Два орли-соколи на могилі (1965), Марія Приймаченко</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797152"/>
            <a:ext cx="4572000" cy="1200329"/>
          </a:xfrm>
          <a:prstGeom prst="rect">
            <a:avLst/>
          </a:prstGeom>
        </p:spPr>
        <p:txBody>
          <a:bodyPr>
            <a:spAutoFit/>
          </a:bodyPr>
          <a:lstStyle/>
          <a:p>
            <a:r>
              <a:rPr lang="ru-RU" b="1" dirty="0">
                <a:solidFill>
                  <a:srgbClr val="FFC000"/>
                </a:solidFill>
              </a:rPr>
              <a:t>Дівчина-українка (1965), Марія </a:t>
            </a:r>
            <a:r>
              <a:rPr lang="ru-RU" b="1" dirty="0" smtClean="0">
                <a:solidFill>
                  <a:srgbClr val="FFC000"/>
                </a:solidFill>
              </a:rPr>
              <a:t>Приймаченко</a:t>
            </a:r>
            <a:endParaRPr lang="ru-RU" dirty="0">
              <a:solidFill>
                <a:srgbClr val="FFC000"/>
              </a:solidFill>
            </a:endParaRPr>
          </a:p>
          <a:p>
            <a:r>
              <a:rPr lang="ru-RU" dirty="0" smtClean="0"/>
              <a:t/>
            </a:r>
            <a:br>
              <a:rPr lang="ru-RU" dirty="0" smtClean="0"/>
            </a:br>
            <a:endParaRPr lang="ru-RU" dirty="0"/>
          </a:p>
        </p:txBody>
      </p:sp>
      <p:pic>
        <p:nvPicPr>
          <p:cNvPr id="33794" name="Picture 2" descr="http://content.foto.mail.ru/mail/ihniko/ukrzhyvopys/i-6.jpg"/>
          <p:cNvPicPr>
            <a:picLocks noChangeAspect="1" noChangeArrowheads="1"/>
          </p:cNvPicPr>
          <p:nvPr/>
        </p:nvPicPr>
        <p:blipFill>
          <a:blip r:embed="rId2" cstate="print"/>
          <a:srcRect/>
          <a:stretch>
            <a:fillRect/>
          </a:stretch>
        </p:blipFill>
        <p:spPr bwMode="auto">
          <a:xfrm>
            <a:off x="323528" y="1844824"/>
            <a:ext cx="3820434" cy="2744345"/>
          </a:xfrm>
          <a:prstGeom prst="rect">
            <a:avLst/>
          </a:prstGeom>
          <a:noFill/>
        </p:spPr>
      </p:pic>
      <p:pic>
        <p:nvPicPr>
          <p:cNvPr id="4" name="Picture 2" descr="http://content.foto.mail.ru/mail/ihniko/ukrzhyvopys/i-90.jpg"/>
          <p:cNvPicPr>
            <a:picLocks noChangeAspect="1" noChangeArrowheads="1"/>
          </p:cNvPicPr>
          <p:nvPr/>
        </p:nvPicPr>
        <p:blipFill>
          <a:blip r:embed="rId3" cstate="print"/>
          <a:srcRect/>
          <a:stretch>
            <a:fillRect/>
          </a:stretch>
        </p:blipFill>
        <p:spPr bwMode="auto">
          <a:xfrm>
            <a:off x="4572000" y="836712"/>
            <a:ext cx="4232482" cy="2878089"/>
          </a:xfrm>
          <a:prstGeom prst="rect">
            <a:avLst/>
          </a:prstGeom>
          <a:noFill/>
        </p:spPr>
      </p:pic>
      <p:sp>
        <p:nvSpPr>
          <p:cNvPr id="5" name="Прямоугольник 4"/>
          <p:cNvSpPr/>
          <p:nvPr/>
        </p:nvSpPr>
        <p:spPr>
          <a:xfrm>
            <a:off x="4572000" y="4437113"/>
            <a:ext cx="4032448" cy="646331"/>
          </a:xfrm>
          <a:prstGeom prst="rect">
            <a:avLst/>
          </a:prstGeom>
        </p:spPr>
        <p:txBody>
          <a:bodyPr wrap="square">
            <a:spAutoFit/>
          </a:bodyPr>
          <a:lstStyle/>
          <a:p>
            <a:r>
              <a:rPr lang="ru-RU" b="1" dirty="0" smtClean="0">
                <a:solidFill>
                  <a:srgbClr val="FFC000"/>
                </a:solidFill>
              </a:rPr>
              <a:t>Маруся кужіль пряла (1968), Марія Приймаченко</a:t>
            </a:r>
            <a:endParaRPr lang="ru-RU" dirty="0">
              <a:solidFill>
                <a:srgbClr val="FFC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content.foto.mail.ru/mail/ihniko/ukrzhyvopys/i-120.jpg"/>
          <p:cNvPicPr>
            <a:picLocks noChangeAspect="1" noChangeArrowheads="1"/>
          </p:cNvPicPr>
          <p:nvPr/>
        </p:nvPicPr>
        <p:blipFill>
          <a:blip r:embed="rId2" cstate="print"/>
          <a:srcRect/>
          <a:stretch>
            <a:fillRect/>
          </a:stretch>
        </p:blipFill>
        <p:spPr bwMode="auto">
          <a:xfrm>
            <a:off x="467544" y="1628800"/>
            <a:ext cx="3360236" cy="2363366"/>
          </a:xfrm>
          <a:prstGeom prst="rect">
            <a:avLst/>
          </a:prstGeom>
          <a:noFill/>
        </p:spPr>
      </p:pic>
      <p:sp>
        <p:nvSpPr>
          <p:cNvPr id="3" name="Прямоугольник 2"/>
          <p:cNvSpPr/>
          <p:nvPr/>
        </p:nvSpPr>
        <p:spPr>
          <a:xfrm>
            <a:off x="467544" y="5157192"/>
            <a:ext cx="3838743" cy="369332"/>
          </a:xfrm>
          <a:prstGeom prst="rect">
            <a:avLst/>
          </a:prstGeom>
        </p:spPr>
        <p:txBody>
          <a:bodyPr wrap="none">
            <a:spAutoFit/>
          </a:bodyPr>
          <a:lstStyle/>
          <a:p>
            <a:r>
              <a:rPr lang="ru-RU" b="1" dirty="0">
                <a:solidFill>
                  <a:srgbClr val="FFC000"/>
                </a:solidFill>
              </a:rPr>
              <a:t>Весілля (1971), Марія </a:t>
            </a:r>
            <a:r>
              <a:rPr lang="ru-RU" b="1" dirty="0" smtClean="0">
                <a:solidFill>
                  <a:srgbClr val="FFC000"/>
                </a:solidFill>
              </a:rPr>
              <a:t>Приймаченко</a:t>
            </a:r>
            <a:endParaRPr lang="ru-RU" dirty="0">
              <a:solidFill>
                <a:srgbClr val="FFC000"/>
              </a:solidFill>
            </a:endParaRPr>
          </a:p>
        </p:txBody>
      </p:sp>
      <p:pic>
        <p:nvPicPr>
          <p:cNvPr id="4" name="Picture 2" descr="http://content.foto.mail.ru/mail/ihniko/ukrzhyvopys/i-122.jpg"/>
          <p:cNvPicPr>
            <a:picLocks noChangeAspect="1" noChangeArrowheads="1"/>
          </p:cNvPicPr>
          <p:nvPr/>
        </p:nvPicPr>
        <p:blipFill>
          <a:blip r:embed="rId3" cstate="print"/>
          <a:srcRect/>
          <a:stretch>
            <a:fillRect/>
          </a:stretch>
        </p:blipFill>
        <p:spPr bwMode="auto">
          <a:xfrm>
            <a:off x="4499992" y="2656114"/>
            <a:ext cx="4245123" cy="3042338"/>
          </a:xfrm>
          <a:prstGeom prst="rect">
            <a:avLst/>
          </a:prstGeom>
          <a:noFill/>
        </p:spPr>
      </p:pic>
      <p:sp>
        <p:nvSpPr>
          <p:cNvPr id="5" name="Прямоугольник 4"/>
          <p:cNvSpPr/>
          <p:nvPr/>
        </p:nvSpPr>
        <p:spPr>
          <a:xfrm>
            <a:off x="4139952" y="5949280"/>
            <a:ext cx="4572000" cy="646331"/>
          </a:xfrm>
          <a:prstGeom prst="rect">
            <a:avLst/>
          </a:prstGeom>
        </p:spPr>
        <p:txBody>
          <a:bodyPr>
            <a:spAutoFit/>
          </a:bodyPr>
          <a:lstStyle/>
          <a:p>
            <a:r>
              <a:rPr lang="ru-RU" b="1" dirty="0" smtClean="0">
                <a:solidFill>
                  <a:srgbClr val="FFC000"/>
                </a:solidFill>
              </a:rPr>
              <a:t>Сватає Іван Галю (1972), Марія Приймаченко</a:t>
            </a:r>
            <a:endParaRPr lang="ru-RU" dirty="0">
              <a:solidFill>
                <a:srgbClr val="FFC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ontent.foto.mail.ru/mail/ihniko/ukrzhyvopys/i-137.jpg"/>
          <p:cNvPicPr>
            <a:picLocks noChangeAspect="1" noChangeArrowheads="1"/>
          </p:cNvPicPr>
          <p:nvPr/>
        </p:nvPicPr>
        <p:blipFill>
          <a:blip r:embed="rId2" cstate="print"/>
          <a:srcRect/>
          <a:stretch>
            <a:fillRect/>
          </a:stretch>
        </p:blipFill>
        <p:spPr bwMode="auto">
          <a:xfrm>
            <a:off x="899592" y="692696"/>
            <a:ext cx="7047591" cy="4968552"/>
          </a:xfrm>
          <a:prstGeom prst="rect">
            <a:avLst/>
          </a:prstGeom>
          <a:noFill/>
        </p:spPr>
      </p:pic>
      <p:sp>
        <p:nvSpPr>
          <p:cNvPr id="3" name="Прямоугольник 2"/>
          <p:cNvSpPr/>
          <p:nvPr/>
        </p:nvSpPr>
        <p:spPr>
          <a:xfrm>
            <a:off x="1547664" y="5657671"/>
            <a:ext cx="4572000" cy="1200329"/>
          </a:xfrm>
          <a:prstGeom prst="rect">
            <a:avLst/>
          </a:prstGeom>
        </p:spPr>
        <p:txBody>
          <a:bodyPr>
            <a:spAutoFit/>
          </a:bodyPr>
          <a:lstStyle/>
          <a:p>
            <a:r>
              <a:rPr lang="ru-RU" b="1" dirty="0">
                <a:solidFill>
                  <a:srgbClr val="FFC000"/>
                </a:solidFill>
              </a:rPr>
              <a:t>Їде осінь на коні (1984), Марія </a:t>
            </a:r>
            <a:r>
              <a:rPr lang="ru-RU" b="1" dirty="0" smtClean="0">
                <a:solidFill>
                  <a:srgbClr val="FFC000"/>
                </a:solidFill>
              </a:rPr>
              <a:t>Приймаченко</a:t>
            </a:r>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ukrkolo.com/prymachenko/maria.jpg"/>
          <p:cNvPicPr>
            <a:picLocks noChangeAspect="1" noChangeArrowheads="1"/>
          </p:cNvPicPr>
          <p:nvPr/>
        </p:nvPicPr>
        <p:blipFill>
          <a:blip r:embed="rId2" cstate="print"/>
          <a:srcRect/>
          <a:stretch>
            <a:fillRect/>
          </a:stretch>
        </p:blipFill>
        <p:spPr bwMode="auto">
          <a:xfrm>
            <a:off x="5076056" y="1556792"/>
            <a:ext cx="3816424" cy="3934458"/>
          </a:xfrm>
          <a:prstGeom prst="rect">
            <a:avLst/>
          </a:prstGeom>
          <a:noFill/>
        </p:spPr>
      </p:pic>
      <p:pic>
        <p:nvPicPr>
          <p:cNvPr id="3074" name="Picture 2" descr="http://www.obl-rada.te.ua/wp-content/uploads/oblradate/2010/10/p-21.jpg"/>
          <p:cNvPicPr>
            <a:picLocks noChangeAspect="1" noChangeArrowheads="1"/>
          </p:cNvPicPr>
          <p:nvPr/>
        </p:nvPicPr>
        <p:blipFill>
          <a:blip r:embed="rId3" cstate="print"/>
          <a:srcRect/>
          <a:stretch>
            <a:fillRect/>
          </a:stretch>
        </p:blipFill>
        <p:spPr bwMode="auto">
          <a:xfrm>
            <a:off x="539552" y="1700808"/>
            <a:ext cx="3705225" cy="2466975"/>
          </a:xfrm>
          <a:prstGeom prst="rect">
            <a:avLst/>
          </a:prstGeom>
          <a:noFill/>
        </p:spPr>
      </p:pic>
      <p:sp>
        <p:nvSpPr>
          <p:cNvPr id="4" name="Прямоугольник 3"/>
          <p:cNvSpPr/>
          <p:nvPr/>
        </p:nvSpPr>
        <p:spPr>
          <a:xfrm>
            <a:off x="611560" y="4653136"/>
            <a:ext cx="4572000" cy="1477328"/>
          </a:xfrm>
          <a:prstGeom prst="rect">
            <a:avLst/>
          </a:prstGeom>
        </p:spPr>
        <p:txBody>
          <a:bodyPr>
            <a:spAutoFit/>
          </a:bodyPr>
          <a:lstStyle/>
          <a:p>
            <a:r>
              <a:rPr lang="ru-RU" b="1" dirty="0" smtClean="0">
                <a:solidFill>
                  <a:srgbClr val="FFC000"/>
                </a:solidFill>
              </a:rPr>
              <a:t>Підсилили сприйняття картин Марії Приймаченко  тріо бандуристок Тернопільського музичного училища імені Соломії Крушельницької, які виконали українські пісні</a:t>
            </a:r>
            <a:endParaRPr lang="ru-RU" b="1" dirty="0">
              <a:solidFill>
                <a:srgbClr val="FFC000"/>
              </a:solidFill>
            </a:endParaRPr>
          </a:p>
        </p:txBody>
      </p:sp>
      <p:sp>
        <p:nvSpPr>
          <p:cNvPr id="5" name="Прямоугольник 4"/>
          <p:cNvSpPr/>
          <p:nvPr/>
        </p:nvSpPr>
        <p:spPr>
          <a:xfrm>
            <a:off x="1547664" y="476672"/>
            <a:ext cx="6936835" cy="523220"/>
          </a:xfrm>
          <a:prstGeom prst="rect">
            <a:avLst/>
          </a:prstGeom>
        </p:spPr>
        <p:txBody>
          <a:bodyPr wrap="none">
            <a:spAutoFit/>
          </a:bodyPr>
          <a:lstStyle/>
          <a:p>
            <a:r>
              <a:rPr lang="ru-RU" sz="2800" b="1" dirty="0" smtClean="0">
                <a:solidFill>
                  <a:srgbClr val="FFC000"/>
                </a:solidFill>
              </a:rPr>
              <a:t>Картини Марії Приймаченко – у Тернополі</a:t>
            </a:r>
            <a:endParaRPr lang="ru-RU" sz="2800" b="1" dirty="0">
              <a:solidFill>
                <a:srgbClr val="FFC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Файл:Bogdanivka Jagotyn (Bilokur) 0045.JPG"/>
          <p:cNvPicPr/>
          <p:nvPr/>
        </p:nvPicPr>
        <p:blipFill>
          <a:blip r:embed="rId2" cstate="print"/>
          <a:srcRect/>
          <a:stretch>
            <a:fillRect/>
          </a:stretch>
        </p:blipFill>
        <p:spPr bwMode="auto">
          <a:xfrm>
            <a:off x="611560" y="188640"/>
            <a:ext cx="3521968" cy="5472608"/>
          </a:xfrm>
          <a:prstGeom prst="rect">
            <a:avLst/>
          </a:prstGeom>
          <a:noFill/>
          <a:ln w="9525">
            <a:noFill/>
            <a:miter lim="800000"/>
            <a:headEnd/>
            <a:tailEnd/>
          </a:ln>
        </p:spPr>
      </p:pic>
      <p:sp>
        <p:nvSpPr>
          <p:cNvPr id="4" name="Прямоугольник 3"/>
          <p:cNvSpPr/>
          <p:nvPr/>
        </p:nvSpPr>
        <p:spPr>
          <a:xfrm>
            <a:off x="323528" y="5733256"/>
            <a:ext cx="4572000" cy="923330"/>
          </a:xfrm>
          <a:prstGeom prst="rect">
            <a:avLst/>
          </a:prstGeom>
        </p:spPr>
        <p:txBody>
          <a:bodyPr>
            <a:spAutoFit/>
          </a:bodyPr>
          <a:lstStyle/>
          <a:p>
            <a:pPr lvl="0" fontAlgn="base">
              <a:spcBef>
                <a:spcPct val="0"/>
              </a:spcBef>
              <a:spcAft>
                <a:spcPct val="0"/>
              </a:spcAft>
            </a:pPr>
            <a:r>
              <a:rPr lang="ru-RU" b="1" dirty="0" smtClean="0">
                <a:solidFill>
                  <a:srgbClr val="FFC000"/>
                </a:solidFill>
                <a:ea typeface="Calibri" pitchFamily="34" charset="0"/>
                <a:cs typeface="Times New Roman" pitchFamily="18" charset="0"/>
              </a:rPr>
              <a:t>Пам'ятник Марії Оксентіївні Примаченко — українській народній художниці. Місто Яготин. Перед картинною галереєю</a:t>
            </a:r>
            <a:endParaRPr lang="ru-RU" b="1" dirty="0" smtClean="0">
              <a:solidFill>
                <a:srgbClr val="FFC000"/>
              </a:solidFill>
              <a:cs typeface="Times New Roman" pitchFamily="18" charset="0"/>
            </a:endParaRPr>
          </a:p>
        </p:txBody>
      </p:sp>
      <p:pic>
        <p:nvPicPr>
          <p:cNvPr id="5" name="Picture 2" descr="http://content.foto.mail.ru/mail/ihniko/ukrzhyvopys/i-80.jpg"/>
          <p:cNvPicPr>
            <a:picLocks noChangeAspect="1" noChangeArrowheads="1"/>
          </p:cNvPicPr>
          <p:nvPr/>
        </p:nvPicPr>
        <p:blipFill>
          <a:blip r:embed="rId3" cstate="print"/>
          <a:srcRect/>
          <a:stretch>
            <a:fillRect/>
          </a:stretch>
        </p:blipFill>
        <p:spPr bwMode="auto">
          <a:xfrm>
            <a:off x="5580112" y="1988840"/>
            <a:ext cx="2401467" cy="2514625"/>
          </a:xfrm>
          <a:prstGeom prst="rect">
            <a:avLst/>
          </a:prstGeom>
          <a:noFill/>
        </p:spPr>
      </p:pic>
      <p:sp>
        <p:nvSpPr>
          <p:cNvPr id="6" name="Прямоугольник 5"/>
          <p:cNvSpPr/>
          <p:nvPr/>
        </p:nvSpPr>
        <p:spPr>
          <a:xfrm>
            <a:off x="4283968" y="4725144"/>
            <a:ext cx="4572000" cy="923330"/>
          </a:xfrm>
          <a:prstGeom prst="rect">
            <a:avLst/>
          </a:prstGeom>
        </p:spPr>
        <p:txBody>
          <a:bodyPr>
            <a:spAutoFit/>
          </a:bodyPr>
          <a:lstStyle/>
          <a:p>
            <a:r>
              <a:rPr lang="ru-RU" b="1" dirty="0" smtClean="0">
                <a:solidFill>
                  <a:srgbClr val="FFC000"/>
                </a:solidFill>
              </a:rPr>
              <a:t>Кочубарики (1987), Марія Приймаченко</a:t>
            </a:r>
            <a:endParaRPr lang="ru-RU" dirty="0" smtClean="0">
              <a:solidFill>
                <a:srgbClr val="FFC000"/>
              </a:solidFill>
            </a:endParaRPr>
          </a:p>
          <a:p>
            <a:r>
              <a:rPr lang="ru-RU" dirty="0" smtClean="0">
                <a:solidFill>
                  <a:srgbClr val="FFC000"/>
                </a:solidFill>
              </a:rPr>
              <a:t/>
            </a:r>
            <a:br>
              <a:rPr lang="ru-RU" dirty="0" smtClean="0">
                <a:solidFill>
                  <a:srgbClr val="FFC000"/>
                </a:solidFill>
              </a:rPr>
            </a:b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t3.gstatic.com/images?q=tbn:ANd9GcTVHUu7q4_2Mi-SpxWWWfAIFSHZT1sPE4b4ap9Mv6PpweftvHF_pYHgUfcJBA"/>
          <p:cNvPicPr>
            <a:picLocks noChangeAspect="1" noChangeArrowheads="1"/>
          </p:cNvPicPr>
          <p:nvPr/>
        </p:nvPicPr>
        <p:blipFill>
          <a:blip r:embed="rId2" cstate="print"/>
          <a:srcRect/>
          <a:stretch>
            <a:fillRect/>
          </a:stretch>
        </p:blipFill>
        <p:spPr bwMode="auto">
          <a:xfrm>
            <a:off x="1403648" y="4077072"/>
            <a:ext cx="1866900" cy="2447926"/>
          </a:xfrm>
          <a:prstGeom prst="rect">
            <a:avLst/>
          </a:prstGeom>
          <a:noFill/>
        </p:spPr>
      </p:pic>
      <p:sp>
        <p:nvSpPr>
          <p:cNvPr id="3" name="Прямоугольник 2"/>
          <p:cNvSpPr/>
          <p:nvPr/>
        </p:nvSpPr>
        <p:spPr>
          <a:xfrm>
            <a:off x="3923928" y="5085184"/>
            <a:ext cx="4572000" cy="1200329"/>
          </a:xfrm>
          <a:prstGeom prst="rect">
            <a:avLst/>
          </a:prstGeom>
        </p:spPr>
        <p:txBody>
          <a:bodyPr>
            <a:spAutoFit/>
          </a:bodyPr>
          <a:lstStyle/>
          <a:p>
            <a:r>
              <a:rPr lang="ru-RU" b="1" dirty="0" smtClean="0">
                <a:solidFill>
                  <a:srgbClr val="FFC000"/>
                </a:solidFill>
              </a:rPr>
              <a:t>Несколько работ украинского дизайнера Оксаны Караванской по мотивам картин Марии Приймаченко</a:t>
            </a:r>
            <a:br>
              <a:rPr lang="ru-RU" b="1" dirty="0" smtClean="0">
                <a:solidFill>
                  <a:srgbClr val="FFC000"/>
                </a:solidFill>
              </a:rPr>
            </a:br>
            <a:endParaRPr lang="ru-RU" b="1" dirty="0">
              <a:solidFill>
                <a:srgbClr val="FFC000"/>
              </a:solidFill>
            </a:endParaRPr>
          </a:p>
        </p:txBody>
      </p:sp>
      <p:pic>
        <p:nvPicPr>
          <p:cNvPr id="65540" name="Picture 4" descr="http://s41.radikal.ru/i091/1003/e2/3f196fe3afac.jpg"/>
          <p:cNvPicPr>
            <a:picLocks noChangeAspect="1" noChangeArrowheads="1"/>
          </p:cNvPicPr>
          <p:nvPr/>
        </p:nvPicPr>
        <p:blipFill>
          <a:blip r:embed="rId3" cstate="print"/>
          <a:srcRect/>
          <a:stretch>
            <a:fillRect/>
          </a:stretch>
        </p:blipFill>
        <p:spPr bwMode="auto">
          <a:xfrm>
            <a:off x="5796136" y="332656"/>
            <a:ext cx="2747578" cy="3591322"/>
          </a:xfrm>
          <a:prstGeom prst="rect">
            <a:avLst/>
          </a:prstGeom>
          <a:noFill/>
        </p:spPr>
      </p:pic>
      <p:pic>
        <p:nvPicPr>
          <p:cNvPr id="65542" name="Picture 6" descr="http://s08.radikal.ru/i181/1003/1f/1e0983c1cade.jpg"/>
          <p:cNvPicPr>
            <a:picLocks noChangeAspect="1" noChangeArrowheads="1"/>
          </p:cNvPicPr>
          <p:nvPr/>
        </p:nvPicPr>
        <p:blipFill>
          <a:blip r:embed="rId4" cstate="print"/>
          <a:srcRect/>
          <a:stretch>
            <a:fillRect/>
          </a:stretch>
        </p:blipFill>
        <p:spPr bwMode="auto">
          <a:xfrm>
            <a:off x="683568" y="404664"/>
            <a:ext cx="2393333" cy="3384376"/>
          </a:xfrm>
          <a:prstGeom prst="rect">
            <a:avLst/>
          </a:prstGeom>
          <a:noFill/>
        </p:spPr>
      </p:pic>
      <p:pic>
        <p:nvPicPr>
          <p:cNvPr id="65544" name="Picture 8" descr="http://s44.radikal.ru/i106/1003/a6/51c37f208698.jpg"/>
          <p:cNvPicPr>
            <a:picLocks noChangeAspect="1" noChangeArrowheads="1"/>
          </p:cNvPicPr>
          <p:nvPr/>
        </p:nvPicPr>
        <p:blipFill>
          <a:blip r:embed="rId5" cstate="print"/>
          <a:srcRect/>
          <a:stretch>
            <a:fillRect/>
          </a:stretch>
        </p:blipFill>
        <p:spPr bwMode="auto">
          <a:xfrm>
            <a:off x="3419872" y="1426973"/>
            <a:ext cx="1800200" cy="255070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40152" y="692696"/>
            <a:ext cx="2646040" cy="3785652"/>
          </a:xfrm>
          <a:prstGeom prst="rect">
            <a:avLst/>
          </a:prstGeom>
        </p:spPr>
        <p:txBody>
          <a:bodyPr wrap="square">
            <a:spAutoFit/>
          </a:bodyPr>
          <a:lstStyle/>
          <a:p>
            <a:r>
              <a:rPr lang="ru-RU" sz="1600" b="1" dirty="0" smtClean="0"/>
              <a:t>Народилася Марія Оксентіївна 1908 року в селі Болотня на Київщині в сім'ї мистецьки обдарованих людей. Її батько був бондарем, займався теслярством і різьбленням по дереву, майстрував дворові огорожі у вигляді давньослов'янських зображень. </a:t>
            </a:r>
            <a:endParaRPr lang="ru-RU" sz="1600" b="1" dirty="0"/>
          </a:p>
        </p:txBody>
      </p:sp>
      <p:pic>
        <p:nvPicPr>
          <p:cNvPr id="3" name="Рисунок 2" descr="projectukraine 2012.02.28.04"/>
          <p:cNvPicPr/>
          <p:nvPr/>
        </p:nvPicPr>
        <p:blipFill>
          <a:blip r:embed="rId2" cstate="print"/>
          <a:srcRect/>
          <a:stretch>
            <a:fillRect/>
          </a:stretch>
        </p:blipFill>
        <p:spPr bwMode="auto">
          <a:xfrm rot="21347703">
            <a:off x="2761206" y="739211"/>
            <a:ext cx="2594450" cy="17703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Рисунок 3" descr="projectukraine 2012.02.28.07"/>
          <p:cNvPicPr/>
          <p:nvPr/>
        </p:nvPicPr>
        <p:blipFill>
          <a:blip r:embed="rId3" cstate="print"/>
          <a:srcRect/>
          <a:stretch>
            <a:fillRect/>
          </a:stretch>
        </p:blipFill>
        <p:spPr bwMode="auto">
          <a:xfrm rot="228732">
            <a:off x="1119831" y="3946986"/>
            <a:ext cx="3324156" cy="24034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http://proxy11.media.online.ua/uol/r2-407e87e7da/50f358c1a34c2.jpg"/>
          <p:cNvPicPr/>
          <p:nvPr/>
        </p:nvPicPr>
        <p:blipFill>
          <a:blip r:embed="rId4" cstate="print"/>
          <a:srcRect/>
          <a:stretch>
            <a:fillRect/>
          </a:stretch>
        </p:blipFill>
        <p:spPr bwMode="auto">
          <a:xfrm rot="21233882">
            <a:off x="5245311" y="3864815"/>
            <a:ext cx="1896870" cy="21337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descr="http://proxy11.media.online.ua/uol/r2-056aef04ea/50f358c246c50.jpg"/>
          <p:cNvPicPr/>
          <p:nvPr/>
        </p:nvPicPr>
        <p:blipFill>
          <a:blip r:embed="rId5" cstate="print"/>
          <a:srcRect/>
          <a:stretch>
            <a:fillRect/>
          </a:stretch>
        </p:blipFill>
        <p:spPr bwMode="auto">
          <a:xfrm rot="21329277">
            <a:off x="330728" y="1927956"/>
            <a:ext cx="2175004" cy="15619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539552" y="4149080"/>
            <a:ext cx="5184576"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ahoma" pitchFamily="34" charset="0"/>
                <a:ea typeface="Calibri" pitchFamily="34" charset="0"/>
                <a:cs typeface="Tahoma" pitchFamily="34" charset="0"/>
                <a:hlinkClick r:id="rId2"/>
              </a:rPr>
              <a:t>http://mjoy.ua/hto-taka-mariya-prymachenko.html</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chemeClr val="tx1"/>
              </a:solidFill>
              <a:effectLst/>
              <a:latin typeface="Arial" pitchFamily="34" charset="0"/>
            </a:endParaRPr>
          </a:p>
        </p:txBody>
      </p:sp>
      <p:sp>
        <p:nvSpPr>
          <p:cNvPr id="3" name="Прямоугольник 2"/>
          <p:cNvSpPr/>
          <p:nvPr/>
        </p:nvSpPr>
        <p:spPr>
          <a:xfrm>
            <a:off x="539552" y="3284984"/>
            <a:ext cx="4572000" cy="646331"/>
          </a:xfrm>
          <a:prstGeom prst="rect">
            <a:avLst/>
          </a:prstGeom>
        </p:spPr>
        <p:txBody>
          <a:bodyPr>
            <a:spAutoFit/>
          </a:bodyPr>
          <a:lstStyle/>
          <a:p>
            <a:r>
              <a:rPr lang="ru-RU" u="sng" dirty="0" smtClean="0">
                <a:hlinkClick r:id="rId3"/>
              </a:rPr>
              <a:t>http://ukra.inn.uol.ua/text/4592323/lyudyam-na-radistzhivopis-mariyi-primachenko/</a:t>
            </a:r>
            <a:endParaRPr lang="ru-RU" dirty="0"/>
          </a:p>
        </p:txBody>
      </p:sp>
      <p:sp>
        <p:nvSpPr>
          <p:cNvPr id="4" name="Прямоугольник 3"/>
          <p:cNvSpPr/>
          <p:nvPr/>
        </p:nvSpPr>
        <p:spPr>
          <a:xfrm>
            <a:off x="539552" y="2708920"/>
            <a:ext cx="4572000" cy="646331"/>
          </a:xfrm>
          <a:prstGeom prst="rect">
            <a:avLst/>
          </a:prstGeom>
        </p:spPr>
        <p:txBody>
          <a:bodyPr>
            <a:spAutoFit/>
          </a:bodyPr>
          <a:lstStyle/>
          <a:p>
            <a:r>
              <a:rPr lang="ru-RU" u="sng" dirty="0" smtClean="0">
                <a:hlinkClick r:id="rId4"/>
              </a:rPr>
              <a:t>http://ukrmystetstvo.blogspot.com/2012/07/blog-post_09.html</a:t>
            </a:r>
            <a:endParaRPr lang="ru-RU" dirty="0"/>
          </a:p>
        </p:txBody>
      </p:sp>
      <p:sp>
        <p:nvSpPr>
          <p:cNvPr id="5" name="Прямоугольник 4"/>
          <p:cNvSpPr/>
          <p:nvPr/>
        </p:nvSpPr>
        <p:spPr>
          <a:xfrm>
            <a:off x="539552" y="2060848"/>
            <a:ext cx="4572000" cy="646331"/>
          </a:xfrm>
          <a:prstGeom prst="rect">
            <a:avLst/>
          </a:prstGeom>
        </p:spPr>
        <p:txBody>
          <a:bodyPr>
            <a:spAutoFit/>
          </a:bodyPr>
          <a:lstStyle/>
          <a:p>
            <a:r>
              <a:rPr lang="ru-RU" u="sng" dirty="0" smtClean="0">
                <a:hlinkClick r:id="rId5"/>
              </a:rPr>
              <a:t>http://uk.wikipedia.org/wiki/</a:t>
            </a:r>
            <a:endParaRPr lang="ru-RU" u="sng" dirty="0" smtClean="0"/>
          </a:p>
          <a:p>
            <a:endParaRPr lang="ru-RU" dirty="0"/>
          </a:p>
        </p:txBody>
      </p:sp>
      <p:sp>
        <p:nvSpPr>
          <p:cNvPr id="6" name="Прямоугольник 5"/>
          <p:cNvSpPr/>
          <p:nvPr/>
        </p:nvSpPr>
        <p:spPr>
          <a:xfrm>
            <a:off x="539552" y="4581128"/>
            <a:ext cx="4572000" cy="923330"/>
          </a:xfrm>
          <a:prstGeom prst="rect">
            <a:avLst/>
          </a:prstGeom>
        </p:spPr>
        <p:txBody>
          <a:bodyPr>
            <a:spAutoFit/>
          </a:bodyPr>
          <a:lstStyle/>
          <a:p>
            <a:r>
              <a:rPr lang="ru-RU" u="sng" dirty="0" smtClean="0">
                <a:hlinkClick r:id="rId6"/>
              </a:rPr>
              <a:t>http://www.google.ru/imgres?um=1&amp;hl=ru&amp;newwindow=1&amp;sa=N&amp;tbo=d&amp;biw=1075&amp;bih=694&amp;tbm=isch&amp;tbnid=UVio_eUwa</a:t>
            </a:r>
            <a:endParaRPr lang="ru-RU" dirty="0"/>
          </a:p>
        </p:txBody>
      </p:sp>
      <p:sp>
        <p:nvSpPr>
          <p:cNvPr id="7" name="Прямоугольник 6"/>
          <p:cNvSpPr/>
          <p:nvPr/>
        </p:nvSpPr>
        <p:spPr>
          <a:xfrm>
            <a:off x="539552" y="5517232"/>
            <a:ext cx="4572000" cy="923330"/>
          </a:xfrm>
          <a:prstGeom prst="rect">
            <a:avLst/>
          </a:prstGeom>
        </p:spPr>
        <p:txBody>
          <a:bodyPr>
            <a:spAutoFit/>
          </a:bodyPr>
          <a:lstStyle/>
          <a:p>
            <a:r>
              <a:rPr lang="ru-RU" u="sng" dirty="0" smtClean="0">
                <a:hlinkClick r:id="rId7"/>
              </a:rPr>
              <a:t>http://www.u-e-p.eu/meet-ukraine/2012/february/mi-lubimo-ukranu-marya-priimachenko.html</a:t>
            </a:r>
            <a:endParaRPr lang="ru-RU" dirty="0"/>
          </a:p>
        </p:txBody>
      </p:sp>
      <p:sp>
        <p:nvSpPr>
          <p:cNvPr id="9" name="Прямоугольник 8"/>
          <p:cNvSpPr/>
          <p:nvPr/>
        </p:nvSpPr>
        <p:spPr>
          <a:xfrm>
            <a:off x="2555776" y="836712"/>
            <a:ext cx="3218446" cy="923330"/>
          </a:xfrm>
          <a:prstGeom prst="rect">
            <a:avLst/>
          </a:prstGeom>
          <a:noFill/>
        </p:spPr>
        <p:txBody>
          <a:bodyPr wrap="none" lIns="91440" tIns="45720" rIns="91440" bIns="45720">
            <a:spAutoFit/>
          </a:bodyPr>
          <a:lstStyle/>
          <a:p>
            <a:pPr algn="ctr"/>
            <a:r>
              <a:rPr lang="uk-UA"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Джерела:</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2050" name="Picture 2" descr="http://content.foto.mail.ru/mail/ihniko/ukrzhyvopys/i-117.jpg"/>
          <p:cNvPicPr>
            <a:picLocks noChangeAspect="1" noChangeArrowheads="1"/>
          </p:cNvPicPr>
          <p:nvPr/>
        </p:nvPicPr>
        <p:blipFill>
          <a:blip r:embed="rId8" cstate="print"/>
          <a:srcRect/>
          <a:stretch>
            <a:fillRect/>
          </a:stretch>
        </p:blipFill>
        <p:spPr bwMode="auto">
          <a:xfrm>
            <a:off x="5294540" y="2348880"/>
            <a:ext cx="3525932" cy="2579807"/>
          </a:xfrm>
          <a:prstGeom prst="rect">
            <a:avLst/>
          </a:prstGeom>
          <a:noFill/>
        </p:spPr>
      </p:pic>
      <p:sp>
        <p:nvSpPr>
          <p:cNvPr id="12" name="Прямоугольник 11"/>
          <p:cNvSpPr/>
          <p:nvPr/>
        </p:nvSpPr>
        <p:spPr>
          <a:xfrm>
            <a:off x="5076056" y="5229200"/>
            <a:ext cx="3960440" cy="1107996"/>
          </a:xfrm>
          <a:prstGeom prst="rect">
            <a:avLst/>
          </a:prstGeom>
        </p:spPr>
        <p:txBody>
          <a:bodyPr wrap="square">
            <a:spAutoFit/>
          </a:bodyPr>
          <a:lstStyle/>
          <a:p>
            <a:r>
              <a:rPr lang="ru-RU" sz="1600" b="1" dirty="0" smtClean="0">
                <a:solidFill>
                  <a:srgbClr val="FFC000"/>
                </a:solidFill>
              </a:rPr>
              <a:t>Сидить баба на печі, пряде кужель (1969), Марія Приймаченко</a:t>
            </a:r>
            <a:endParaRPr lang="ru-RU" sz="1600" dirty="0" smtClean="0">
              <a:solidFill>
                <a:srgbClr val="FFC000"/>
              </a:solidFill>
            </a:endParaRPr>
          </a:p>
          <a:p>
            <a:r>
              <a:rPr lang="ru-RU" sz="1600" dirty="0" smtClean="0">
                <a:solidFill>
                  <a:srgbClr val="FFC000"/>
                </a:solidFill>
              </a:rPr>
              <a:t/>
            </a:r>
            <a:br>
              <a:rPr lang="ru-RU" sz="1600" dirty="0" smtClean="0">
                <a:solidFill>
                  <a:srgbClr val="FFC000"/>
                </a:solidFill>
              </a:rPr>
            </a:br>
            <a:endParaRPr lang="ru-RU" dirty="0">
              <a:solidFill>
                <a:srgbClr val="FFC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4437112"/>
            <a:ext cx="6228184" cy="1754326"/>
          </a:xfrm>
          <a:prstGeom prst="rect">
            <a:avLst/>
          </a:prstGeom>
          <a:noFill/>
        </p:spPr>
        <p:txBody>
          <a:bodyPr wrap="square">
            <a:spAutoFit/>
          </a:bodyPr>
          <a:lstStyle/>
          <a:p>
            <a:r>
              <a:rPr lang="ru-RU" b="1" dirty="0" smtClean="0"/>
              <a:t>Мати була визнаною майстринею з вишивання. Від неї і перейняла художниця вміння створювати той чарівний, характерний для українських майстринь орнамент, в якому, говорячи словами Гоголя "птахи виходять схожими на квіти, а квіти – на птахів". Бабуся фарбувала і розписувала писанки. </a:t>
            </a:r>
            <a:endParaRPr lang="ru-RU" b="1" dirty="0"/>
          </a:p>
        </p:txBody>
      </p:sp>
      <p:pic>
        <p:nvPicPr>
          <p:cNvPr id="4" name="Picture 2" descr="http://proxy11.media.online.ua/uol/r2-284eaaa17b/50f233cbaa023.jpg"/>
          <p:cNvPicPr>
            <a:picLocks noChangeAspect="1" noChangeArrowheads="1"/>
          </p:cNvPicPr>
          <p:nvPr/>
        </p:nvPicPr>
        <p:blipFill>
          <a:blip r:embed="rId2" cstate="print"/>
          <a:srcRect/>
          <a:stretch>
            <a:fillRect/>
          </a:stretch>
        </p:blipFill>
        <p:spPr bwMode="auto">
          <a:xfrm>
            <a:off x="971600" y="692696"/>
            <a:ext cx="4783922" cy="3456384"/>
          </a:xfrm>
          <a:prstGeom prst="rect">
            <a:avLst/>
          </a:prstGeom>
          <a:noFill/>
        </p:spPr>
      </p:pic>
      <p:pic>
        <p:nvPicPr>
          <p:cNvPr id="5" name="Рисунок 4" descr="Pryjmachenko 01.jpg">
            <a:hlinkClick r:id="rId3"/>
          </p:cNvPr>
          <p:cNvPicPr/>
          <p:nvPr/>
        </p:nvPicPr>
        <p:blipFill>
          <a:blip r:embed="rId4" cstate="print"/>
          <a:srcRect/>
          <a:stretch>
            <a:fillRect/>
          </a:stretch>
        </p:blipFill>
        <p:spPr bwMode="auto">
          <a:xfrm>
            <a:off x="6444208" y="4797152"/>
            <a:ext cx="2381250" cy="1657350"/>
          </a:xfrm>
          <a:prstGeom prst="rect">
            <a:avLst/>
          </a:prstGeom>
          <a:noFill/>
          <a:ln w="9525">
            <a:noFill/>
            <a:miter lim="800000"/>
            <a:headEnd/>
            <a:tailEnd/>
          </a:ln>
        </p:spPr>
      </p:pic>
      <p:pic>
        <p:nvPicPr>
          <p:cNvPr id="6" name="Рисунок 5" descr="Pryjmachenko 02.jpg">
            <a:hlinkClick r:id="rId5"/>
          </p:cNvPr>
          <p:cNvPicPr/>
          <p:nvPr/>
        </p:nvPicPr>
        <p:blipFill>
          <a:blip r:embed="rId6" cstate="print"/>
          <a:srcRect/>
          <a:stretch>
            <a:fillRect/>
          </a:stretch>
        </p:blipFill>
        <p:spPr bwMode="auto">
          <a:xfrm>
            <a:off x="6444208" y="2132856"/>
            <a:ext cx="2381250" cy="165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68144" y="1772816"/>
            <a:ext cx="2843808" cy="3139321"/>
          </a:xfrm>
          <a:prstGeom prst="rect">
            <a:avLst/>
          </a:prstGeom>
        </p:spPr>
        <p:txBody>
          <a:bodyPr wrap="square">
            <a:spAutoFit/>
          </a:bodyPr>
          <a:lstStyle/>
          <a:p>
            <a:r>
              <a:rPr lang="ru-RU" b="1" dirty="0" smtClean="0"/>
              <a:t>У дитинстві Марія Приймаченко занедужала важкою хворобою – поліомієліт, вірусне захворювання, що супроводжує ураженням нервової системи та призводить до паралічів. Сталося лихо, коли дівчинці було 6-7 років. </a:t>
            </a:r>
            <a:endParaRPr lang="ru-RU" b="1" dirty="0"/>
          </a:p>
        </p:txBody>
      </p:sp>
      <p:pic>
        <p:nvPicPr>
          <p:cNvPr id="48130" name="Picture 2" descr="http://lib.ukrsd.com.ua/images/priymachenko/004.jpg"/>
          <p:cNvPicPr>
            <a:picLocks noChangeAspect="1" noChangeArrowheads="1"/>
          </p:cNvPicPr>
          <p:nvPr/>
        </p:nvPicPr>
        <p:blipFill>
          <a:blip r:embed="rId2" cstate="print"/>
          <a:srcRect/>
          <a:stretch>
            <a:fillRect/>
          </a:stretch>
        </p:blipFill>
        <p:spPr bwMode="auto">
          <a:xfrm>
            <a:off x="1259632" y="260648"/>
            <a:ext cx="3690408" cy="2952328"/>
          </a:xfrm>
          <a:prstGeom prst="rect">
            <a:avLst/>
          </a:prstGeom>
          <a:ln>
            <a:noFill/>
          </a:ln>
          <a:effectLst>
            <a:outerShdw blurRad="292100" dist="139700" dir="2700000" algn="tl" rotWithShape="0">
              <a:srgbClr val="333333">
                <a:alpha val="65000"/>
              </a:srgbClr>
            </a:outerShdw>
          </a:effectLst>
        </p:spPr>
      </p:pic>
      <p:pic>
        <p:nvPicPr>
          <p:cNvPr id="4" name="Picture 2" descr="http://mw2.google.com/mw-panoramio/photos/medium/62326396.jpg"/>
          <p:cNvPicPr>
            <a:picLocks noChangeAspect="1" noChangeArrowheads="1"/>
          </p:cNvPicPr>
          <p:nvPr/>
        </p:nvPicPr>
        <p:blipFill>
          <a:blip r:embed="rId3" cstate="print"/>
          <a:srcRect/>
          <a:stretch>
            <a:fillRect/>
          </a:stretch>
        </p:blipFill>
        <p:spPr bwMode="auto">
          <a:xfrm>
            <a:off x="1259632" y="3573016"/>
            <a:ext cx="4042420" cy="303181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5292080" y="1157263"/>
            <a:ext cx="316835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FF00"/>
                </a:solidFill>
                <a:effectLst/>
                <a:ea typeface="Times New Roman" pitchFamily="18" charset="0"/>
                <a:cs typeface="Arial" pitchFamily="34" charset="0"/>
              </a:rPr>
              <a:t>Марія Приймаченко так висловиться про початок своєї творчої діяльності: </a:t>
            </a:r>
            <a:endParaRPr kumimoji="0" lang="ru-RU" sz="1600" b="1" i="0" u="none" strike="noStrike" cap="none" normalizeH="0" baseline="0" dirty="0" smtClean="0">
              <a:ln>
                <a:noFill/>
              </a:ln>
              <a:solidFill>
                <a:srgbClr val="FFFF00"/>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FF00"/>
                </a:solidFill>
                <a:effectLst/>
                <a:ea typeface="Times New Roman" pitchFamily="18" charset="0"/>
                <a:cs typeface="Arial" pitchFamily="34" charset="0"/>
              </a:rPr>
              <a:t>"Починалося все це так. Якось біля хати, над річкою на заквітчаному лузі пасла я гусей. На піску малювала всякі квіти, побачені мною. А потім помітила синюватий глей. Набрала його в пелену і розмалювала нашу хату...". </a:t>
            </a:r>
            <a:endParaRPr kumimoji="0" lang="ru-RU" sz="1600" b="1" i="0" u="none" strike="noStrike" cap="none" normalizeH="0" baseline="0" dirty="0" smtClean="0">
              <a:ln>
                <a:noFill/>
              </a:ln>
              <a:solidFill>
                <a:srgbClr val="FFFF00"/>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FF00"/>
                </a:solidFill>
                <a:effectLst/>
                <a:ea typeface="Times New Roman" pitchFamily="18" charset="0"/>
                <a:cs typeface="Arial" pitchFamily="34" charset="0"/>
              </a:rPr>
              <a:t>Було їй тоді 8 років. Сусідам припало до душі таке оформлення оселі, отож мала вона чимало замовників.</a:t>
            </a:r>
            <a:endParaRPr kumimoji="0" lang="ru-RU" sz="3600" b="1" i="0" u="none" strike="noStrike" cap="none" normalizeH="0" baseline="0" dirty="0" smtClean="0">
              <a:ln>
                <a:noFill/>
              </a:ln>
              <a:solidFill>
                <a:srgbClr val="FFFF00"/>
              </a:solidFill>
              <a:effectLst/>
            </a:endParaRPr>
          </a:p>
        </p:txBody>
      </p:sp>
      <p:pic>
        <p:nvPicPr>
          <p:cNvPr id="3" name="Рисунок 2" descr="projectukraine 2012.02.28.03"/>
          <p:cNvPicPr/>
          <p:nvPr/>
        </p:nvPicPr>
        <p:blipFill>
          <a:blip r:embed="rId2" cstate="print"/>
          <a:srcRect/>
          <a:stretch>
            <a:fillRect/>
          </a:stretch>
        </p:blipFill>
        <p:spPr bwMode="auto">
          <a:xfrm>
            <a:off x="2483768" y="1412776"/>
            <a:ext cx="2592288" cy="3744416"/>
          </a:xfrm>
          <a:prstGeom prst="rect">
            <a:avLst/>
          </a:prstGeom>
          <a:noFill/>
          <a:ln w="9525">
            <a:noFill/>
            <a:miter lim="800000"/>
            <a:headEnd/>
            <a:tailEnd/>
          </a:ln>
        </p:spPr>
      </p:pic>
      <p:pic>
        <p:nvPicPr>
          <p:cNvPr id="4" name="Рисунок 3" descr="Maria Prymachenko">
            <a:hlinkClick r:id="rId3" tooltip="&quot;Maria Prymachenko&quot;"/>
          </p:cNvPr>
          <p:cNvPicPr/>
          <p:nvPr/>
        </p:nvPicPr>
        <p:blipFill>
          <a:blip r:embed="rId4" cstate="print"/>
          <a:srcRect/>
          <a:stretch>
            <a:fillRect/>
          </a:stretch>
        </p:blipFill>
        <p:spPr bwMode="auto">
          <a:xfrm>
            <a:off x="179512" y="188640"/>
            <a:ext cx="2047875" cy="1524000"/>
          </a:xfrm>
          <a:prstGeom prst="rect">
            <a:avLst/>
          </a:prstGeom>
          <a:noFill/>
          <a:ln w="9525">
            <a:noFill/>
            <a:miter lim="800000"/>
            <a:headEnd/>
            <a:tailEnd/>
          </a:ln>
        </p:spPr>
      </p:pic>
      <p:pic>
        <p:nvPicPr>
          <p:cNvPr id="5" name="Рисунок 4" descr="Maria Prymachenko">
            <a:hlinkClick r:id="rId5" tooltip="&quot;Maria Prymachenko&quot;"/>
          </p:cNvPr>
          <p:cNvPicPr/>
          <p:nvPr/>
        </p:nvPicPr>
        <p:blipFill>
          <a:blip r:embed="rId6" cstate="print"/>
          <a:srcRect/>
          <a:stretch>
            <a:fillRect/>
          </a:stretch>
        </p:blipFill>
        <p:spPr bwMode="auto">
          <a:xfrm>
            <a:off x="179512" y="1772816"/>
            <a:ext cx="2047875" cy="1524000"/>
          </a:xfrm>
          <a:prstGeom prst="rect">
            <a:avLst/>
          </a:prstGeom>
          <a:noFill/>
          <a:ln w="9525">
            <a:noFill/>
            <a:miter lim="800000"/>
            <a:headEnd/>
            <a:tailEnd/>
          </a:ln>
        </p:spPr>
      </p:pic>
      <p:pic>
        <p:nvPicPr>
          <p:cNvPr id="6" name="Рисунок 5" descr="Maria Prymachenko">
            <a:hlinkClick r:id="rId7" tooltip="&quot;Maria Prymachenko&quot;"/>
          </p:cNvPr>
          <p:cNvPicPr/>
          <p:nvPr/>
        </p:nvPicPr>
        <p:blipFill>
          <a:blip r:embed="rId8" cstate="print"/>
          <a:srcRect/>
          <a:stretch>
            <a:fillRect/>
          </a:stretch>
        </p:blipFill>
        <p:spPr bwMode="auto">
          <a:xfrm>
            <a:off x="179512" y="3429000"/>
            <a:ext cx="2047875" cy="1524000"/>
          </a:xfrm>
          <a:prstGeom prst="rect">
            <a:avLst/>
          </a:prstGeom>
          <a:noFill/>
          <a:ln w="9525">
            <a:noFill/>
            <a:miter lim="800000"/>
            <a:headEnd/>
            <a:tailEnd/>
          </a:ln>
        </p:spPr>
      </p:pic>
      <p:pic>
        <p:nvPicPr>
          <p:cNvPr id="7" name="Рисунок 6" descr="Maria Prymachenko">
            <a:hlinkClick r:id="rId9" tooltip="&quot;Maria Prymachenko&quot;"/>
          </p:cNvPr>
          <p:cNvPicPr/>
          <p:nvPr/>
        </p:nvPicPr>
        <p:blipFill>
          <a:blip r:embed="rId10" cstate="print"/>
          <a:srcRect/>
          <a:stretch>
            <a:fillRect/>
          </a:stretch>
        </p:blipFill>
        <p:spPr bwMode="auto">
          <a:xfrm>
            <a:off x="179512" y="5013176"/>
            <a:ext cx="2047875"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6876256" y="3275112"/>
            <a:ext cx="197971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effectLst/>
                <a:ea typeface="Times New Roman" pitchFamily="18" charset="0"/>
                <a:cs typeface="Arial" pitchFamily="34" charset="0"/>
              </a:rPr>
              <a:t>Хоча недуга змусила Марійку рано усамітнюватися, майбутня майстриня не упала духом, а навпаки, прагнула приносити людям радість... </a:t>
            </a:r>
            <a:endParaRPr kumimoji="0" lang="ru-RU" sz="2000" b="1" i="0" u="none" strike="noStrike" cap="none" normalizeH="0" baseline="0" dirty="0" smtClean="0">
              <a:ln>
                <a:noFill/>
              </a:ln>
              <a:effectLst/>
            </a:endParaRPr>
          </a:p>
        </p:txBody>
      </p:sp>
      <p:pic>
        <p:nvPicPr>
          <p:cNvPr id="4" name="Picture 2" descr="http://content.foto.mail.ru/mail/ihniko/ukrzhyvopys/i-9.jpg"/>
          <p:cNvPicPr>
            <a:picLocks noChangeAspect="1" noChangeArrowheads="1"/>
          </p:cNvPicPr>
          <p:nvPr/>
        </p:nvPicPr>
        <p:blipFill>
          <a:blip r:embed="rId2" cstate="print"/>
          <a:srcRect/>
          <a:stretch>
            <a:fillRect/>
          </a:stretch>
        </p:blipFill>
        <p:spPr bwMode="auto">
          <a:xfrm>
            <a:off x="395536" y="620688"/>
            <a:ext cx="6408712" cy="4614274"/>
          </a:xfrm>
          <a:prstGeom prst="rect">
            <a:avLst/>
          </a:prstGeom>
          <a:noFill/>
        </p:spPr>
      </p:pic>
      <p:sp>
        <p:nvSpPr>
          <p:cNvPr id="5" name="Прямоугольник 4"/>
          <p:cNvSpPr/>
          <p:nvPr/>
        </p:nvSpPr>
        <p:spPr>
          <a:xfrm>
            <a:off x="971600" y="5373216"/>
            <a:ext cx="4572000" cy="861774"/>
          </a:xfrm>
          <a:prstGeom prst="rect">
            <a:avLst/>
          </a:prstGeom>
        </p:spPr>
        <p:txBody>
          <a:bodyPr>
            <a:spAutoFit/>
          </a:bodyPr>
          <a:lstStyle/>
          <a:p>
            <a:r>
              <a:rPr lang="ru-RU" sz="1600" b="1" dirty="0">
                <a:solidFill>
                  <a:srgbClr val="FFC000"/>
                </a:solidFill>
              </a:rPr>
              <a:t>Морська чайка у </a:t>
            </a:r>
            <a:r>
              <a:rPr lang="ru-RU" sz="1600" b="1" dirty="0" smtClean="0">
                <a:solidFill>
                  <a:srgbClr val="FFC000"/>
                </a:solidFill>
              </a:rPr>
              <a:t>своєму  </a:t>
            </a:r>
            <a:r>
              <a:rPr lang="ru-RU" sz="1600" b="1" dirty="0">
                <a:solidFill>
                  <a:srgbClr val="FFC000"/>
                </a:solidFill>
              </a:rPr>
              <a:t>гнізді (1965), Марія </a:t>
            </a:r>
            <a:r>
              <a:rPr lang="ru-RU" sz="1600" b="1" dirty="0" smtClean="0">
                <a:solidFill>
                  <a:srgbClr val="FFC000"/>
                </a:solidFill>
              </a:rPr>
              <a:t>Приймаченко</a:t>
            </a:r>
            <a:r>
              <a:rPr lang="ru-RU" dirty="0" smtClean="0">
                <a:solidFill>
                  <a:srgbClr val="FFC000"/>
                </a:solidFill>
              </a:rPr>
              <a:t/>
            </a:r>
            <a:br>
              <a:rPr lang="ru-RU" dirty="0" smtClean="0">
                <a:solidFill>
                  <a:srgbClr val="FFC000"/>
                </a:solidFill>
              </a:rPr>
            </a:br>
            <a:endParaRPr lang="ru-RU" dirty="0">
              <a:solidFill>
                <a:srgbClr val="FFC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6876256" y="1454587"/>
            <a:ext cx="212372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effectLst/>
                <a:ea typeface="Times New Roman" pitchFamily="18" charset="0"/>
                <a:cs typeface="Arial" pitchFamily="34" charset="0"/>
              </a:rPr>
              <a:t>У 1935 року, талановиту дівчину помітила київська художниця Тетяна Флеру, коли збирала взірці для виставки народного мистецтва. </a:t>
            </a:r>
            <a:endParaRPr kumimoji="0" lang="ru-RU" sz="1600" b="1"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effectLst/>
                <a:ea typeface="Times New Roman" pitchFamily="18" charset="0"/>
                <a:cs typeface="Arial" pitchFamily="34" charset="0"/>
              </a:rPr>
              <a:t> Завдяки діяльності і старанню Тетяни Флеру наступного 1936 року Марію Приймаченко запросили до експериментальних майстерень при Київському державному музеї. </a:t>
            </a:r>
            <a:endParaRPr kumimoji="0" lang="ru-RU" sz="3600" b="1" i="0" u="none" strike="noStrike" cap="none" normalizeH="0" baseline="0" dirty="0" smtClean="0">
              <a:ln>
                <a:noFill/>
              </a:ln>
              <a:effectLst/>
            </a:endParaRPr>
          </a:p>
        </p:txBody>
      </p:sp>
      <p:pic>
        <p:nvPicPr>
          <p:cNvPr id="3" name="Picture 2" descr="http://content.foto.mail.ru/mail/ihniko/ukrzhyvopys/i-12.jpg"/>
          <p:cNvPicPr>
            <a:picLocks noChangeAspect="1" noChangeArrowheads="1"/>
          </p:cNvPicPr>
          <p:nvPr/>
        </p:nvPicPr>
        <p:blipFill>
          <a:blip r:embed="rId2" cstate="print"/>
          <a:srcRect/>
          <a:stretch>
            <a:fillRect/>
          </a:stretch>
        </p:blipFill>
        <p:spPr bwMode="auto">
          <a:xfrm>
            <a:off x="251520" y="692696"/>
            <a:ext cx="6555969" cy="4490840"/>
          </a:xfrm>
          <a:prstGeom prst="rect">
            <a:avLst/>
          </a:prstGeom>
          <a:noFill/>
        </p:spPr>
      </p:pic>
      <p:sp>
        <p:nvSpPr>
          <p:cNvPr id="4" name="Прямоугольник 3"/>
          <p:cNvSpPr/>
          <p:nvPr/>
        </p:nvSpPr>
        <p:spPr>
          <a:xfrm>
            <a:off x="1043608" y="5657671"/>
            <a:ext cx="4572000" cy="1200329"/>
          </a:xfrm>
          <a:prstGeom prst="rect">
            <a:avLst/>
          </a:prstGeom>
        </p:spPr>
        <p:txBody>
          <a:bodyPr>
            <a:spAutoFit/>
          </a:bodyPr>
          <a:lstStyle/>
          <a:p>
            <a:r>
              <a:rPr lang="ru-RU" b="1" dirty="0">
                <a:solidFill>
                  <a:srgbClr val="FFC000"/>
                </a:solidFill>
              </a:rPr>
              <a:t>Лісова птиця зі своєю дитиною (1961), Марія </a:t>
            </a:r>
            <a:r>
              <a:rPr lang="ru-RU" b="1" dirty="0" smtClean="0">
                <a:solidFill>
                  <a:srgbClr val="FFC000"/>
                </a:solidFill>
              </a:rPr>
              <a:t>Приймаченко</a:t>
            </a:r>
            <a:endParaRPr lang="ru-RU" dirty="0">
              <a:solidFill>
                <a:srgbClr val="FFC000"/>
              </a:solidFill>
            </a:endParaRPr>
          </a:p>
          <a:p>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76256" y="836712"/>
            <a:ext cx="1997968" cy="4247317"/>
          </a:xfrm>
          <a:prstGeom prst="rect">
            <a:avLst/>
          </a:prstGeom>
        </p:spPr>
        <p:txBody>
          <a:bodyPr wrap="square">
            <a:spAutoFit/>
          </a:bodyPr>
          <a:lstStyle/>
          <a:p>
            <a:r>
              <a:rPr lang="ru-RU" b="1" dirty="0" smtClean="0"/>
              <a:t>У ці роки Марія Приймаченко створює цілу серію малюнків, яку назвала "Звірі у Болотні" (1935-1941), для яких характерне біле тло, темні плями зображених звірів і птахів, пов’язаних із казковими рослинами</a:t>
            </a:r>
            <a:endParaRPr lang="ru-RU" b="1" dirty="0"/>
          </a:p>
        </p:txBody>
      </p:sp>
      <p:pic>
        <p:nvPicPr>
          <p:cNvPr id="3" name="Picture 2" descr="http://content.foto.mail.ru/mail/ihniko/ukrzhyvopys/i-18.jpg"/>
          <p:cNvPicPr>
            <a:picLocks noChangeAspect="1" noChangeArrowheads="1"/>
          </p:cNvPicPr>
          <p:nvPr/>
        </p:nvPicPr>
        <p:blipFill>
          <a:blip r:embed="rId2" cstate="print"/>
          <a:srcRect/>
          <a:stretch>
            <a:fillRect/>
          </a:stretch>
        </p:blipFill>
        <p:spPr bwMode="auto">
          <a:xfrm>
            <a:off x="611560" y="1196752"/>
            <a:ext cx="6003032" cy="4182112"/>
          </a:xfrm>
          <a:prstGeom prst="rect">
            <a:avLst/>
          </a:prstGeom>
          <a:noFill/>
        </p:spPr>
      </p:pic>
      <p:sp>
        <p:nvSpPr>
          <p:cNvPr id="4" name="Прямоугольник 3"/>
          <p:cNvSpPr/>
          <p:nvPr/>
        </p:nvSpPr>
        <p:spPr>
          <a:xfrm>
            <a:off x="1475656" y="5589240"/>
            <a:ext cx="4572000" cy="923330"/>
          </a:xfrm>
          <a:prstGeom prst="rect">
            <a:avLst/>
          </a:prstGeom>
        </p:spPr>
        <p:txBody>
          <a:bodyPr>
            <a:spAutoFit/>
          </a:bodyPr>
          <a:lstStyle/>
          <a:p>
            <a:r>
              <a:rPr lang="ru-RU" b="1" dirty="0">
                <a:solidFill>
                  <a:srgbClr val="FFC000"/>
                </a:solidFill>
              </a:rPr>
              <a:t>Зелений слон (1936), Марія </a:t>
            </a:r>
            <a:r>
              <a:rPr lang="ru-RU" b="1" dirty="0" smtClean="0">
                <a:solidFill>
                  <a:srgbClr val="FFC000"/>
                </a:solidFill>
              </a:rPr>
              <a:t>Приймаченко</a:t>
            </a:r>
            <a:endParaRPr lang="ru-RU" dirty="0">
              <a:solidFill>
                <a:srgbClr val="FFC000"/>
              </a:solidFill>
            </a:endParaRPr>
          </a:p>
          <a:p>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236</TotalTime>
  <Words>825</Words>
  <Application>Microsoft Office PowerPoint</Application>
  <PresentationFormat>Экран (4:3)</PresentationFormat>
  <Paragraphs>77</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Метро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ЭВМ</dc:creator>
  <cp:lastModifiedBy>Admin</cp:lastModifiedBy>
  <cp:revision>29</cp:revision>
  <dcterms:created xsi:type="dcterms:W3CDTF">2013-01-25T20:37:34Z</dcterms:created>
  <dcterms:modified xsi:type="dcterms:W3CDTF">2015-01-27T22:00:10Z</dcterms:modified>
</cp:coreProperties>
</file>