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0" r:id="rId3"/>
    <p:sldId id="301" r:id="rId4"/>
    <p:sldId id="294" r:id="rId5"/>
    <p:sldId id="312" r:id="rId6"/>
    <p:sldId id="315" r:id="rId7"/>
    <p:sldId id="313" r:id="rId8"/>
    <p:sldId id="314" r:id="rId9"/>
    <p:sldId id="259" r:id="rId10"/>
    <p:sldId id="257" r:id="rId11"/>
    <p:sldId id="258" r:id="rId12"/>
    <p:sldId id="262" r:id="rId13"/>
    <p:sldId id="261" r:id="rId14"/>
    <p:sldId id="269" r:id="rId15"/>
    <p:sldId id="298" r:id="rId16"/>
    <p:sldId id="302" r:id="rId17"/>
    <p:sldId id="303" r:id="rId18"/>
    <p:sldId id="304" r:id="rId19"/>
    <p:sldId id="305" r:id="rId20"/>
    <p:sldId id="307" r:id="rId21"/>
    <p:sldId id="308" r:id="rId22"/>
    <p:sldId id="310" r:id="rId23"/>
    <p:sldId id="311" r:id="rId2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D9A"/>
    <a:srgbClr val="83B09B"/>
    <a:srgbClr val="E85811"/>
    <a:srgbClr val="A2CE9B"/>
    <a:srgbClr val="8211D3"/>
    <a:srgbClr val="1F85B5"/>
    <a:srgbClr val="EB7000"/>
    <a:srgbClr val="8C481C"/>
    <a:srgbClr val="B00126"/>
    <a:srgbClr val="8B28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52" autoAdjust="0"/>
  </p:normalViewPr>
  <p:slideViewPr>
    <p:cSldViewPr>
      <p:cViewPr varScale="1">
        <p:scale>
          <a:sx n="70" d="100"/>
          <a:sy n="70" d="100"/>
        </p:scale>
        <p:origin x="64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5628EFBC-943D-4053-85D0-AA7C21712C2B}" type="slidenum">
              <a:rPr lang="es-ES"/>
              <a:pPr/>
              <a:t>‹№›</a:t>
            </a:fld>
            <a:endParaRPr lang="es-ES"/>
          </a:p>
        </p:txBody>
      </p:sp>
    </p:spTree>
    <p:extLst>
      <p:ext uri="{BB962C8B-B14F-4D97-AF65-F5344CB8AC3E}">
        <p14:creationId xmlns:p14="http://schemas.microsoft.com/office/powerpoint/2010/main" val="210591032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7FD50249-8FA9-4506-A153-8CD3878689EF}" type="slidenum">
              <a:rPr lang="es-ES"/>
              <a:pPr/>
              <a:t>‹№›</a:t>
            </a:fld>
            <a:endParaRPr lang="es-ES"/>
          </a:p>
        </p:txBody>
      </p:sp>
    </p:spTree>
    <p:extLst>
      <p:ext uri="{BB962C8B-B14F-4D97-AF65-F5344CB8AC3E}">
        <p14:creationId xmlns:p14="http://schemas.microsoft.com/office/powerpoint/2010/main" val="3107504537"/>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31E416DF-2D78-4D8B-9A26-18E234F26640}" type="slidenum">
              <a:rPr lang="es-ES"/>
              <a:pPr/>
              <a:t>‹№›</a:t>
            </a:fld>
            <a:endParaRPr lang="es-ES"/>
          </a:p>
        </p:txBody>
      </p:sp>
    </p:spTree>
    <p:extLst>
      <p:ext uri="{BB962C8B-B14F-4D97-AF65-F5344CB8AC3E}">
        <p14:creationId xmlns:p14="http://schemas.microsoft.com/office/powerpoint/2010/main" val="1601779390"/>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D5B92C5D-43B5-42A1-A0EB-669320665432}" type="slidenum">
              <a:rPr lang="es-ES"/>
              <a:pPr/>
              <a:t>‹№›</a:t>
            </a:fld>
            <a:endParaRPr lang="es-ES"/>
          </a:p>
        </p:txBody>
      </p:sp>
    </p:spTree>
    <p:extLst>
      <p:ext uri="{BB962C8B-B14F-4D97-AF65-F5344CB8AC3E}">
        <p14:creationId xmlns:p14="http://schemas.microsoft.com/office/powerpoint/2010/main" val="336416903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FB73842B-157F-4AC4-A366-9351A0C537AE}" type="slidenum">
              <a:rPr lang="es-ES"/>
              <a:pPr/>
              <a:t>‹№›</a:t>
            </a:fld>
            <a:endParaRPr lang="es-ES"/>
          </a:p>
        </p:txBody>
      </p:sp>
    </p:spTree>
    <p:extLst>
      <p:ext uri="{BB962C8B-B14F-4D97-AF65-F5344CB8AC3E}">
        <p14:creationId xmlns:p14="http://schemas.microsoft.com/office/powerpoint/2010/main" val="227557959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A406F711-8D82-40AF-88C6-2B3DC2D81F71}" type="slidenum">
              <a:rPr lang="es-ES"/>
              <a:pPr/>
              <a:t>‹№›</a:t>
            </a:fld>
            <a:endParaRPr lang="es-ES"/>
          </a:p>
        </p:txBody>
      </p:sp>
    </p:spTree>
    <p:extLst>
      <p:ext uri="{BB962C8B-B14F-4D97-AF65-F5344CB8AC3E}">
        <p14:creationId xmlns:p14="http://schemas.microsoft.com/office/powerpoint/2010/main" val="1275554974"/>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fld id="{5B2D8D7F-7A01-4CDC-B6BD-820D9A75F0F8}" type="slidenum">
              <a:rPr lang="es-ES"/>
              <a:pPr/>
              <a:t>‹№›</a:t>
            </a:fld>
            <a:endParaRPr lang="es-ES"/>
          </a:p>
        </p:txBody>
      </p:sp>
    </p:spTree>
    <p:extLst>
      <p:ext uri="{BB962C8B-B14F-4D97-AF65-F5344CB8AC3E}">
        <p14:creationId xmlns:p14="http://schemas.microsoft.com/office/powerpoint/2010/main" val="248386786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fld id="{74F70373-8E57-4614-BA56-92C230F634C1}" type="slidenum">
              <a:rPr lang="es-ES"/>
              <a:pPr/>
              <a:t>‹№›</a:t>
            </a:fld>
            <a:endParaRPr lang="es-ES"/>
          </a:p>
        </p:txBody>
      </p:sp>
    </p:spTree>
    <p:extLst>
      <p:ext uri="{BB962C8B-B14F-4D97-AF65-F5344CB8AC3E}">
        <p14:creationId xmlns:p14="http://schemas.microsoft.com/office/powerpoint/2010/main" val="1110688195"/>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fld id="{81649CB3-C9B7-4BA3-A71D-D0D2D676657D}" type="slidenum">
              <a:rPr lang="es-ES"/>
              <a:pPr/>
              <a:t>‹№›</a:t>
            </a:fld>
            <a:endParaRPr lang="es-ES"/>
          </a:p>
        </p:txBody>
      </p:sp>
    </p:spTree>
    <p:extLst>
      <p:ext uri="{BB962C8B-B14F-4D97-AF65-F5344CB8AC3E}">
        <p14:creationId xmlns:p14="http://schemas.microsoft.com/office/powerpoint/2010/main" val="228131192"/>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49399F12-BB98-40E7-80C8-9C9916D84EB7}" type="slidenum">
              <a:rPr lang="es-ES"/>
              <a:pPr/>
              <a:t>‹№›</a:t>
            </a:fld>
            <a:endParaRPr lang="es-ES"/>
          </a:p>
        </p:txBody>
      </p:sp>
    </p:spTree>
    <p:extLst>
      <p:ext uri="{BB962C8B-B14F-4D97-AF65-F5344CB8AC3E}">
        <p14:creationId xmlns:p14="http://schemas.microsoft.com/office/powerpoint/2010/main" val="35561288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5944472E-8ACA-4F4C-898A-CD8FE38C6A55}" type="slidenum">
              <a:rPr lang="es-ES"/>
              <a:pPr/>
              <a:t>‹№›</a:t>
            </a:fld>
            <a:endParaRPr lang="es-ES"/>
          </a:p>
        </p:txBody>
      </p:sp>
    </p:spTree>
    <p:extLst>
      <p:ext uri="{BB962C8B-B14F-4D97-AF65-F5344CB8AC3E}">
        <p14:creationId xmlns:p14="http://schemas.microsoft.com/office/powerpoint/2010/main" val="171189367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dirty="0">
                <a:latin typeface="Arial" charset="0"/>
                <a:cs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dirty="0">
                <a:latin typeface="Arial" charset="0"/>
                <a:cs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1856EAB-3F16-445B-9A55-6E6D80B0A2BE}"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170"/>
          <p:cNvSpPr>
            <a:spLocks noGrp="1" noChangeArrowheads="1"/>
          </p:cNvSpPr>
          <p:nvPr>
            <p:ph type="ctrTitle"/>
          </p:nvPr>
        </p:nvSpPr>
        <p:spPr>
          <a:xfrm>
            <a:off x="3347864" y="2780928"/>
            <a:ext cx="5616623" cy="1470025"/>
          </a:xfrm>
        </p:spPr>
        <p:txBody>
          <a:bodyPr/>
          <a:lstStyle/>
          <a:p>
            <a:pPr algn="r" eaLnBrk="1" hangingPunct="1">
              <a:defRPr/>
            </a:pPr>
            <a:r>
              <a:rPr lang="uk-UA" b="1" dirty="0" err="1" smtClean="0">
                <a:solidFill>
                  <a:schemeClr val="tx1">
                    <a:lumMod val="85000"/>
                    <a:lumOff val="15000"/>
                  </a:schemeClr>
                </a:solidFill>
              </a:rPr>
              <a:t>Полікультурність</a:t>
            </a:r>
            <a:endParaRPr lang="es-ES" b="1" dirty="0" smtClean="0">
              <a:solidFill>
                <a:schemeClr val="tx1">
                  <a:lumMod val="85000"/>
                  <a:lumOff val="15000"/>
                </a:schemeClr>
              </a:solidFill>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http://oda.cv.ua/sites/default/files/content/news/img_06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76874"/>
            <a:ext cx="8388424" cy="5592283"/>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body" idx="1"/>
          </p:nvPr>
        </p:nvSpPr>
        <p:spPr>
          <a:xfrm>
            <a:off x="349126" y="476672"/>
            <a:ext cx="8362826" cy="2088232"/>
          </a:xfrm>
          <a:solidFill>
            <a:schemeClr val="bg1"/>
          </a:solidFill>
        </p:spPr>
        <p:txBody>
          <a:bodyPr/>
          <a:lstStyle/>
          <a:p>
            <a:pPr marL="0" indent="0" eaLnBrk="1" hangingPunct="1">
              <a:buNone/>
            </a:pPr>
            <a:r>
              <a:rPr lang="uk-UA" sz="1800" dirty="0"/>
              <a:t>На перший погляд, Україна - майже етнічно однорідна країна (етнічні українці становлять близько трьох чвертей населення). Але соціологічні дослідження останніх років свідчать, що соціально- і етнокультурний склад населення нашої держави значно складніший. На думку деяких провідних українських соціологів населення України приблизно на 94% складається з трьох великих </a:t>
            </a:r>
            <a:r>
              <a:rPr lang="uk-UA" sz="1800" dirty="0" err="1"/>
              <a:t>лінгво</a:t>
            </a:r>
            <a:r>
              <a:rPr lang="uk-UA" sz="1800" dirty="0"/>
              <a:t>-етнічних груп: україномовних українців (близько 40%), російськомовних українців (33-34%), російськомовних росіян (21%). </a:t>
            </a:r>
            <a:endParaRPr lang="en-US" sz="4400" dirty="0" smtClean="0"/>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ttp://www.ljplus.ru/img4/f/e/festyvali2011/IMG_38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7113" y="2924944"/>
            <a:ext cx="4680520" cy="3317319"/>
          </a:xfrm>
          <a:prstGeom prst="rect">
            <a:avLst/>
          </a:prstGeom>
          <a:noFill/>
          <a:extLst>
            <a:ext uri="{909E8E84-426E-40DD-AFC4-6F175D3DCCD1}">
              <a14:hiddenFill xmlns:a14="http://schemas.microsoft.com/office/drawing/2010/main">
                <a:solidFill>
                  <a:srgbClr val="FFFFFF"/>
                </a:solidFill>
              </a14:hiddenFill>
            </a:ext>
          </a:extLst>
        </p:spPr>
      </p:pic>
      <p:sp>
        <p:nvSpPr>
          <p:cNvPr id="3" name="Місце для вмісту 2"/>
          <p:cNvSpPr>
            <a:spLocks noGrp="1"/>
          </p:cNvSpPr>
          <p:nvPr>
            <p:ph idx="1"/>
          </p:nvPr>
        </p:nvSpPr>
        <p:spPr>
          <a:xfrm>
            <a:off x="467544" y="548681"/>
            <a:ext cx="8229600" cy="1944215"/>
          </a:xfrm>
        </p:spPr>
        <p:txBody>
          <a:bodyPr/>
          <a:lstStyle/>
          <a:p>
            <a:pPr marL="0" indent="0">
              <a:buNone/>
            </a:pPr>
            <a:r>
              <a:rPr lang="uk-UA" sz="2000" dirty="0" smtClean="0">
                <a:solidFill>
                  <a:srgbClr val="1F85B5"/>
                </a:solidFill>
              </a:rPr>
              <a:t>У багатьох місцевостях (переважно прикордонних) </a:t>
            </a:r>
            <a:r>
              <a:rPr lang="uk-UA" sz="2000" dirty="0" err="1" smtClean="0">
                <a:solidFill>
                  <a:srgbClr val="1F85B5"/>
                </a:solidFill>
              </a:rPr>
              <a:t>компактно</a:t>
            </a:r>
            <a:r>
              <a:rPr lang="uk-UA" sz="2000" dirty="0" smtClean="0">
                <a:solidFill>
                  <a:srgbClr val="1F85B5"/>
                </a:solidFill>
              </a:rPr>
              <a:t> проживає багато іноетнічних груп (росіяни, угорці, румуни, молдавани, гагаузи, болгари, греки, поляки, словаки, німці, караїми і ін.). Отже, українське суспільство - </a:t>
            </a:r>
            <a:r>
              <a:rPr lang="uk-UA" sz="2000" dirty="0" err="1" smtClean="0">
                <a:solidFill>
                  <a:srgbClr val="1F85B5"/>
                </a:solidFill>
              </a:rPr>
              <a:t>поліетнокультурне</a:t>
            </a:r>
            <a:r>
              <a:rPr lang="uk-UA" sz="2000" dirty="0" smtClean="0">
                <a:solidFill>
                  <a:srgbClr val="1F85B5"/>
                </a:solidFill>
              </a:rPr>
              <a:t>, з усіма проблемами, які породжує </a:t>
            </a:r>
            <a:r>
              <a:rPr lang="uk-UA" sz="2000" dirty="0" err="1" smtClean="0">
                <a:solidFill>
                  <a:srgbClr val="1F85B5"/>
                </a:solidFill>
              </a:rPr>
              <a:t>багатокультурність</a:t>
            </a:r>
            <a:r>
              <a:rPr lang="uk-UA" sz="2000" dirty="0" smtClean="0">
                <a:solidFill>
                  <a:srgbClr val="1F85B5"/>
                </a:solidFill>
              </a:rPr>
              <a:t>. </a:t>
            </a:r>
            <a:endParaRPr lang="uk-UA" sz="4000" dirty="0">
              <a:solidFill>
                <a:srgbClr val="1F85B5"/>
              </a:solidFill>
            </a:endParaRPr>
          </a:p>
        </p:txBody>
      </p:sp>
      <p:pic>
        <p:nvPicPr>
          <p:cNvPr id="33794" name="Picture 2" descr="https://fbcdn-sphotos-c-a.akamaihd.net/hphotos-ak-frc3/1452287_628188790555652_603580846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276872"/>
            <a:ext cx="4836921"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415226"/>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57200" y="969666"/>
            <a:ext cx="8229600" cy="1900808"/>
          </a:xfrm>
        </p:spPr>
        <p:txBody>
          <a:bodyPr/>
          <a:lstStyle/>
          <a:p>
            <a:pPr marL="0" indent="0">
              <a:buNone/>
            </a:pPr>
            <a:r>
              <a:rPr lang="uk-UA" sz="1800" dirty="0" smtClean="0">
                <a:solidFill>
                  <a:srgbClr val="8211D3"/>
                </a:solidFill>
              </a:rPr>
              <a:t>Але при цьому слід враховувати, що кожному етносу, нації притаманна самобутність, зокрема, у культурі. Повсюдне утвердження культурних досягнень потрібне задля повноцінного функціонування народу на кожному історичному етапі; це зберігає його, визначає ідентичність поміж іншими народами, що є своєрідною регуляцією соціокультурних процесів. </a:t>
            </a:r>
            <a:endParaRPr lang="uk-UA" sz="1800" dirty="0">
              <a:solidFill>
                <a:srgbClr val="8211D3"/>
              </a:solidFill>
            </a:endParaRPr>
          </a:p>
        </p:txBody>
      </p:sp>
      <p:pic>
        <p:nvPicPr>
          <p:cNvPr id="35842" name="Picture 2" descr="http://cs11363.vk.me/u84927488/-14/x_a4fe009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378507"/>
            <a:ext cx="3826768" cy="2873342"/>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descr="http://foto.archnadzor.ru/zp-core/i.php?a=Lumumba&amp;i=poster.jpg&amp;w=400&amp;h="/>
          <p:cNvPicPr>
            <a:picLocks noChangeAspect="1" noChangeArrowheads="1"/>
          </p:cNvPicPr>
          <p:nvPr/>
        </p:nvPicPr>
        <p:blipFill>
          <a:blip r:embed="rId3">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4572000" y="2870474"/>
            <a:ext cx="3810000"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414305"/>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m.knews.kg/files/media/29/297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31" y="0"/>
            <a:ext cx="9172331" cy="6888858"/>
          </a:xfrm>
          <a:prstGeom prst="rect">
            <a:avLst/>
          </a:prstGeom>
          <a:noFill/>
          <a:extLst>
            <a:ext uri="{909E8E84-426E-40DD-AFC4-6F175D3DCCD1}">
              <a14:hiddenFill xmlns:a14="http://schemas.microsoft.com/office/drawing/2010/main">
                <a:solidFill>
                  <a:srgbClr val="FFFFFF"/>
                </a:solidFill>
              </a14:hiddenFill>
            </a:ext>
          </a:extLst>
        </p:spPr>
      </p:pic>
      <p:sp>
        <p:nvSpPr>
          <p:cNvPr id="3" name="Місце для вмісту 2"/>
          <p:cNvSpPr>
            <a:spLocks noGrp="1"/>
          </p:cNvSpPr>
          <p:nvPr>
            <p:ph idx="1"/>
          </p:nvPr>
        </p:nvSpPr>
        <p:spPr>
          <a:xfrm>
            <a:off x="179512" y="692696"/>
            <a:ext cx="3672408" cy="5001419"/>
          </a:xfrm>
        </p:spPr>
        <p:txBody>
          <a:bodyPr/>
          <a:lstStyle/>
          <a:p>
            <a:pPr marL="0" indent="0">
              <a:buNone/>
            </a:pPr>
            <a:r>
              <a:rPr lang="uk-UA" sz="1800" b="1" dirty="0" smtClean="0"/>
              <a:t> Отже, </a:t>
            </a:r>
            <a:r>
              <a:rPr lang="uk-UA" sz="1800" b="1" dirty="0" err="1"/>
              <a:t>п</a:t>
            </a:r>
            <a:r>
              <a:rPr lang="uk-UA" sz="1800" b="1" dirty="0" err="1" smtClean="0"/>
              <a:t>олікультурність</a:t>
            </a:r>
            <a:r>
              <a:rPr lang="uk-UA" sz="1800" b="1" dirty="0"/>
              <a:t> </a:t>
            </a:r>
            <a:r>
              <a:rPr lang="uk-UA" sz="1800" dirty="0"/>
              <a:t>- це такий принцип функціонування та співіснування в певному соціумі різноманітних етнокультурних спільнот, з притаманним їм усвідомленням власної ідентичності, що забезпечує їх рівноправність, толерантність та органічність зв'язку з широкою </a:t>
            </a:r>
            <a:r>
              <a:rPr lang="uk-UA" sz="1800" dirty="0" err="1"/>
              <a:t>кроскультурною</a:t>
            </a:r>
            <a:r>
              <a:rPr lang="uk-UA" sz="1800" dirty="0"/>
              <a:t> спільнотою, взаємозбагачення культур, а також наявність та визначення спільної загальнодержавної системи норм та цінностей. </a:t>
            </a:r>
            <a:endParaRPr lang="uk-UA" sz="1800" dirty="0"/>
          </a:p>
        </p:txBody>
      </p:sp>
    </p:spTree>
    <p:extLst>
      <p:ext uri="{BB962C8B-B14F-4D97-AF65-F5344CB8AC3E}">
        <p14:creationId xmlns:p14="http://schemas.microsoft.com/office/powerpoint/2010/main" val="1116427300"/>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172856" y="620688"/>
            <a:ext cx="4513944" cy="5505475"/>
          </a:xfrm>
        </p:spPr>
        <p:txBody>
          <a:bodyPr/>
          <a:lstStyle/>
          <a:p>
            <a:pPr marL="0" indent="0">
              <a:buNone/>
            </a:pPr>
            <a:r>
              <a:rPr lang="uk-UA" sz="2400" dirty="0" smtClean="0">
                <a:solidFill>
                  <a:srgbClr val="E85811"/>
                </a:solidFill>
              </a:rPr>
              <a:t>ЮНЕСКО наголошує, що життєве ядро культури — це той динамічний принцип, через який суспільство, базуючись на минулому та спираючись на внутрішні можливості, засвоює зовнішні досягнення, що відповідають його потребам, постійно розвивається. Це дасть змогу зберегти особливості народів, підняти культурні характеристики та свідомість.</a:t>
            </a:r>
            <a:br>
              <a:rPr lang="uk-UA" sz="2400" dirty="0" smtClean="0">
                <a:solidFill>
                  <a:srgbClr val="E85811"/>
                </a:solidFill>
              </a:rPr>
            </a:br>
            <a:endParaRPr lang="uk-UA" sz="2400" dirty="0" smtClean="0">
              <a:solidFill>
                <a:srgbClr val="E85811"/>
              </a:solidFill>
            </a:endParaRPr>
          </a:p>
          <a:p>
            <a:pPr marL="0" indent="0">
              <a:buNone/>
            </a:pPr>
            <a:endParaRPr lang="uk-UA" sz="2000" dirty="0">
              <a:solidFill>
                <a:srgbClr val="E85811"/>
              </a:solidFill>
            </a:endParaRPr>
          </a:p>
        </p:txBody>
      </p:sp>
      <p:pic>
        <p:nvPicPr>
          <p:cNvPr id="36866" name="Picture 2" descr="http://www.uni-college.ru/files/img/news/c6ca12ac829d0ff5cda0d7be592b21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632" y="476672"/>
            <a:ext cx="3810224" cy="2880320"/>
          </a:xfrm>
          <a:prstGeom prst="rect">
            <a:avLst/>
          </a:prstGeom>
          <a:noFill/>
          <a:extLst>
            <a:ext uri="{909E8E84-426E-40DD-AFC4-6F175D3DCCD1}">
              <a14:hiddenFill xmlns:a14="http://schemas.microsoft.com/office/drawing/2010/main">
                <a:solidFill>
                  <a:srgbClr val="FFFFFF"/>
                </a:solidFill>
              </a14:hiddenFill>
            </a:ext>
          </a:extLst>
        </p:spPr>
      </p:pic>
      <p:pic>
        <p:nvPicPr>
          <p:cNvPr id="36868" name="Picture 4" descr="http://si-sv.com/Diya-vsego/Dlya-nov/Dlya-nov1/polikulturnoe_obrazovan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356992"/>
            <a:ext cx="3447814" cy="2985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183278"/>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521345" y="764704"/>
            <a:ext cx="5058767" cy="4525963"/>
          </a:xfrm>
        </p:spPr>
        <p:txBody>
          <a:bodyPr/>
          <a:lstStyle/>
          <a:p>
            <a:pPr marL="0" indent="0">
              <a:buNone/>
            </a:pPr>
            <a:r>
              <a:rPr lang="uk-UA" sz="2800" dirty="0" smtClean="0">
                <a:solidFill>
                  <a:srgbClr val="264D9A"/>
                </a:solidFill>
              </a:rPr>
              <a:t>Здатність людини розвиватися на мультикультурній основі, засвоювати нові культурні цінності стає дедалі більш соціально значущою. Це один із ефективних механізмів соціокультурної динаміки, власне процесу </a:t>
            </a:r>
            <a:r>
              <a:rPr lang="uk-UA" sz="2800" dirty="0" err="1" smtClean="0">
                <a:solidFill>
                  <a:srgbClr val="264D9A"/>
                </a:solidFill>
              </a:rPr>
              <a:t>культуротворчості</a:t>
            </a:r>
            <a:r>
              <a:rPr lang="uk-UA" sz="2800" dirty="0" smtClean="0">
                <a:solidFill>
                  <a:srgbClr val="264D9A"/>
                </a:solidFill>
              </a:rPr>
              <a:t>.</a:t>
            </a:r>
          </a:p>
          <a:p>
            <a:pPr marL="0" indent="0">
              <a:buNone/>
            </a:pPr>
            <a:endParaRPr lang="uk-UA" sz="2800" dirty="0">
              <a:solidFill>
                <a:srgbClr val="264D9A"/>
              </a:solidFill>
            </a:endParaRPr>
          </a:p>
        </p:txBody>
      </p:sp>
      <p:pic>
        <p:nvPicPr>
          <p:cNvPr id="37890" name="Picture 2" descr="http://mir.zavantag.com/pars_docs/refs/11/10529/10529_html_4b2a0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762400"/>
            <a:ext cx="3475927" cy="5266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11355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539552" y="1052736"/>
            <a:ext cx="8229600" cy="5112568"/>
          </a:xfrm>
        </p:spPr>
        <p:txBody>
          <a:bodyPr/>
          <a:lstStyle/>
          <a:p>
            <a:pPr marL="0" indent="0">
              <a:buNone/>
            </a:pPr>
            <a:r>
              <a:rPr lang="uk-UA" dirty="0" smtClean="0"/>
              <a:t>Яку </a:t>
            </a:r>
            <a:r>
              <a:rPr lang="uk-UA" dirty="0"/>
              <a:t>Частину населення України становляться етнічні українці? </a:t>
            </a:r>
            <a:r>
              <a:rPr lang="uk-UA" dirty="0" smtClean="0"/>
              <a:t/>
            </a:r>
            <a:br>
              <a:rPr lang="uk-UA" dirty="0" smtClean="0"/>
            </a:br>
            <a:r>
              <a:rPr lang="uk-UA" dirty="0" smtClean="0"/>
              <a:t/>
            </a:r>
            <a:br>
              <a:rPr lang="uk-UA" dirty="0" smtClean="0"/>
            </a:br>
            <a:r>
              <a:rPr lang="uk-UA" dirty="0"/>
              <a:t>а) половину, </a:t>
            </a:r>
            <a:r>
              <a:rPr lang="uk-UA" dirty="0" smtClean="0"/>
              <a:t/>
            </a:r>
            <a:br>
              <a:rPr lang="uk-UA" dirty="0" smtClean="0"/>
            </a:br>
            <a:r>
              <a:rPr lang="uk-UA" dirty="0" smtClean="0"/>
              <a:t/>
            </a:r>
            <a:br>
              <a:rPr lang="uk-UA" dirty="0" smtClean="0"/>
            </a:br>
            <a:r>
              <a:rPr lang="uk-UA" dirty="0"/>
              <a:t>б) </a:t>
            </a:r>
            <a:r>
              <a:rPr lang="uk-UA" dirty="0" smtClean="0"/>
              <a:t>Менше частини,</a:t>
            </a:r>
            <a:r>
              <a:rPr lang="uk-UA" dirty="0"/>
              <a:t> </a:t>
            </a:r>
            <a:r>
              <a:rPr lang="uk-UA" dirty="0" smtClean="0"/>
              <a:t/>
            </a:r>
            <a:br>
              <a:rPr lang="uk-UA" dirty="0" smtClean="0"/>
            </a:br>
            <a:r>
              <a:rPr lang="uk-UA" dirty="0" smtClean="0"/>
              <a:t/>
            </a:r>
            <a:br>
              <a:rPr lang="uk-UA" dirty="0" smtClean="0"/>
            </a:br>
            <a:r>
              <a:rPr lang="uk-UA" dirty="0"/>
              <a:t>в) </a:t>
            </a:r>
            <a:r>
              <a:rPr lang="uk-UA" dirty="0" smtClean="0"/>
              <a:t>близько </a:t>
            </a:r>
            <a:r>
              <a:rPr lang="uk-UA" dirty="0"/>
              <a:t>трьох чвертей, </a:t>
            </a:r>
            <a:r>
              <a:rPr lang="uk-UA" dirty="0" smtClean="0"/>
              <a:t/>
            </a:r>
            <a:br>
              <a:rPr lang="uk-UA" dirty="0" smtClean="0"/>
            </a:br>
            <a:r>
              <a:rPr lang="uk-UA" dirty="0" smtClean="0"/>
              <a:t/>
            </a:r>
            <a:br>
              <a:rPr lang="uk-UA" dirty="0" smtClean="0"/>
            </a:br>
            <a:r>
              <a:rPr lang="uk-UA" dirty="0"/>
              <a:t>г) Майже 100%. </a:t>
            </a:r>
            <a:r>
              <a:rPr lang="uk-UA" dirty="0" smtClean="0"/>
              <a:t/>
            </a:r>
            <a:br>
              <a:rPr lang="uk-UA" dirty="0" smtClean="0"/>
            </a:br>
            <a:r>
              <a:rPr lang="uk-UA" dirty="0" smtClean="0"/>
              <a:t/>
            </a:r>
            <a:br>
              <a:rPr lang="uk-UA" dirty="0" smtClean="0"/>
            </a:br>
            <a:r>
              <a:rPr lang="uk-UA" dirty="0" smtClean="0"/>
              <a:t/>
            </a:r>
            <a:br>
              <a:rPr lang="uk-UA" dirty="0" smtClean="0"/>
            </a:br>
            <a:endParaRPr lang="uk-UA" dirty="0"/>
          </a:p>
        </p:txBody>
      </p:sp>
      <p:sp>
        <p:nvSpPr>
          <p:cNvPr id="5" name="Прямокутник 4"/>
          <p:cNvSpPr/>
          <p:nvPr/>
        </p:nvSpPr>
        <p:spPr>
          <a:xfrm>
            <a:off x="6516216" y="2962689"/>
            <a:ext cx="795411" cy="1107996"/>
          </a:xfrm>
          <a:prstGeom prst="rect">
            <a:avLst/>
          </a:prstGeom>
        </p:spPr>
        <p:txBody>
          <a:bodyPr wrap="none">
            <a:spAutoFit/>
          </a:bodyPr>
          <a:lstStyle/>
          <a:p>
            <a:r>
              <a:rPr lang="uk-UA" sz="6600" b="1" dirty="0" smtClean="0">
                <a:solidFill>
                  <a:srgbClr val="FF0000"/>
                </a:solidFill>
              </a:rPr>
              <a:t>В</a:t>
            </a:r>
            <a:endParaRPr lang="uk-UA" sz="6600" b="1" dirty="0">
              <a:solidFill>
                <a:srgbClr val="FF0000"/>
              </a:solidFill>
            </a:endParaRPr>
          </a:p>
        </p:txBody>
      </p:sp>
    </p:spTree>
    <p:extLst>
      <p:ext uri="{BB962C8B-B14F-4D97-AF65-F5344CB8AC3E}">
        <p14:creationId xmlns:p14="http://schemas.microsoft.com/office/powerpoint/2010/main" val="32028643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395536" y="548680"/>
            <a:ext cx="8229600" cy="5832648"/>
          </a:xfrm>
        </p:spPr>
        <p:txBody>
          <a:bodyPr/>
          <a:lstStyle/>
          <a:p>
            <a:pPr marL="0" indent="0">
              <a:buNone/>
            </a:pPr>
            <a:r>
              <a:rPr lang="uk-UA" sz="2800" dirty="0" smtClean="0"/>
              <a:t>Як називається Поняття про принципи співжиття етнокультурних спільнот на засідках демократії, співіснування в межах однієї Країни багатьох культур за умов, Що жодних з них не є панівною? </a:t>
            </a:r>
            <a:br>
              <a:rPr lang="uk-UA" sz="2800" dirty="0" smtClean="0"/>
            </a:br>
            <a:r>
              <a:rPr lang="uk-UA" sz="2800" dirty="0" smtClean="0"/>
              <a:t/>
            </a:r>
            <a:br>
              <a:rPr lang="uk-UA" sz="2800" dirty="0" smtClean="0"/>
            </a:br>
            <a:r>
              <a:rPr lang="uk-UA" sz="2800" dirty="0" smtClean="0"/>
              <a:t>а) </a:t>
            </a:r>
            <a:r>
              <a:rPr lang="uk-UA" sz="2800" dirty="0" err="1" smtClean="0"/>
              <a:t>мультікультуралізм</a:t>
            </a:r>
            <a:r>
              <a:rPr lang="uk-UA" sz="2800" dirty="0" smtClean="0"/>
              <a:t>, </a:t>
            </a:r>
            <a:br>
              <a:rPr lang="uk-UA" sz="2800" dirty="0" smtClean="0"/>
            </a:br>
            <a:r>
              <a:rPr lang="uk-UA" sz="2800" dirty="0" smtClean="0"/>
              <a:t/>
            </a:r>
            <a:br>
              <a:rPr lang="uk-UA" sz="2800" dirty="0" smtClean="0"/>
            </a:br>
            <a:r>
              <a:rPr lang="uk-UA" sz="2800" dirty="0" smtClean="0"/>
              <a:t>б) суспільство, </a:t>
            </a:r>
            <a:br>
              <a:rPr lang="uk-UA" sz="2800" dirty="0" smtClean="0"/>
            </a:br>
            <a:r>
              <a:rPr lang="uk-UA" sz="2800" dirty="0" smtClean="0"/>
              <a:t/>
            </a:r>
            <a:br>
              <a:rPr lang="uk-UA" sz="2800" dirty="0" smtClean="0"/>
            </a:br>
            <a:r>
              <a:rPr lang="uk-UA" sz="2800" dirty="0" smtClean="0"/>
              <a:t>в) культура, </a:t>
            </a:r>
            <a:br>
              <a:rPr lang="uk-UA" sz="2800" dirty="0" smtClean="0"/>
            </a:br>
            <a:r>
              <a:rPr lang="uk-UA" sz="2800" dirty="0" smtClean="0"/>
              <a:t/>
            </a:r>
            <a:br>
              <a:rPr lang="uk-UA" sz="2800" dirty="0" smtClean="0"/>
            </a:br>
            <a:r>
              <a:rPr lang="uk-UA" sz="2800" dirty="0" smtClean="0"/>
              <a:t>г) Етнос. </a:t>
            </a:r>
            <a:br>
              <a:rPr lang="uk-UA" sz="2800" dirty="0" smtClean="0"/>
            </a:br>
            <a:r>
              <a:rPr lang="uk-UA" sz="2800" dirty="0" smtClean="0"/>
              <a:t/>
            </a:r>
            <a:br>
              <a:rPr lang="uk-UA" sz="2800" dirty="0" smtClean="0"/>
            </a:br>
            <a:endParaRPr lang="uk-UA" sz="2800" dirty="0"/>
          </a:p>
        </p:txBody>
      </p:sp>
      <p:sp>
        <p:nvSpPr>
          <p:cNvPr id="4" name="Прямокутник 3"/>
          <p:cNvSpPr/>
          <p:nvPr/>
        </p:nvSpPr>
        <p:spPr>
          <a:xfrm>
            <a:off x="6516216" y="2962689"/>
            <a:ext cx="795411" cy="1107996"/>
          </a:xfrm>
          <a:prstGeom prst="rect">
            <a:avLst/>
          </a:prstGeom>
        </p:spPr>
        <p:txBody>
          <a:bodyPr wrap="none">
            <a:spAutoFit/>
          </a:bodyPr>
          <a:lstStyle/>
          <a:p>
            <a:r>
              <a:rPr lang="uk-UA" sz="6600" b="1" dirty="0" smtClean="0">
                <a:solidFill>
                  <a:srgbClr val="FF0000"/>
                </a:solidFill>
              </a:rPr>
              <a:t>А</a:t>
            </a:r>
            <a:endParaRPr lang="uk-UA" sz="6600" b="1" dirty="0">
              <a:solidFill>
                <a:srgbClr val="FF0000"/>
              </a:solidFill>
            </a:endParaRPr>
          </a:p>
        </p:txBody>
      </p:sp>
    </p:spTree>
    <p:extLst>
      <p:ext uri="{BB962C8B-B14F-4D97-AF65-F5344CB8AC3E}">
        <p14:creationId xmlns:p14="http://schemas.microsoft.com/office/powerpoint/2010/main" val="25024448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395536" y="476672"/>
            <a:ext cx="8229600" cy="5760640"/>
          </a:xfrm>
        </p:spPr>
        <p:txBody>
          <a:bodyPr/>
          <a:lstStyle/>
          <a:p>
            <a:pPr marL="0" indent="0">
              <a:buNone/>
            </a:pPr>
            <a:r>
              <a:rPr lang="uk-UA" sz="2400" dirty="0" smtClean="0"/>
              <a:t>Як називається принцип Функціонування та співіснування в Певному соціумі різноманітних етнокультурних спільнот, з притаманних їм усвідомленням власної ідентичності, що забезпечує їх рівноправність, толерантність та органічність зв'язку з широкою </a:t>
            </a:r>
            <a:r>
              <a:rPr lang="uk-UA" sz="2400" dirty="0" err="1" smtClean="0"/>
              <a:t>кроскультурного</a:t>
            </a:r>
            <a:r>
              <a:rPr lang="uk-UA" sz="2400" dirty="0" smtClean="0"/>
              <a:t> спільнотою, взаємозбагачення культур? </a:t>
            </a:r>
            <a:br>
              <a:rPr lang="uk-UA" sz="2400" dirty="0" smtClean="0"/>
            </a:br>
            <a:r>
              <a:rPr lang="uk-UA" sz="2400" dirty="0" smtClean="0"/>
              <a:t/>
            </a:r>
            <a:br>
              <a:rPr lang="uk-UA" sz="2400" dirty="0" smtClean="0"/>
            </a:br>
            <a:r>
              <a:rPr lang="uk-UA" sz="2400" dirty="0" smtClean="0"/>
              <a:t>а) нація, </a:t>
            </a:r>
            <a:br>
              <a:rPr lang="uk-UA" sz="2400" dirty="0" smtClean="0"/>
            </a:br>
            <a:r>
              <a:rPr lang="uk-UA" sz="2400" dirty="0" smtClean="0"/>
              <a:t/>
            </a:r>
            <a:br>
              <a:rPr lang="uk-UA" sz="2400" dirty="0" smtClean="0"/>
            </a:br>
            <a:r>
              <a:rPr lang="uk-UA" sz="2400" dirty="0" smtClean="0"/>
              <a:t>б) </a:t>
            </a:r>
            <a:r>
              <a:rPr lang="uk-UA" sz="2400" dirty="0" err="1" smtClean="0"/>
              <a:t>полікультурність</a:t>
            </a:r>
            <a:r>
              <a:rPr lang="uk-UA" sz="2400" dirty="0" smtClean="0"/>
              <a:t>, </a:t>
            </a:r>
            <a:br>
              <a:rPr lang="uk-UA" sz="2400" dirty="0" smtClean="0"/>
            </a:br>
            <a:r>
              <a:rPr lang="uk-UA" sz="2400" dirty="0" smtClean="0"/>
              <a:t/>
            </a:r>
            <a:br>
              <a:rPr lang="uk-UA" sz="2400" dirty="0" smtClean="0"/>
            </a:br>
            <a:r>
              <a:rPr lang="uk-UA" sz="2400" dirty="0" smtClean="0"/>
              <a:t>в) громада, </a:t>
            </a:r>
            <a:br>
              <a:rPr lang="uk-UA" sz="2400" dirty="0" smtClean="0"/>
            </a:br>
            <a:r>
              <a:rPr lang="uk-UA" sz="2400" dirty="0" smtClean="0"/>
              <a:t/>
            </a:r>
            <a:br>
              <a:rPr lang="uk-UA" sz="2400" dirty="0" smtClean="0"/>
            </a:br>
            <a:r>
              <a:rPr lang="uk-UA" sz="2400" dirty="0" smtClean="0"/>
              <a:t>г) суспільство. </a:t>
            </a:r>
            <a:br>
              <a:rPr lang="uk-UA" sz="2400" dirty="0" smtClean="0"/>
            </a:br>
            <a:r>
              <a:rPr lang="uk-UA" sz="2400" dirty="0" smtClean="0"/>
              <a:t/>
            </a:r>
            <a:br>
              <a:rPr lang="uk-UA" sz="2400" dirty="0" smtClean="0"/>
            </a:br>
            <a:endParaRPr lang="uk-UA" sz="2400" dirty="0"/>
          </a:p>
        </p:txBody>
      </p:sp>
      <p:sp>
        <p:nvSpPr>
          <p:cNvPr id="5" name="Прямокутник 4"/>
          <p:cNvSpPr/>
          <p:nvPr/>
        </p:nvSpPr>
        <p:spPr>
          <a:xfrm>
            <a:off x="6516216" y="2962689"/>
            <a:ext cx="793807" cy="1107996"/>
          </a:xfrm>
          <a:prstGeom prst="rect">
            <a:avLst/>
          </a:prstGeom>
        </p:spPr>
        <p:txBody>
          <a:bodyPr wrap="none">
            <a:spAutoFit/>
          </a:bodyPr>
          <a:lstStyle/>
          <a:p>
            <a:r>
              <a:rPr lang="uk-UA" sz="6600" b="1" dirty="0">
                <a:solidFill>
                  <a:srgbClr val="FF0000"/>
                </a:solidFill>
              </a:rPr>
              <a:t>Б</a:t>
            </a:r>
            <a:endParaRPr lang="uk-UA" sz="6600" b="1" dirty="0">
              <a:solidFill>
                <a:srgbClr val="FF0000"/>
              </a:solidFill>
            </a:endParaRPr>
          </a:p>
        </p:txBody>
      </p:sp>
    </p:spTree>
    <p:extLst>
      <p:ext uri="{BB962C8B-B14F-4D97-AF65-F5344CB8AC3E}">
        <p14:creationId xmlns:p14="http://schemas.microsoft.com/office/powerpoint/2010/main" val="27168170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323528" y="692696"/>
            <a:ext cx="8229600" cy="5688632"/>
          </a:xfrm>
        </p:spPr>
        <p:txBody>
          <a:bodyPr/>
          <a:lstStyle/>
          <a:p>
            <a:pPr marL="0" indent="0">
              <a:buNone/>
            </a:pPr>
            <a:r>
              <a:rPr lang="uk-UA" sz="2800" dirty="0" smtClean="0"/>
              <a:t>4. Де стверджується, Що життєве ядро ​​культури - це той динамічний принцип, через який суспільство, базуючись на минулому та спираючись на внутрішні можливості, засвоює зовнішні досягнення, що відповідають його потребам, постійно розвивається ?</a:t>
            </a:r>
            <a:br>
              <a:rPr lang="uk-UA" sz="2800" dirty="0" smtClean="0"/>
            </a:br>
            <a:r>
              <a:rPr lang="uk-UA" sz="2800" dirty="0" smtClean="0"/>
              <a:t>а) Конституція України, </a:t>
            </a:r>
            <a:br>
              <a:rPr lang="uk-UA" sz="2800" dirty="0" smtClean="0"/>
            </a:br>
            <a:r>
              <a:rPr lang="uk-UA" sz="2800" dirty="0" smtClean="0"/>
              <a:t/>
            </a:r>
            <a:br>
              <a:rPr lang="uk-UA" sz="2800" dirty="0" smtClean="0"/>
            </a:br>
            <a:r>
              <a:rPr lang="uk-UA" sz="2800" dirty="0" smtClean="0"/>
              <a:t>б) ЮНЕСКО, </a:t>
            </a:r>
            <a:br>
              <a:rPr lang="uk-UA" sz="2800" dirty="0" smtClean="0"/>
            </a:br>
            <a:r>
              <a:rPr lang="uk-UA" sz="2800" dirty="0" smtClean="0"/>
              <a:t/>
            </a:r>
            <a:br>
              <a:rPr lang="uk-UA" sz="2800" dirty="0" smtClean="0"/>
            </a:br>
            <a:r>
              <a:rPr lang="uk-UA" sz="2800" dirty="0" smtClean="0"/>
              <a:t>в) Декларація незалежності, </a:t>
            </a:r>
            <a:br>
              <a:rPr lang="uk-UA" sz="2800" dirty="0" smtClean="0"/>
            </a:br>
            <a:r>
              <a:rPr lang="uk-UA" sz="2800" dirty="0" smtClean="0"/>
              <a:t/>
            </a:r>
            <a:br>
              <a:rPr lang="uk-UA" sz="2800" dirty="0" smtClean="0"/>
            </a:br>
            <a:r>
              <a:rPr lang="uk-UA" sz="2800" dirty="0" smtClean="0"/>
              <a:t>г) Декларація прав людини и громадянина. </a:t>
            </a:r>
            <a:br>
              <a:rPr lang="uk-UA" sz="2800" dirty="0" smtClean="0"/>
            </a:br>
            <a:r>
              <a:rPr lang="uk-UA" sz="2800" dirty="0" smtClean="0"/>
              <a:t/>
            </a:r>
            <a:br>
              <a:rPr lang="uk-UA" sz="2800" dirty="0" smtClean="0"/>
            </a:br>
            <a:endParaRPr lang="uk-UA" sz="2800" dirty="0"/>
          </a:p>
        </p:txBody>
      </p:sp>
      <p:sp>
        <p:nvSpPr>
          <p:cNvPr id="4" name="Прямокутник 3"/>
          <p:cNvSpPr/>
          <p:nvPr/>
        </p:nvSpPr>
        <p:spPr>
          <a:xfrm>
            <a:off x="6516216" y="2962689"/>
            <a:ext cx="793807" cy="1107996"/>
          </a:xfrm>
          <a:prstGeom prst="rect">
            <a:avLst/>
          </a:prstGeom>
        </p:spPr>
        <p:txBody>
          <a:bodyPr wrap="none">
            <a:spAutoFit/>
          </a:bodyPr>
          <a:lstStyle/>
          <a:p>
            <a:r>
              <a:rPr lang="uk-UA" sz="6600" b="1" dirty="0">
                <a:solidFill>
                  <a:srgbClr val="FF0000"/>
                </a:solidFill>
              </a:rPr>
              <a:t>Б</a:t>
            </a:r>
            <a:endParaRPr lang="uk-UA" sz="6600" b="1" dirty="0">
              <a:solidFill>
                <a:srgbClr val="FF0000"/>
              </a:solidFill>
            </a:endParaRPr>
          </a:p>
        </p:txBody>
      </p:sp>
    </p:spTree>
    <p:extLst>
      <p:ext uri="{BB962C8B-B14F-4D97-AF65-F5344CB8AC3E}">
        <p14:creationId xmlns:p14="http://schemas.microsoft.com/office/powerpoint/2010/main" val="37663510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p:txBody>
          <a:bodyPr/>
          <a:lstStyle/>
          <a:p>
            <a:pPr marL="0" indent="0">
              <a:buNone/>
            </a:pPr>
            <a:r>
              <a:rPr lang="uk-UA" sz="2800" b="1" i="1" dirty="0">
                <a:solidFill>
                  <a:srgbClr val="19A12B"/>
                </a:solidFill>
              </a:rPr>
              <a:t>Культура</a:t>
            </a:r>
            <a:r>
              <a:rPr lang="uk-UA" sz="2800" dirty="0">
                <a:solidFill>
                  <a:srgbClr val="19A12B"/>
                </a:solidFill>
              </a:rPr>
              <a:t> (від лат. </a:t>
            </a:r>
            <a:r>
              <a:rPr lang="en-US" sz="2800" i="1" dirty="0" err="1">
                <a:solidFill>
                  <a:srgbClr val="19A12B"/>
                </a:solidFill>
              </a:rPr>
              <a:t>cultura</a:t>
            </a:r>
            <a:r>
              <a:rPr lang="en-US" sz="2800" dirty="0">
                <a:solidFill>
                  <a:srgbClr val="19A12B"/>
                </a:solidFill>
              </a:rPr>
              <a:t> — </a:t>
            </a:r>
            <a:r>
              <a:rPr lang="uk-UA" sz="2800" dirty="0">
                <a:solidFill>
                  <a:srgbClr val="19A12B"/>
                </a:solidFill>
              </a:rPr>
              <a:t>обробіток, виховання, освіта, розвиток, шанування) — історично визначений рівень розвитку суспільства, творчих сил і здібностей людини, виражений у типах і формах організації життя і діяльності людей, у їхніх взаєминах, а також у створюваних ними матеріальних і духовних цінностях.</a:t>
            </a:r>
          </a:p>
          <a:p>
            <a:pPr marL="0" indent="0">
              <a:buNone/>
            </a:pPr>
            <a:endParaRPr lang="uk-UA" sz="2800" dirty="0">
              <a:solidFill>
                <a:srgbClr val="19A12B"/>
              </a:solidFill>
            </a:endParaRPr>
          </a:p>
        </p:txBody>
      </p:sp>
    </p:spTree>
    <p:extLst>
      <p:ext uri="{BB962C8B-B14F-4D97-AF65-F5344CB8AC3E}">
        <p14:creationId xmlns:p14="http://schemas.microsoft.com/office/powerpoint/2010/main" val="466010249"/>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395536" y="404664"/>
            <a:ext cx="8229600" cy="4525963"/>
          </a:xfrm>
        </p:spPr>
        <p:txBody>
          <a:bodyPr/>
          <a:lstStyle/>
          <a:p>
            <a:pPr marL="0" indent="0">
              <a:buNone/>
            </a:pPr>
            <a:r>
              <a:rPr lang="uk-UA" dirty="0" smtClean="0"/>
              <a:t>Як називається різновид соціальних зав'язків Між структурними елементами суспільства, об'єктом и суб'єктом яких є етнічні групи? </a:t>
            </a:r>
            <a:br>
              <a:rPr lang="uk-UA" dirty="0" smtClean="0"/>
            </a:br>
            <a:r>
              <a:rPr lang="uk-UA" dirty="0" smtClean="0"/>
              <a:t/>
            </a:r>
            <a:br>
              <a:rPr lang="uk-UA" dirty="0" smtClean="0"/>
            </a:br>
            <a:r>
              <a:rPr lang="uk-UA" dirty="0" smtClean="0"/>
              <a:t>а) міжетнічні Відносини, </a:t>
            </a:r>
            <a:br>
              <a:rPr lang="uk-UA" dirty="0" smtClean="0"/>
            </a:br>
            <a:r>
              <a:rPr lang="uk-UA" dirty="0" smtClean="0"/>
              <a:t/>
            </a:r>
            <a:br>
              <a:rPr lang="uk-UA" dirty="0" smtClean="0"/>
            </a:br>
            <a:r>
              <a:rPr lang="uk-UA" dirty="0" smtClean="0"/>
              <a:t>б) культура, </a:t>
            </a:r>
            <a:br>
              <a:rPr lang="uk-UA" dirty="0" smtClean="0"/>
            </a:br>
            <a:r>
              <a:rPr lang="uk-UA" dirty="0" smtClean="0"/>
              <a:t/>
            </a:r>
            <a:br>
              <a:rPr lang="uk-UA" dirty="0" smtClean="0"/>
            </a:br>
            <a:r>
              <a:rPr lang="uk-UA" dirty="0" smtClean="0"/>
              <a:t>в) суспільство, </a:t>
            </a:r>
            <a:br>
              <a:rPr lang="uk-UA" dirty="0" smtClean="0"/>
            </a:br>
            <a:r>
              <a:rPr lang="uk-UA" dirty="0" smtClean="0"/>
              <a:t/>
            </a:r>
            <a:br>
              <a:rPr lang="uk-UA" dirty="0" smtClean="0"/>
            </a:br>
            <a:r>
              <a:rPr lang="uk-UA" dirty="0" smtClean="0"/>
              <a:t>г) громада. </a:t>
            </a:r>
            <a:br>
              <a:rPr lang="uk-UA" dirty="0" smtClean="0"/>
            </a:br>
            <a:r>
              <a:rPr lang="uk-UA" dirty="0" smtClean="0"/>
              <a:t/>
            </a:r>
            <a:br>
              <a:rPr lang="uk-UA" dirty="0" smtClean="0"/>
            </a:br>
            <a:r>
              <a:rPr lang="uk-UA" dirty="0" smtClean="0"/>
              <a:t> </a:t>
            </a:r>
          </a:p>
          <a:p>
            <a:pPr marL="0" indent="0">
              <a:buNone/>
            </a:pPr>
            <a:endParaRPr lang="uk-UA" dirty="0"/>
          </a:p>
        </p:txBody>
      </p:sp>
      <p:sp>
        <p:nvSpPr>
          <p:cNvPr id="4" name="Прямокутник 3"/>
          <p:cNvSpPr/>
          <p:nvPr/>
        </p:nvSpPr>
        <p:spPr>
          <a:xfrm>
            <a:off x="6516216" y="2962689"/>
            <a:ext cx="795411" cy="1107996"/>
          </a:xfrm>
          <a:prstGeom prst="rect">
            <a:avLst/>
          </a:prstGeom>
        </p:spPr>
        <p:txBody>
          <a:bodyPr wrap="none">
            <a:spAutoFit/>
          </a:bodyPr>
          <a:lstStyle/>
          <a:p>
            <a:r>
              <a:rPr lang="uk-UA" sz="6600" b="1" dirty="0" smtClean="0">
                <a:solidFill>
                  <a:srgbClr val="FF0000"/>
                </a:solidFill>
              </a:rPr>
              <a:t>А</a:t>
            </a:r>
            <a:endParaRPr lang="uk-UA" sz="6600" b="1" dirty="0">
              <a:solidFill>
                <a:srgbClr val="FF0000"/>
              </a:solidFill>
            </a:endParaRPr>
          </a:p>
        </p:txBody>
      </p:sp>
    </p:spTree>
    <p:extLst>
      <p:ext uri="{BB962C8B-B14F-4D97-AF65-F5344CB8AC3E}">
        <p14:creationId xmlns:p14="http://schemas.microsoft.com/office/powerpoint/2010/main" val="15187107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395536" y="476672"/>
            <a:ext cx="8229600" cy="4525963"/>
          </a:xfrm>
        </p:spPr>
        <p:txBody>
          <a:bodyPr/>
          <a:lstStyle/>
          <a:p>
            <a:pPr marL="0" indent="0">
              <a:buNone/>
            </a:pPr>
            <a:r>
              <a:rPr lang="uk-UA" dirty="0" smtClean="0"/>
              <a:t>Як називається окрема форма </a:t>
            </a:r>
            <a:r>
              <a:rPr lang="uk-UA" dirty="0" err="1" smtClean="0"/>
              <a:t>міжгрупового</a:t>
            </a:r>
            <a:r>
              <a:rPr lang="uk-UA" dirty="0" smtClean="0"/>
              <a:t> конфлікту, у якому групи з протилежними інтересами розрізняються по етнічній (національній) ознаці? </a:t>
            </a:r>
            <a:br>
              <a:rPr lang="uk-UA" dirty="0" smtClean="0"/>
            </a:br>
            <a:r>
              <a:rPr lang="uk-UA" dirty="0" smtClean="0"/>
              <a:t/>
            </a:r>
            <a:br>
              <a:rPr lang="uk-UA" dirty="0" smtClean="0"/>
            </a:br>
            <a:r>
              <a:rPr lang="uk-UA" dirty="0" smtClean="0"/>
              <a:t>а) Місцевий, </a:t>
            </a:r>
            <a:br>
              <a:rPr lang="uk-UA" dirty="0" smtClean="0"/>
            </a:br>
            <a:r>
              <a:rPr lang="uk-UA" dirty="0" smtClean="0"/>
              <a:t/>
            </a:r>
            <a:br>
              <a:rPr lang="uk-UA" dirty="0" smtClean="0"/>
            </a:br>
            <a:r>
              <a:rPr lang="uk-UA" dirty="0" smtClean="0"/>
              <a:t>б) релігійній, </a:t>
            </a:r>
            <a:br>
              <a:rPr lang="uk-UA" dirty="0" smtClean="0"/>
            </a:br>
            <a:r>
              <a:rPr lang="uk-UA" dirty="0" smtClean="0"/>
              <a:t/>
            </a:r>
            <a:br>
              <a:rPr lang="uk-UA" dirty="0" smtClean="0"/>
            </a:br>
            <a:r>
              <a:rPr lang="uk-UA" dirty="0" smtClean="0"/>
              <a:t>в) міжнаціональній, </a:t>
            </a:r>
            <a:br>
              <a:rPr lang="uk-UA" dirty="0" smtClean="0"/>
            </a:br>
            <a:r>
              <a:rPr lang="uk-UA" dirty="0" smtClean="0"/>
              <a:t/>
            </a:r>
            <a:br>
              <a:rPr lang="uk-UA" dirty="0" smtClean="0"/>
            </a:br>
            <a:r>
              <a:rPr lang="uk-UA" dirty="0" smtClean="0"/>
              <a:t>г) народний. </a:t>
            </a:r>
            <a:br>
              <a:rPr lang="uk-UA" dirty="0" smtClean="0"/>
            </a:br>
            <a:r>
              <a:rPr lang="uk-UA" dirty="0" smtClean="0"/>
              <a:t/>
            </a:r>
            <a:br>
              <a:rPr lang="uk-UA" dirty="0" smtClean="0"/>
            </a:br>
            <a:endParaRPr lang="uk-UA" dirty="0"/>
          </a:p>
        </p:txBody>
      </p:sp>
      <p:sp>
        <p:nvSpPr>
          <p:cNvPr id="4" name="Прямокутник 3"/>
          <p:cNvSpPr/>
          <p:nvPr/>
        </p:nvSpPr>
        <p:spPr>
          <a:xfrm>
            <a:off x="6516216" y="2962689"/>
            <a:ext cx="795411" cy="1107996"/>
          </a:xfrm>
          <a:prstGeom prst="rect">
            <a:avLst/>
          </a:prstGeom>
        </p:spPr>
        <p:txBody>
          <a:bodyPr wrap="none">
            <a:spAutoFit/>
          </a:bodyPr>
          <a:lstStyle/>
          <a:p>
            <a:r>
              <a:rPr lang="uk-UA" sz="6600" b="1" dirty="0" smtClean="0">
                <a:solidFill>
                  <a:srgbClr val="FF0000"/>
                </a:solidFill>
              </a:rPr>
              <a:t>В</a:t>
            </a:r>
            <a:endParaRPr lang="uk-UA" sz="6600" b="1" dirty="0">
              <a:solidFill>
                <a:srgbClr val="FF0000"/>
              </a:solidFill>
            </a:endParaRPr>
          </a:p>
        </p:txBody>
      </p:sp>
    </p:spTree>
    <p:extLst>
      <p:ext uri="{BB962C8B-B14F-4D97-AF65-F5344CB8AC3E}">
        <p14:creationId xmlns:p14="http://schemas.microsoft.com/office/powerpoint/2010/main" val="6330691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323528" y="476672"/>
            <a:ext cx="8229600" cy="5760640"/>
          </a:xfrm>
        </p:spPr>
        <p:txBody>
          <a:bodyPr/>
          <a:lstStyle/>
          <a:p>
            <a:pPr marL="0" indent="0">
              <a:buNone/>
            </a:pPr>
            <a:r>
              <a:rPr lang="uk-UA" dirty="0" smtClean="0"/>
              <a:t>9. Яка </a:t>
            </a:r>
            <a:r>
              <a:rPr lang="uk-UA" dirty="0" err="1" smtClean="0"/>
              <a:t>лінгво</a:t>
            </a:r>
            <a:r>
              <a:rPr lang="uk-UA" dirty="0" smtClean="0"/>
              <a:t>-етнічна група, на думку деяких українських соціологів, становить близьким 40% населення України? </a:t>
            </a:r>
            <a:br>
              <a:rPr lang="uk-UA" dirty="0" smtClean="0"/>
            </a:br>
            <a:r>
              <a:rPr lang="uk-UA" dirty="0" smtClean="0"/>
              <a:t/>
            </a:r>
            <a:br>
              <a:rPr lang="uk-UA" dirty="0" smtClean="0"/>
            </a:br>
            <a:r>
              <a:rPr lang="uk-UA" dirty="0" smtClean="0"/>
              <a:t>а) російськомовні українці, </a:t>
            </a:r>
            <a:br>
              <a:rPr lang="uk-UA" dirty="0" smtClean="0"/>
            </a:br>
            <a:r>
              <a:rPr lang="uk-UA" dirty="0" smtClean="0"/>
              <a:t/>
            </a:r>
            <a:br>
              <a:rPr lang="uk-UA" dirty="0" smtClean="0"/>
            </a:br>
            <a:r>
              <a:rPr lang="uk-UA" dirty="0" smtClean="0"/>
              <a:t>б) російськомовні Росіяни, </a:t>
            </a:r>
            <a:br>
              <a:rPr lang="uk-UA" dirty="0" smtClean="0"/>
            </a:br>
            <a:r>
              <a:rPr lang="uk-UA" dirty="0" smtClean="0"/>
              <a:t/>
            </a:r>
            <a:br>
              <a:rPr lang="uk-UA" dirty="0" smtClean="0"/>
            </a:br>
            <a:r>
              <a:rPr lang="uk-UA" dirty="0" smtClean="0"/>
              <a:t>в) іноетнічні групи, </a:t>
            </a:r>
            <a:br>
              <a:rPr lang="uk-UA" dirty="0" smtClean="0"/>
            </a:br>
            <a:r>
              <a:rPr lang="uk-UA" dirty="0" smtClean="0"/>
              <a:t/>
            </a:r>
            <a:br>
              <a:rPr lang="uk-UA" dirty="0" smtClean="0"/>
            </a:br>
            <a:r>
              <a:rPr lang="uk-UA" dirty="0" smtClean="0"/>
              <a:t>г) україномовні українці. </a:t>
            </a:r>
            <a:br>
              <a:rPr lang="uk-UA" dirty="0" smtClean="0"/>
            </a:br>
            <a:r>
              <a:rPr lang="uk-UA" dirty="0" smtClean="0"/>
              <a:t/>
            </a:r>
            <a:br>
              <a:rPr lang="uk-UA" dirty="0" smtClean="0"/>
            </a:br>
            <a:endParaRPr lang="uk-UA" dirty="0"/>
          </a:p>
        </p:txBody>
      </p:sp>
      <p:sp>
        <p:nvSpPr>
          <p:cNvPr id="4" name="Прямокутник 3"/>
          <p:cNvSpPr/>
          <p:nvPr/>
        </p:nvSpPr>
        <p:spPr>
          <a:xfrm>
            <a:off x="6516216" y="2962689"/>
            <a:ext cx="663964" cy="1107996"/>
          </a:xfrm>
          <a:prstGeom prst="rect">
            <a:avLst/>
          </a:prstGeom>
        </p:spPr>
        <p:txBody>
          <a:bodyPr wrap="none">
            <a:spAutoFit/>
          </a:bodyPr>
          <a:lstStyle/>
          <a:p>
            <a:r>
              <a:rPr lang="uk-UA" sz="6600" b="1" dirty="0" smtClean="0">
                <a:solidFill>
                  <a:srgbClr val="FF0000"/>
                </a:solidFill>
              </a:rPr>
              <a:t>Г</a:t>
            </a:r>
            <a:endParaRPr lang="uk-UA" sz="6600" b="1" dirty="0">
              <a:solidFill>
                <a:srgbClr val="FF0000"/>
              </a:solidFill>
            </a:endParaRPr>
          </a:p>
        </p:txBody>
      </p:sp>
    </p:spTree>
    <p:extLst>
      <p:ext uri="{BB962C8B-B14F-4D97-AF65-F5344CB8AC3E}">
        <p14:creationId xmlns:p14="http://schemas.microsoft.com/office/powerpoint/2010/main" val="372610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395536" y="476672"/>
            <a:ext cx="8229600" cy="5904656"/>
          </a:xfrm>
        </p:spPr>
        <p:txBody>
          <a:bodyPr/>
          <a:lstStyle/>
          <a:p>
            <a:pPr marL="0" indent="0">
              <a:buNone/>
            </a:pPr>
            <a:r>
              <a:rPr lang="uk-UA" dirty="0" smtClean="0"/>
              <a:t>10. Яка </a:t>
            </a:r>
            <a:r>
              <a:rPr lang="uk-UA" dirty="0" err="1" smtClean="0"/>
              <a:t>лінгво</a:t>
            </a:r>
            <a:r>
              <a:rPr lang="uk-UA" dirty="0" smtClean="0"/>
              <a:t>-етнічна група, на думку деяких провідних українських соціологів, становить близько 33-34% населення України? </a:t>
            </a:r>
            <a:br>
              <a:rPr lang="uk-UA" dirty="0" smtClean="0"/>
            </a:br>
            <a:r>
              <a:rPr lang="uk-UA" dirty="0" smtClean="0"/>
              <a:t/>
            </a:r>
            <a:br>
              <a:rPr lang="uk-UA" dirty="0" smtClean="0"/>
            </a:br>
            <a:r>
              <a:rPr lang="uk-UA" dirty="0" smtClean="0"/>
              <a:t>а) російськомовні українці, </a:t>
            </a:r>
            <a:br>
              <a:rPr lang="uk-UA" dirty="0" smtClean="0"/>
            </a:br>
            <a:r>
              <a:rPr lang="uk-UA" dirty="0" smtClean="0"/>
              <a:t/>
            </a:r>
            <a:br>
              <a:rPr lang="uk-UA" dirty="0" smtClean="0"/>
            </a:br>
            <a:r>
              <a:rPr lang="uk-UA" dirty="0" smtClean="0"/>
              <a:t>б) російськомовні Росіяни, </a:t>
            </a:r>
            <a:br>
              <a:rPr lang="uk-UA" dirty="0" smtClean="0"/>
            </a:br>
            <a:r>
              <a:rPr lang="uk-UA" dirty="0" smtClean="0"/>
              <a:t/>
            </a:r>
            <a:br>
              <a:rPr lang="uk-UA" dirty="0" smtClean="0"/>
            </a:br>
            <a:r>
              <a:rPr lang="uk-UA" dirty="0" smtClean="0"/>
              <a:t>в) іноетнічні групи, </a:t>
            </a:r>
            <a:br>
              <a:rPr lang="uk-UA" dirty="0" smtClean="0"/>
            </a:br>
            <a:r>
              <a:rPr lang="uk-UA" dirty="0" smtClean="0"/>
              <a:t/>
            </a:r>
            <a:br>
              <a:rPr lang="uk-UA" dirty="0" smtClean="0"/>
            </a:br>
            <a:r>
              <a:rPr lang="uk-UA" dirty="0" smtClean="0"/>
              <a:t>г) україномовні українці.</a:t>
            </a:r>
            <a:endParaRPr lang="uk-UA" dirty="0"/>
          </a:p>
        </p:txBody>
      </p:sp>
      <p:sp>
        <p:nvSpPr>
          <p:cNvPr id="4" name="Прямокутник 3"/>
          <p:cNvSpPr/>
          <p:nvPr/>
        </p:nvSpPr>
        <p:spPr>
          <a:xfrm>
            <a:off x="6516216" y="2962689"/>
            <a:ext cx="795411" cy="1107996"/>
          </a:xfrm>
          <a:prstGeom prst="rect">
            <a:avLst/>
          </a:prstGeom>
        </p:spPr>
        <p:txBody>
          <a:bodyPr wrap="none">
            <a:spAutoFit/>
          </a:bodyPr>
          <a:lstStyle/>
          <a:p>
            <a:r>
              <a:rPr lang="uk-UA" sz="6600" b="1" dirty="0" smtClean="0">
                <a:solidFill>
                  <a:srgbClr val="FF0000"/>
                </a:solidFill>
              </a:rPr>
              <a:t>А</a:t>
            </a:r>
            <a:endParaRPr lang="uk-UA" sz="6600" b="1" dirty="0">
              <a:solidFill>
                <a:srgbClr val="FF0000"/>
              </a:solidFill>
            </a:endParaRPr>
          </a:p>
        </p:txBody>
      </p:sp>
    </p:spTree>
    <p:extLst>
      <p:ext uri="{BB962C8B-B14F-4D97-AF65-F5344CB8AC3E}">
        <p14:creationId xmlns:p14="http://schemas.microsoft.com/office/powerpoint/2010/main" val="18780024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konferent.ru/wp-content/uploads/2013/04/yazy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628" y="3284984"/>
            <a:ext cx="6624736" cy="2957471"/>
          </a:xfrm>
          <a:prstGeom prst="rect">
            <a:avLst/>
          </a:prstGeom>
          <a:noFill/>
          <a:extLst>
            <a:ext uri="{909E8E84-426E-40DD-AFC4-6F175D3DCCD1}">
              <a14:hiddenFill xmlns:a14="http://schemas.microsoft.com/office/drawing/2010/main">
                <a:solidFill>
                  <a:srgbClr val="FFFFFF"/>
                </a:solidFill>
              </a14:hiddenFill>
            </a:ext>
          </a:extLst>
        </p:spPr>
      </p:pic>
      <p:sp>
        <p:nvSpPr>
          <p:cNvPr id="3" name="Місце для вмісту 2"/>
          <p:cNvSpPr>
            <a:spLocks noGrp="1"/>
          </p:cNvSpPr>
          <p:nvPr>
            <p:ph idx="1"/>
          </p:nvPr>
        </p:nvSpPr>
        <p:spPr>
          <a:xfrm>
            <a:off x="323528" y="548681"/>
            <a:ext cx="8424936" cy="2952328"/>
          </a:xfrm>
        </p:spPr>
        <p:txBody>
          <a:bodyPr/>
          <a:lstStyle/>
          <a:p>
            <a:pPr marL="0" indent="0">
              <a:buNone/>
            </a:pPr>
            <a:r>
              <a:rPr lang="uk-UA" sz="2000" dirty="0" smtClean="0"/>
              <a:t>Сучасне людство налічує тисячі народів, майже 200 держав, понад 6 млрд. жителів. Серед всієї маси людей немає двох однакових осіб. Кожен має свої особливості. Крім індивідуальних відмінностей, виділяють також групові: сімейні, статеві, вікові, професійні, національні і т. ін. </a:t>
            </a:r>
          </a:p>
          <a:p>
            <a:pPr marL="0" indent="0">
              <a:buNone/>
            </a:pPr>
            <a:r>
              <a:rPr lang="uk-UA" sz="2000" dirty="0" smtClean="0"/>
              <a:t>Регіональні та національні культури стають взаємопов’язаними. Вони впливають один на одного, посилюється взаємозв’язок різних країн і народів. Крім того, з’являється потужна тенденція до збереження власної ідентичності національної культури.</a:t>
            </a:r>
          </a:p>
          <a:p>
            <a:pPr marL="0" indent="0">
              <a:buNone/>
            </a:pPr>
            <a:endParaRPr lang="uk-UA" sz="2000" dirty="0"/>
          </a:p>
        </p:txBody>
      </p:sp>
    </p:spTree>
    <p:extLst>
      <p:ext uri="{BB962C8B-B14F-4D97-AF65-F5344CB8AC3E}">
        <p14:creationId xmlns:p14="http://schemas.microsoft.com/office/powerpoint/2010/main" val="70688945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http://tourlib.net/statti_ukr/images/goncharov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1881" y="587116"/>
            <a:ext cx="4111247" cy="3083435"/>
          </a:xfrm>
          <a:prstGeom prst="rect">
            <a:avLst/>
          </a:prstGeom>
          <a:noFill/>
          <a:extLst>
            <a:ext uri="{909E8E84-426E-40DD-AFC4-6F175D3DCCD1}">
              <a14:hiddenFill xmlns:a14="http://schemas.microsoft.com/office/drawing/2010/main">
                <a:solidFill>
                  <a:srgbClr val="FFFFFF"/>
                </a:solidFill>
              </a14:hiddenFill>
            </a:ext>
          </a:extLst>
        </p:spPr>
      </p:pic>
      <p:sp>
        <p:nvSpPr>
          <p:cNvPr id="3" name="Місце для вмісту 2"/>
          <p:cNvSpPr>
            <a:spLocks noGrp="1"/>
          </p:cNvSpPr>
          <p:nvPr>
            <p:ph idx="1"/>
          </p:nvPr>
        </p:nvSpPr>
        <p:spPr>
          <a:xfrm>
            <a:off x="323528" y="3933056"/>
            <a:ext cx="8229600" cy="2653755"/>
          </a:xfrm>
        </p:spPr>
        <p:txBody>
          <a:bodyPr/>
          <a:lstStyle/>
          <a:p>
            <a:pPr marL="0" indent="0">
              <a:buNone/>
            </a:pPr>
            <a:r>
              <a:rPr lang="uk-UA" sz="2400" dirty="0">
                <a:solidFill>
                  <a:srgbClr val="E24E26"/>
                </a:solidFill>
              </a:rPr>
              <a:t>Сучасна культура заснована на загальнолюдських цінностях, русі захисту прав особистості, гуманізмі, творчому розвитку особистості, поширенні наукового знання і передових технологій, взаємозбагаченні національних культур, екологічному ставленні до життя й навколишнього середовища.</a:t>
            </a:r>
            <a:endParaRPr lang="uk-UA" sz="2400" dirty="0">
              <a:solidFill>
                <a:srgbClr val="E24E26"/>
              </a:solidFill>
            </a:endParaRPr>
          </a:p>
        </p:txBody>
      </p:sp>
      <p:pic>
        <p:nvPicPr>
          <p:cNvPr id="27650" name="Picture 2" descr="http://hope-good.net/2012/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48680"/>
            <a:ext cx="4680520" cy="3121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85740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67544" y="476672"/>
            <a:ext cx="8229600" cy="1905075"/>
          </a:xfrm>
        </p:spPr>
        <p:txBody>
          <a:bodyPr/>
          <a:lstStyle/>
          <a:p>
            <a:pPr marL="0" indent="0">
              <a:buNone/>
            </a:pPr>
            <a:r>
              <a:rPr lang="uk-UA" sz="2000" dirty="0">
                <a:solidFill>
                  <a:srgbClr val="8B2884"/>
                </a:solidFill>
              </a:rPr>
              <a:t>Культура будь-якого народу розвивається не ізольовано від культур інших народів, а закономірно перебуває в контексті світового культурного процесу. Українці віками творили власну самобутню культуру, успадковуючи культурні цінності своїх предків, переймаючи і творчо осмислюючи надбання інших народів.</a:t>
            </a:r>
          </a:p>
          <a:p>
            <a:pPr marL="0" indent="0">
              <a:buNone/>
            </a:pPr>
            <a:endParaRPr lang="uk-UA" sz="2000" dirty="0">
              <a:solidFill>
                <a:srgbClr val="8B2884"/>
              </a:solidFill>
            </a:endParaRPr>
          </a:p>
        </p:txBody>
      </p:sp>
      <p:pic>
        <p:nvPicPr>
          <p:cNvPr id="28674" name="Picture 2" descr="http://mami.org.ua/i/images/default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2044" y="2204864"/>
            <a:ext cx="5400600" cy="4045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86462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323528" y="581211"/>
            <a:ext cx="8229600" cy="2271726"/>
          </a:xfrm>
        </p:spPr>
        <p:txBody>
          <a:bodyPr/>
          <a:lstStyle/>
          <a:p>
            <a:pPr marL="0" indent="0">
              <a:buNone/>
            </a:pPr>
            <a:r>
              <a:rPr lang="uk-UA" sz="2400" dirty="0" smtClean="0">
                <a:solidFill>
                  <a:srgbClr val="B00126"/>
                </a:solidFill>
              </a:rPr>
              <a:t>Одним із найважливіших факторів, що сприяє успішному розвитку національних культур, є засвоєння художнього досвіду інших народів. Інтенсивність і плодотворність цього процесу забезпечують соціально-економічні зв’язки, що зумовлені прагненням народів до взаєморозуміння та взаємозбагачення.</a:t>
            </a:r>
          </a:p>
          <a:p>
            <a:pPr marL="0" indent="0">
              <a:buNone/>
            </a:pPr>
            <a:endParaRPr lang="uk-UA" sz="2400" dirty="0">
              <a:solidFill>
                <a:srgbClr val="B00126"/>
              </a:solidFill>
            </a:endParaRPr>
          </a:p>
        </p:txBody>
      </p:sp>
      <p:pic>
        <p:nvPicPr>
          <p:cNvPr id="29700" name="Picture 4" descr="http://hope-good.net/201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4052" y="3024408"/>
            <a:ext cx="4968552" cy="3313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97154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549306" y="692696"/>
            <a:ext cx="8229600" cy="1808920"/>
          </a:xfrm>
        </p:spPr>
        <p:txBody>
          <a:bodyPr/>
          <a:lstStyle/>
          <a:p>
            <a:pPr marL="0" indent="0">
              <a:buNone/>
            </a:pPr>
            <a:r>
              <a:rPr lang="uk-UA" sz="2400" dirty="0">
                <a:solidFill>
                  <a:srgbClr val="8C481C"/>
                </a:solidFill>
              </a:rPr>
              <a:t>Сьогодні постає проблема формування єдності етнокультурного розмаїття, яке є головною умовою існування світової культури як цілісного феномена.</a:t>
            </a:r>
          </a:p>
          <a:p>
            <a:pPr marL="0" indent="0">
              <a:buNone/>
            </a:pPr>
            <a:endParaRPr lang="uk-UA" sz="2400" dirty="0">
              <a:solidFill>
                <a:srgbClr val="8C481C"/>
              </a:solidFill>
            </a:endParaRPr>
          </a:p>
        </p:txBody>
      </p:sp>
      <p:pic>
        <p:nvPicPr>
          <p:cNvPr id="4" name="Picture 2" descr="http://svitova-litera.at.ua/_ld/1/4774243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32856"/>
            <a:ext cx="4531199" cy="3400376"/>
          </a:xfrm>
          <a:prstGeom prst="rect">
            <a:avLst/>
          </a:prstGeom>
          <a:noFill/>
          <a:extLst>
            <a:ext uri="{909E8E84-426E-40DD-AFC4-6F175D3DCCD1}">
              <a14:hiddenFill xmlns:a14="http://schemas.microsoft.com/office/drawing/2010/main">
                <a:solidFill>
                  <a:srgbClr val="FFFFFF"/>
                </a:solidFill>
              </a14:hiddenFill>
            </a:ext>
          </a:extLst>
        </p:spPr>
      </p:pic>
      <p:pic>
        <p:nvPicPr>
          <p:cNvPr id="30722" name="Picture 2" descr="http://school9.com.ua/content/05-10-2011/3A0D9E27_5655_49A4_94CF_8BC299221ED8_mw800_mh600_s.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24768" y="2501616"/>
            <a:ext cx="4147635" cy="3641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0385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berezne.libr.rv.ua/agro-tech/images/evroklu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596033"/>
            <a:ext cx="3315168" cy="4675238"/>
          </a:xfrm>
          <a:prstGeom prst="rect">
            <a:avLst/>
          </a:prstGeom>
          <a:noFill/>
          <a:extLst>
            <a:ext uri="{909E8E84-426E-40DD-AFC4-6F175D3DCCD1}">
              <a14:hiddenFill xmlns:a14="http://schemas.microsoft.com/office/drawing/2010/main">
                <a:solidFill>
                  <a:srgbClr val="FFFFFF"/>
                </a:solidFill>
              </a14:hiddenFill>
            </a:ext>
          </a:extLst>
        </p:spPr>
      </p:pic>
      <p:sp>
        <p:nvSpPr>
          <p:cNvPr id="3" name="Місце для вмісту 2"/>
          <p:cNvSpPr>
            <a:spLocks noGrp="1"/>
          </p:cNvSpPr>
          <p:nvPr>
            <p:ph idx="1"/>
          </p:nvPr>
        </p:nvSpPr>
        <p:spPr>
          <a:xfrm>
            <a:off x="323528" y="476672"/>
            <a:ext cx="5493296" cy="5760640"/>
          </a:xfrm>
        </p:spPr>
        <p:txBody>
          <a:bodyPr/>
          <a:lstStyle/>
          <a:p>
            <a:pPr marL="0" indent="0">
              <a:buNone/>
            </a:pPr>
            <a:r>
              <a:rPr lang="uk-UA" sz="2400" dirty="0" smtClean="0"/>
              <a:t>«</a:t>
            </a:r>
            <a:r>
              <a:rPr lang="uk-UA" sz="2400" dirty="0" err="1" smtClean="0"/>
              <a:t>Полікультурність</a:t>
            </a:r>
            <a:r>
              <a:rPr lang="uk-UA" sz="2400" dirty="0" smtClean="0"/>
              <a:t>» — це такий принцип функціонування та співіснування в певному соціумі різноманітних етнокультурних спільнот з притаманним їм усвідомленням власної ідентичності, що забезпечує їх рівноправність, толерантність та органічність зв’язку з широкою </a:t>
            </a:r>
            <a:r>
              <a:rPr lang="uk-UA" sz="2400" dirty="0" err="1" smtClean="0"/>
              <a:t>кроскультурною</a:t>
            </a:r>
            <a:r>
              <a:rPr lang="uk-UA" sz="2400" dirty="0" smtClean="0"/>
              <a:t> спільнотою, взаємозбагачення культур, а також наявність та визначення спільної загальнодержавної системи норм та цінностей, які становлять основу громадянської свідомості кожного члена соціуму.</a:t>
            </a:r>
          </a:p>
          <a:p>
            <a:pPr marL="0" indent="0">
              <a:buNone/>
            </a:pPr>
            <a:endParaRPr lang="uk-UA" sz="2400" dirty="0"/>
          </a:p>
        </p:txBody>
      </p:sp>
    </p:spTree>
    <p:extLst>
      <p:ext uri="{BB962C8B-B14F-4D97-AF65-F5344CB8AC3E}">
        <p14:creationId xmlns:p14="http://schemas.microsoft.com/office/powerpoint/2010/main" val="1203421435"/>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683568" y="2521479"/>
            <a:ext cx="3178696" cy="3556991"/>
          </a:xfrm>
        </p:spPr>
        <p:txBody>
          <a:bodyPr/>
          <a:lstStyle/>
          <a:p>
            <a:pPr marL="0" indent="0">
              <a:buNone/>
            </a:pPr>
            <a:r>
              <a:rPr lang="uk-UA" sz="2000" dirty="0" smtClean="0">
                <a:solidFill>
                  <a:srgbClr val="EB7000"/>
                </a:solidFill>
              </a:rPr>
              <a:t>Необхідно підкреслити, що термін "</a:t>
            </a:r>
            <a:r>
              <a:rPr lang="uk-UA" sz="2000" dirty="0" err="1" smtClean="0">
                <a:solidFill>
                  <a:srgbClr val="EB7000"/>
                </a:solidFill>
              </a:rPr>
              <a:t>багатокультурність</a:t>
            </a:r>
            <a:r>
              <a:rPr lang="uk-UA" sz="2000" dirty="0" smtClean="0">
                <a:solidFill>
                  <a:srgbClr val="EB7000"/>
                </a:solidFill>
              </a:rPr>
              <a:t>" відображає культурний устрій і практику саме в демократичних, соціальних, правових державах. Певною мірою він є показником демократичності суспільного устрою. </a:t>
            </a:r>
            <a:endParaRPr lang="uk-UA" sz="2000" dirty="0">
              <a:solidFill>
                <a:srgbClr val="EB7000"/>
              </a:solidFill>
            </a:endParaRPr>
          </a:p>
        </p:txBody>
      </p:sp>
      <p:pic>
        <p:nvPicPr>
          <p:cNvPr id="32772" name="Picture 4" descr="http://svitova-litera.at.ua/_ld/1/4328695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558334"/>
            <a:ext cx="4464496" cy="3984541"/>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descr="http://vb.dooword.ru/pars_docs/refs/7/d-6756/6756_html_m66c3b9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792" y="692696"/>
            <a:ext cx="2232248" cy="1670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605704"/>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15063</TotalTime>
  <Words>738</Words>
  <Application>Microsoft Office PowerPoint</Application>
  <PresentationFormat>Екран (4:3)</PresentationFormat>
  <Paragraphs>32</Paragraphs>
  <Slides>23</Slides>
  <Notes>0</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23</vt:i4>
      </vt:variant>
    </vt:vector>
  </HeadingPairs>
  <TitlesOfParts>
    <vt:vector size="26" baseType="lpstr">
      <vt:lpstr>Arial</vt:lpstr>
      <vt:lpstr>Calibri</vt:lpstr>
      <vt:lpstr>Diseño predeterminado</vt:lpstr>
      <vt:lpstr>Полікультурність</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Коноваленко Юля</cp:lastModifiedBy>
  <cp:revision>749</cp:revision>
  <dcterms:created xsi:type="dcterms:W3CDTF">2010-05-23T14:28:12Z</dcterms:created>
  <dcterms:modified xsi:type="dcterms:W3CDTF">2014-04-17T16:20:30Z</dcterms:modified>
</cp:coreProperties>
</file>