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9BC9-DBB8-4927-ACBD-1664C2B82FC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ED9BC9-DBB8-4927-ACBD-1664C2B82FC5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04661D-9C0A-4D5E-B9C0-ECF45C84F7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2592288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latin typeface="Mistral" pitchFamily="66" charset="0"/>
              </a:rPr>
              <a:t>Європейська інтеграція. Європейський Союз.</a:t>
            </a:r>
            <a:endParaRPr lang="ru-RU" sz="6000" dirty="0">
              <a:latin typeface="Mistral" pitchFamily="66" charset="0"/>
            </a:endParaRPr>
          </a:p>
        </p:txBody>
      </p:sp>
      <p:pic>
        <p:nvPicPr>
          <p:cNvPr id="63492" name="Picture 4" descr="http://image.zn.ua/media/images/original/Mar2011/31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80928"/>
            <a:ext cx="5436096" cy="4077072"/>
          </a:xfrm>
          <a:prstGeom prst="rect">
            <a:avLst/>
          </a:prstGeom>
          <a:noFill/>
        </p:spPr>
      </p:pic>
      <p:pic>
        <p:nvPicPr>
          <p:cNvPr id="63496" name="Picture 8" descr="http://4.bp.blogspot.com/-onGmCzcovBo/Uoa4O_MYZrI/AAAAAAAAPxw/h-KIWVkWGew/s1600/%D8%A7%D9%84%D8%A7%D8%AA%D8%AD%D8%A7%D8%AF+%D8%A7%D9%84%D8%A7%D9%88%D8%B1%D9%88%D8%A8%D9%8A.jpg"/>
          <p:cNvPicPr>
            <a:picLocks noChangeAspect="1" noChangeArrowheads="1"/>
          </p:cNvPicPr>
          <p:nvPr/>
        </p:nvPicPr>
        <p:blipFill>
          <a:blip r:embed="rId3" cstate="print"/>
          <a:srcRect r="24742"/>
          <a:stretch>
            <a:fillRect/>
          </a:stretch>
        </p:blipFill>
        <p:spPr bwMode="auto">
          <a:xfrm>
            <a:off x="5508104" y="2780928"/>
            <a:ext cx="3635896" cy="4077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Союзу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сьогоднішній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b="1" dirty="0" smtClean="0"/>
              <a:t>1957</a:t>
            </a:r>
            <a:r>
              <a:rPr lang="ru-RU" dirty="0" smtClean="0"/>
              <a:t> </a:t>
            </a:r>
            <a:r>
              <a:rPr lang="ru-RU" dirty="0" err="1" smtClean="0"/>
              <a:t>Бельгія</a:t>
            </a:r>
            <a:r>
              <a:rPr lang="ru-RU" dirty="0" smtClean="0"/>
              <a:t>, </a:t>
            </a:r>
            <a:r>
              <a:rPr lang="ru-RU" dirty="0" err="1" smtClean="0"/>
              <a:t>Німеччина</a:t>
            </a:r>
            <a:r>
              <a:rPr lang="ru-RU" dirty="0" smtClean="0"/>
              <a:t>, </a:t>
            </a:r>
            <a:r>
              <a:rPr lang="ru-RU" dirty="0" err="1" smtClean="0"/>
              <a:t>Італія</a:t>
            </a:r>
            <a:r>
              <a:rPr lang="ru-RU" dirty="0" smtClean="0"/>
              <a:t>, Люксембург, </a:t>
            </a:r>
            <a:r>
              <a:rPr lang="ru-RU" dirty="0" err="1" smtClean="0"/>
              <a:t>Нідерланди</a:t>
            </a:r>
            <a:r>
              <a:rPr lang="ru-RU" dirty="0" smtClean="0"/>
              <a:t>, </a:t>
            </a:r>
            <a:r>
              <a:rPr lang="ru-RU" dirty="0" err="1" smtClean="0"/>
              <a:t>Франція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b="1" dirty="0" smtClean="0"/>
              <a:t>1973</a:t>
            </a:r>
            <a:r>
              <a:rPr lang="ru-RU" dirty="0" smtClean="0"/>
              <a:t> </a:t>
            </a:r>
            <a:r>
              <a:rPr lang="ru-RU" dirty="0" err="1" smtClean="0"/>
              <a:t>Великобританія</a:t>
            </a:r>
            <a:r>
              <a:rPr lang="ru-RU" dirty="0" smtClean="0"/>
              <a:t>, </a:t>
            </a:r>
            <a:r>
              <a:rPr lang="ru-RU" dirty="0" err="1" smtClean="0"/>
              <a:t>Данія</a:t>
            </a:r>
            <a:r>
              <a:rPr lang="ru-RU" dirty="0" smtClean="0"/>
              <a:t>, </a:t>
            </a:r>
            <a:r>
              <a:rPr lang="ru-RU" dirty="0" err="1" smtClean="0"/>
              <a:t>Ірландія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b="1" dirty="0" smtClean="0"/>
              <a:t>1981</a:t>
            </a:r>
            <a:r>
              <a:rPr lang="ru-RU" dirty="0" smtClean="0"/>
              <a:t> </a:t>
            </a:r>
            <a:r>
              <a:rPr lang="ru-RU" dirty="0" err="1" smtClean="0"/>
              <a:t>Греція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b="1" dirty="0" smtClean="0"/>
              <a:t>1986</a:t>
            </a:r>
            <a:r>
              <a:rPr lang="ru-RU" dirty="0" smtClean="0"/>
              <a:t> </a:t>
            </a:r>
            <a:r>
              <a:rPr lang="ru-RU" dirty="0" err="1" smtClean="0"/>
              <a:t>Португалія</a:t>
            </a:r>
            <a:r>
              <a:rPr lang="ru-RU" dirty="0" smtClean="0"/>
              <a:t>, </a:t>
            </a:r>
            <a:r>
              <a:rPr lang="ru-RU" dirty="0" err="1" smtClean="0"/>
              <a:t>Іспанія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b="1" dirty="0" smtClean="0"/>
              <a:t>1995</a:t>
            </a:r>
            <a:r>
              <a:rPr lang="ru-RU" dirty="0" smtClean="0"/>
              <a:t> </a:t>
            </a:r>
            <a:r>
              <a:rPr lang="ru-RU" dirty="0" err="1" smtClean="0"/>
              <a:t>Австрія</a:t>
            </a:r>
            <a:r>
              <a:rPr lang="ru-RU" dirty="0" smtClean="0"/>
              <a:t>, </a:t>
            </a:r>
            <a:r>
              <a:rPr lang="ru-RU" dirty="0" err="1" smtClean="0"/>
              <a:t>Фінляндія</a:t>
            </a:r>
            <a:r>
              <a:rPr lang="ru-RU" dirty="0" smtClean="0"/>
              <a:t>, </a:t>
            </a:r>
            <a:r>
              <a:rPr lang="ru-RU" dirty="0" err="1" smtClean="0"/>
              <a:t>Швеція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b="1" dirty="0" smtClean="0"/>
              <a:t>2004</a:t>
            </a:r>
            <a:r>
              <a:rPr lang="ru-RU" dirty="0" smtClean="0"/>
              <a:t> </a:t>
            </a:r>
            <a:r>
              <a:rPr lang="ru-RU" dirty="0" err="1" smtClean="0"/>
              <a:t>Латвія</a:t>
            </a:r>
            <a:r>
              <a:rPr lang="ru-RU" dirty="0" smtClean="0"/>
              <a:t>, Литва, </a:t>
            </a:r>
            <a:r>
              <a:rPr lang="ru-RU" dirty="0" err="1" smtClean="0"/>
              <a:t>Естонія</a:t>
            </a:r>
            <a:r>
              <a:rPr lang="ru-RU" dirty="0" smtClean="0"/>
              <a:t>, Мальта, </a:t>
            </a:r>
            <a:r>
              <a:rPr lang="ru-RU" dirty="0" err="1" smtClean="0"/>
              <a:t>Польща</a:t>
            </a:r>
            <a:r>
              <a:rPr lang="ru-RU" dirty="0" smtClean="0"/>
              <a:t>, </a:t>
            </a:r>
            <a:r>
              <a:rPr lang="ru-RU" dirty="0" err="1" smtClean="0"/>
              <a:t>Словаччина</a:t>
            </a:r>
            <a:r>
              <a:rPr lang="ru-RU" dirty="0" smtClean="0"/>
              <a:t>, </a:t>
            </a:r>
            <a:r>
              <a:rPr lang="ru-RU" dirty="0" err="1" smtClean="0"/>
              <a:t>Словенія</a:t>
            </a:r>
            <a:r>
              <a:rPr lang="ru-RU" dirty="0" smtClean="0"/>
              <a:t>, </a:t>
            </a:r>
            <a:r>
              <a:rPr lang="ru-RU" dirty="0" err="1" smtClean="0"/>
              <a:t>Чехія</a:t>
            </a:r>
            <a:r>
              <a:rPr lang="ru-RU" dirty="0" smtClean="0"/>
              <a:t>, </a:t>
            </a:r>
            <a:r>
              <a:rPr lang="ru-RU" dirty="0" err="1" smtClean="0"/>
              <a:t>Угорщина</a:t>
            </a:r>
            <a:r>
              <a:rPr lang="ru-RU" dirty="0" smtClean="0"/>
              <a:t>, </a:t>
            </a:r>
            <a:r>
              <a:rPr lang="ru-RU" dirty="0" err="1" smtClean="0"/>
              <a:t>Кіпр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b="1" dirty="0" smtClean="0"/>
              <a:t>2007</a:t>
            </a:r>
            <a:r>
              <a:rPr lang="ru-RU" dirty="0" smtClean="0"/>
              <a:t> </a:t>
            </a:r>
            <a:r>
              <a:rPr lang="ru-RU" dirty="0" err="1" smtClean="0"/>
              <a:t>Болгарія</a:t>
            </a:r>
            <a:r>
              <a:rPr lang="ru-RU" dirty="0" smtClean="0"/>
              <a:t>, </a:t>
            </a:r>
            <a:r>
              <a:rPr lang="ru-RU" dirty="0" err="1" smtClean="0"/>
              <a:t>Румунія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         </a:t>
            </a:r>
          </a:p>
          <a:p>
            <a:pPr>
              <a:buNone/>
            </a:pPr>
            <a:r>
              <a:rPr lang="ru-RU" b="1" dirty="0" smtClean="0"/>
              <a:t>         2013  </a:t>
            </a:r>
            <a:r>
              <a:rPr lang="ru-RU" dirty="0" err="1" smtClean="0"/>
              <a:t>Хорва</a:t>
            </a:r>
            <a:r>
              <a:rPr lang="uk-UA" dirty="0" err="1" smtClean="0"/>
              <a:t>тія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за межами </a:t>
            </a:r>
            <a:r>
              <a:rPr lang="ru-RU" b="1" dirty="0" err="1" smtClean="0"/>
              <a:t>Європи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входять</a:t>
            </a:r>
            <a:r>
              <a:rPr lang="ru-RU" b="1" dirty="0" smtClean="0"/>
              <a:t> до ЄС:</a:t>
            </a:r>
          </a:p>
          <a:p>
            <a:r>
              <a:rPr lang="ru-RU" dirty="0" err="1" smtClean="0"/>
              <a:t>Іспанії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Канарські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Мелілья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Сеута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Португалії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Азорські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Мадейра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Франції</a:t>
            </a:r>
            <a:r>
              <a:rPr lang="ru-RU" dirty="0" smtClean="0"/>
              <a:t>:</a:t>
            </a:r>
          </a:p>
          <a:p>
            <a:r>
              <a:rPr lang="ru-RU" dirty="0" smtClean="0"/>
              <a:t>Гваделупа</a:t>
            </a:r>
            <a:br>
              <a:rPr lang="ru-RU" dirty="0" smtClean="0"/>
            </a:br>
            <a:r>
              <a:rPr lang="ru-RU" dirty="0" err="1" smtClean="0"/>
              <a:t>Мартініка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Реюньйон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Французька</a:t>
            </a:r>
            <a:r>
              <a:rPr lang="ru-RU" dirty="0" smtClean="0"/>
              <a:t> </a:t>
            </a:r>
            <a:r>
              <a:rPr lang="ru-RU" dirty="0" err="1" smtClean="0"/>
              <a:t>Гвіана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    </a:t>
            </a:r>
            <a:r>
              <a:rPr lang="ru-RU" b="1" dirty="0" err="1" smtClean="0"/>
              <a:t>Країни-кандидати</a:t>
            </a:r>
            <a:r>
              <a:rPr lang="ru-RU" b="1" dirty="0" smtClean="0"/>
              <a:t> на </a:t>
            </a:r>
            <a:r>
              <a:rPr lang="ru-RU" b="1" dirty="0" err="1" smtClean="0"/>
              <a:t>вступ</a:t>
            </a:r>
            <a:r>
              <a:rPr lang="ru-RU" b="1" dirty="0" smtClean="0"/>
              <a:t> до ЄС:</a:t>
            </a:r>
          </a:p>
          <a:p>
            <a:r>
              <a:rPr lang="ru-RU" dirty="0" err="1" smtClean="0"/>
              <a:t>Македонія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Туреччина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Ісландія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Чорногорія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http://civilnet.am/wp-content/uploads/2012/07/Sp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67" y="692696"/>
            <a:ext cx="4800533" cy="2880320"/>
          </a:xfrm>
          <a:prstGeom prst="rect">
            <a:avLst/>
          </a:prstGeom>
          <a:noFill/>
        </p:spPr>
      </p:pic>
      <p:pic>
        <p:nvPicPr>
          <p:cNvPr id="29700" name="Picture 4" descr="http://s0.i-news.kz/illustrations/b/f3/7e/f5/1333451586-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88168"/>
            <a:ext cx="3923929" cy="2769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tsn.ua/media/images2/original/Dec2011/383528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3752742"/>
            <a:ext cx="3779912" cy="3105258"/>
          </a:xfrm>
          <a:prstGeom prst="rect">
            <a:avLst/>
          </a:prstGeom>
          <a:noFill/>
        </p:spPr>
      </p:pic>
      <p:pic>
        <p:nvPicPr>
          <p:cNvPr id="28678" name="Picture 6" descr="http://novostimira.com.ua/userfiles/eu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861048"/>
            <a:ext cx="2867919" cy="2996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Хорватія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2880320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Хорватія</a:t>
            </a:r>
            <a:r>
              <a:rPr lang="ru-RU" dirty="0" smtClean="0"/>
              <a:t> </a:t>
            </a:r>
            <a:r>
              <a:rPr lang="ru-RU" dirty="0" err="1" smtClean="0"/>
              <a:t>розпочала</a:t>
            </a:r>
            <a:r>
              <a:rPr lang="ru-RU" dirty="0" smtClean="0"/>
              <a:t> переговори у </a:t>
            </a:r>
            <a:r>
              <a:rPr lang="ru-RU" dirty="0" err="1" smtClean="0"/>
              <a:t>жовтні</a:t>
            </a:r>
            <a:r>
              <a:rPr lang="ru-RU" dirty="0" smtClean="0"/>
              <a:t> 2005 року. У </a:t>
            </a:r>
            <a:r>
              <a:rPr lang="ru-RU" dirty="0" err="1" smtClean="0"/>
              <a:t>червні</a:t>
            </a:r>
            <a:r>
              <a:rPr lang="ru-RU" dirty="0" smtClean="0"/>
              <a:t> 2006 р. </a:t>
            </a:r>
            <a:r>
              <a:rPr lang="ru-RU" dirty="0" err="1" smtClean="0"/>
              <a:t>чільники</a:t>
            </a:r>
            <a:r>
              <a:rPr lang="ru-RU" dirty="0" smtClean="0"/>
              <a:t> </a:t>
            </a:r>
            <a:r>
              <a:rPr lang="ru-RU" dirty="0" err="1" smtClean="0"/>
              <a:t>Євросоюзу</a:t>
            </a:r>
            <a:r>
              <a:rPr lang="ru-RU" dirty="0" smtClean="0"/>
              <a:t> заявили про </a:t>
            </a:r>
            <a:r>
              <a:rPr lang="ru-RU" dirty="0" err="1" smtClean="0"/>
              <a:t>прогнозований</a:t>
            </a:r>
            <a:r>
              <a:rPr lang="ru-RU" dirty="0" smtClean="0"/>
              <a:t> </a:t>
            </a:r>
            <a:r>
              <a:rPr lang="ru-RU" dirty="0" err="1" smtClean="0"/>
              <a:t>вступ</a:t>
            </a:r>
            <a:r>
              <a:rPr lang="ru-RU" dirty="0" smtClean="0"/>
              <a:t> </a:t>
            </a:r>
            <a:r>
              <a:rPr lang="ru-RU" dirty="0" err="1" smtClean="0"/>
              <a:t>Хорватії</a:t>
            </a:r>
            <a:r>
              <a:rPr lang="ru-RU" dirty="0" smtClean="0"/>
              <a:t> до ЄС 2010 року  10 </a:t>
            </a:r>
            <a:r>
              <a:rPr lang="ru-RU" dirty="0" err="1" smtClean="0"/>
              <a:t>червня</a:t>
            </a:r>
            <a:r>
              <a:rPr lang="ru-RU" dirty="0" smtClean="0"/>
              <a:t> 2011 президент </a:t>
            </a:r>
            <a:r>
              <a:rPr lang="ru-RU" dirty="0" err="1" smtClean="0"/>
              <a:t>Євросоюзу</a:t>
            </a:r>
            <a:r>
              <a:rPr lang="ru-RU" dirty="0" smtClean="0"/>
              <a:t> Ж. М. </a:t>
            </a:r>
            <a:r>
              <a:rPr lang="ru-RU" dirty="0" err="1" smtClean="0"/>
              <a:t>Барозу</a:t>
            </a:r>
            <a:r>
              <a:rPr lang="ru-RU" dirty="0" smtClean="0"/>
              <a:t> заявив,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Хорватія</a:t>
            </a:r>
            <a:r>
              <a:rPr lang="ru-RU" dirty="0" smtClean="0"/>
              <a:t> буде </a:t>
            </a:r>
            <a:r>
              <a:rPr lang="ru-RU" dirty="0" err="1" smtClean="0"/>
              <a:t>прийнята</a:t>
            </a:r>
            <a:r>
              <a:rPr lang="ru-RU" dirty="0" smtClean="0"/>
              <a:t> до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Євросоюзу</a:t>
            </a:r>
            <a:r>
              <a:rPr lang="ru-RU" dirty="0" smtClean="0"/>
              <a:t> у 2012-му </a:t>
            </a:r>
            <a:r>
              <a:rPr lang="ru-RU" dirty="0" err="1" smtClean="0"/>
              <a:t>році</a:t>
            </a:r>
            <a:r>
              <a:rPr lang="ru-RU" dirty="0" smtClean="0"/>
              <a:t>. 1 </a:t>
            </a:r>
            <a:r>
              <a:rPr lang="ru-RU" dirty="0" err="1" smtClean="0"/>
              <a:t>липня</a:t>
            </a:r>
            <a:r>
              <a:rPr lang="ru-RU" dirty="0" smtClean="0"/>
              <a:t> 2013 року </a:t>
            </a:r>
            <a:r>
              <a:rPr lang="ru-RU" dirty="0" err="1" smtClean="0"/>
              <a:t>Хорватія</a:t>
            </a:r>
            <a:r>
              <a:rPr lang="ru-RU" dirty="0" smtClean="0"/>
              <a:t> </a:t>
            </a:r>
            <a:r>
              <a:rPr lang="ru-RU" dirty="0" err="1" smtClean="0"/>
              <a:t>офіційно</a:t>
            </a:r>
            <a:r>
              <a:rPr lang="ru-RU" dirty="0" smtClean="0"/>
              <a:t> вступила до ЄС.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Країна</a:t>
            </a:r>
            <a:r>
              <a:rPr lang="ru-RU" dirty="0" smtClean="0"/>
              <a:t> стала 28-м членом </a:t>
            </a:r>
            <a:r>
              <a:rPr lang="ru-RU" i="1" dirty="0" err="1" smtClean="0"/>
              <a:t>Євросоюзу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6" name="Picture 4" descr="http://www.wz.lviv.ua/images/articles/2013/07/big/ee44972b4742732b4ddd163c2465c1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29050"/>
            <a:ext cx="2867025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100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err="1" smtClean="0"/>
              <a:t>Органи</a:t>
            </a:r>
            <a:r>
              <a:rPr lang="ru-RU" sz="4900" dirty="0" smtClean="0"/>
              <a:t> </a:t>
            </a:r>
            <a:r>
              <a:rPr lang="ru-RU" sz="4900" dirty="0" err="1" smtClean="0"/>
              <a:t>Європейського</a:t>
            </a:r>
            <a:r>
              <a:rPr lang="ru-RU" sz="4900" dirty="0" smtClean="0"/>
              <a:t> Союзу </a:t>
            </a:r>
            <a:r>
              <a:rPr lang="ru-RU" sz="4900" dirty="0" err="1" smtClean="0"/>
              <a:t>і</a:t>
            </a:r>
            <a:r>
              <a:rPr lang="ru-RU" sz="4900" dirty="0" smtClean="0"/>
              <a:t> </a:t>
            </a:r>
            <a:r>
              <a:rPr lang="ru-RU" sz="4900" dirty="0" err="1" smtClean="0"/>
              <a:t>Європейських</a:t>
            </a:r>
            <a:r>
              <a:rPr lang="ru-RU" sz="4900" dirty="0" smtClean="0"/>
              <a:t> </a:t>
            </a:r>
            <a:r>
              <a:rPr lang="ru-RU" sz="4900" dirty="0" err="1" smtClean="0"/>
              <a:t>Спільнот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ВИКОНАВЧА ВЛАДА, </a:t>
            </a:r>
            <a:r>
              <a:rPr lang="ru-RU" sz="4900" dirty="0" err="1" smtClean="0"/>
              <a:t>Європейська</a:t>
            </a:r>
            <a:r>
              <a:rPr lang="ru-RU" sz="4900" dirty="0" smtClean="0"/>
              <a:t> </a:t>
            </a:r>
            <a:r>
              <a:rPr lang="ru-RU" sz="4900" dirty="0" err="1" smtClean="0"/>
              <a:t>комісія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64904"/>
            <a:ext cx="5364088" cy="4293096"/>
          </a:xfrm>
        </p:spPr>
        <p:txBody>
          <a:bodyPr/>
          <a:lstStyle/>
          <a:p>
            <a:r>
              <a:rPr lang="ru-RU" dirty="0" err="1" smtClean="0"/>
              <a:t>законотворча</a:t>
            </a:r>
            <a:r>
              <a:rPr lang="ru-RU" dirty="0" smtClean="0"/>
              <a:t> </a:t>
            </a:r>
            <a:r>
              <a:rPr lang="ru-RU" dirty="0" err="1" smtClean="0"/>
              <a:t>ініціатива</a:t>
            </a:r>
            <a:endParaRPr lang="ru-RU" dirty="0" smtClean="0"/>
          </a:p>
          <a:p>
            <a:r>
              <a:rPr lang="ru-RU" dirty="0" err="1" smtClean="0"/>
              <a:t>виконання</a:t>
            </a:r>
            <a:r>
              <a:rPr lang="ru-RU" dirty="0" smtClean="0"/>
              <a:t> бюджету</a:t>
            </a:r>
          </a:p>
          <a:p>
            <a:r>
              <a:rPr lang="ru-RU" dirty="0" err="1" smtClean="0"/>
              <a:t>спостерігає</a:t>
            </a:r>
            <a:r>
              <a:rPr lang="ru-RU" dirty="0" smtClean="0"/>
              <a:t> за </a:t>
            </a:r>
            <a:r>
              <a:rPr lang="ru-RU" dirty="0" err="1" smtClean="0"/>
              <a:t>виконанням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r>
              <a:rPr lang="ru-RU" dirty="0" smtClean="0"/>
              <a:t> та </a:t>
            </a:r>
            <a:r>
              <a:rPr lang="ru-RU" dirty="0" err="1" smtClean="0"/>
              <a:t>бюджетів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Файл:European Commission Room (Open Day)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14128"/>
            <a:ext cx="3707904" cy="494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ЗАКОНОДАВЧА ВЛАДА, Рада Європейського Союзу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5220072" cy="4392488"/>
          </a:xfrm>
        </p:spPr>
        <p:txBody>
          <a:bodyPr/>
          <a:lstStyle/>
          <a:p>
            <a:r>
              <a:rPr lang="ru-RU" dirty="0" err="1" smtClean="0"/>
              <a:t>вирішує</a:t>
            </a:r>
            <a:r>
              <a:rPr lang="ru-RU" dirty="0" smtClean="0"/>
              <a:t> </a:t>
            </a:r>
            <a:r>
              <a:rPr lang="ru-RU" dirty="0" err="1" smtClean="0"/>
              <a:t>законодавчі</a:t>
            </a:r>
            <a:r>
              <a:rPr lang="ru-RU" dirty="0" smtClean="0"/>
              <a:t> та </a:t>
            </a:r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endParaRPr lang="ru-RU" dirty="0" smtClean="0"/>
          </a:p>
          <a:p>
            <a:r>
              <a:rPr lang="ru-RU" dirty="0" err="1" smtClean="0"/>
              <a:t>заключає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договори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Файл:EU Council 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30086"/>
            <a:ext cx="3995936" cy="5327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ЗАКОНОДАВЧА ВЛАДА, Європейський парламент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1656184"/>
          </a:xfrm>
        </p:spPr>
        <p:txBody>
          <a:bodyPr/>
          <a:lstStyle/>
          <a:p>
            <a:r>
              <a:rPr lang="ru-RU" dirty="0" err="1" smtClean="0"/>
              <a:t>вирішує</a:t>
            </a:r>
            <a:r>
              <a:rPr lang="ru-RU" dirty="0" smtClean="0"/>
              <a:t> </a:t>
            </a:r>
            <a:r>
              <a:rPr lang="ru-RU" dirty="0" err="1" smtClean="0"/>
              <a:t>законодавчі</a:t>
            </a:r>
            <a:r>
              <a:rPr lang="ru-RU" dirty="0" smtClean="0"/>
              <a:t> та </a:t>
            </a:r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endParaRPr lang="ru-RU" dirty="0" smtClean="0"/>
          </a:p>
          <a:p>
            <a:r>
              <a:rPr lang="ru-RU" dirty="0" err="1" smtClean="0"/>
              <a:t>контролює</a:t>
            </a:r>
            <a:r>
              <a:rPr lang="ru-RU" dirty="0" smtClean="0"/>
              <a:t> </a:t>
            </a:r>
            <a:r>
              <a:rPr lang="ru-RU" dirty="0" err="1" smtClean="0"/>
              <a:t>Комісію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Файл:Pleni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827241"/>
            <a:ext cx="6084167" cy="4030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СУДОВА ВЛАДА, Суд Європейського Союзу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618856" cy="3725768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одноманітність</a:t>
            </a:r>
            <a:r>
              <a:rPr lang="ru-RU" dirty="0" smtClean="0"/>
              <a:t> у </a:t>
            </a:r>
            <a:r>
              <a:rPr lang="ru-RU" dirty="0" err="1" smtClean="0"/>
              <a:t>інтерпретації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законів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4274" name="Picture 2" descr="Файл:Emblem of the Court of Justice of the European Unio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325" y="1666874"/>
            <a:ext cx="4257675" cy="519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3429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жовтні</a:t>
            </a:r>
            <a:r>
              <a:rPr lang="ru-RU" dirty="0" smtClean="0"/>
              <a:t> 2005 р. президент </a:t>
            </a:r>
            <a:r>
              <a:rPr lang="ru-RU" dirty="0" err="1" smtClean="0"/>
              <a:t>Єврокомісії</a:t>
            </a:r>
            <a:r>
              <a:rPr lang="ru-RU" dirty="0" smtClean="0"/>
              <a:t>  Баррозу заявив,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майбутнє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 — у ЄС. </a:t>
            </a:r>
          </a:p>
          <a:p>
            <a:pPr>
              <a:buNone/>
            </a:pPr>
            <a:r>
              <a:rPr lang="ru-RU" dirty="0" smtClean="0"/>
              <a:t> 2005 року Президент </a:t>
            </a:r>
            <a:r>
              <a:rPr lang="ru-RU" dirty="0" err="1" smtClean="0"/>
              <a:t>України</a:t>
            </a:r>
            <a:r>
              <a:rPr lang="ru-RU" dirty="0" smtClean="0"/>
              <a:t> </a:t>
            </a:r>
            <a:r>
              <a:rPr lang="ru-RU" dirty="0" err="1" smtClean="0"/>
              <a:t>Віктор</a:t>
            </a:r>
            <a:r>
              <a:rPr lang="ru-RU" dirty="0" smtClean="0"/>
              <a:t> Ющенко заявив, </a:t>
            </a:r>
            <a:r>
              <a:rPr lang="ru-RU" dirty="0" err="1" smtClean="0"/>
              <a:t>що</a:t>
            </a:r>
            <a:r>
              <a:rPr lang="ru-RU" dirty="0" smtClean="0"/>
              <a:t> членство в ЄС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стратегічною</a:t>
            </a:r>
            <a:r>
              <a:rPr lang="ru-RU" dirty="0" smtClean="0"/>
              <a:t> метою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фракції</a:t>
            </a:r>
            <a:r>
              <a:rPr lang="ru-RU" dirty="0" smtClean="0"/>
              <a:t> у </a:t>
            </a:r>
            <a:r>
              <a:rPr lang="ru-RU" dirty="0" err="1" smtClean="0"/>
              <a:t>Верховній</a:t>
            </a:r>
            <a:r>
              <a:rPr lang="ru-RU" dirty="0" smtClean="0"/>
              <a:t> </a:t>
            </a:r>
            <a:r>
              <a:rPr lang="ru-RU" dirty="0" err="1" smtClean="0"/>
              <a:t>Раді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 5-го </a:t>
            </a:r>
            <a:r>
              <a:rPr lang="ru-RU" dirty="0" err="1" smtClean="0"/>
              <a:t>скликання</a:t>
            </a:r>
            <a:r>
              <a:rPr lang="ru-RU" dirty="0" smtClean="0"/>
              <a:t> 2006–2007 </a:t>
            </a:r>
            <a:r>
              <a:rPr lang="ru-RU" dirty="0" err="1" smtClean="0"/>
              <a:t>років</a:t>
            </a:r>
            <a:r>
              <a:rPr lang="ru-RU" dirty="0" smtClean="0"/>
              <a:t> (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комуністів</a:t>
            </a:r>
            <a:r>
              <a:rPr lang="ru-RU" dirty="0" smtClean="0"/>
              <a:t> — 5% </a:t>
            </a:r>
            <a:r>
              <a:rPr lang="ru-RU" dirty="0" err="1" smtClean="0"/>
              <a:t>місць</a:t>
            </a:r>
            <a:r>
              <a:rPr lang="ru-RU" dirty="0" smtClean="0"/>
              <a:t>) </a:t>
            </a:r>
            <a:r>
              <a:rPr lang="ru-RU" dirty="0" err="1" smtClean="0"/>
              <a:t>підтримують</a:t>
            </a:r>
            <a:r>
              <a:rPr lang="ru-RU" dirty="0" smtClean="0"/>
              <a:t> </a:t>
            </a:r>
            <a:r>
              <a:rPr lang="ru-RU" dirty="0" err="1" smtClean="0"/>
              <a:t>найшвидше</a:t>
            </a:r>
            <a:r>
              <a:rPr lang="ru-RU" dirty="0" smtClean="0"/>
              <a:t> </a:t>
            </a:r>
            <a:r>
              <a:rPr lang="ru-RU" dirty="0" err="1" smtClean="0"/>
              <a:t>приєднання</a:t>
            </a:r>
            <a:r>
              <a:rPr lang="ru-RU" dirty="0" smtClean="0"/>
              <a:t> до ЄС,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до </a:t>
            </a:r>
            <a:r>
              <a:rPr lang="ru-RU" dirty="0" err="1" smtClean="0"/>
              <a:t>тісніших</a:t>
            </a:r>
            <a:r>
              <a:rPr lang="ru-RU" dirty="0" smtClean="0"/>
              <a:t> форм </a:t>
            </a:r>
            <a:r>
              <a:rPr lang="ru-RU" dirty="0" err="1" smtClean="0"/>
              <a:t>інтеграції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та </a:t>
            </a:r>
            <a:r>
              <a:rPr lang="ru-RU" dirty="0" err="1" smtClean="0"/>
              <a:t>політологи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2020 </a:t>
            </a:r>
            <a:r>
              <a:rPr lang="ru-RU" dirty="0" err="1" smtClean="0"/>
              <a:t>ймовірним</a:t>
            </a:r>
            <a:r>
              <a:rPr lang="ru-RU" dirty="0" smtClean="0"/>
              <a:t> роком </a:t>
            </a:r>
            <a:r>
              <a:rPr lang="ru-RU" dirty="0" err="1" smtClean="0"/>
              <a:t>вступу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до ЄС.</a:t>
            </a:r>
          </a:p>
          <a:p>
            <a:endParaRPr lang="ru-RU" dirty="0"/>
          </a:p>
        </p:txBody>
      </p:sp>
      <p:pic>
        <p:nvPicPr>
          <p:cNvPr id="7" name="Picture 2" descr="http://static.24.ua/images/0/46/46006/46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01008"/>
            <a:ext cx="4283969" cy="33569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072348"/>
            <a:ext cx="5004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12 </a:t>
            </a:r>
            <a:r>
              <a:rPr lang="ru-RU" sz="2400" dirty="0" err="1" smtClean="0"/>
              <a:t>липня</a:t>
            </a:r>
            <a:r>
              <a:rPr lang="ru-RU" sz="2400" dirty="0" smtClean="0"/>
              <a:t> 2007 </a:t>
            </a:r>
            <a:r>
              <a:rPr lang="ru-RU" sz="2400" dirty="0" err="1" smtClean="0"/>
              <a:t>Європарламент</a:t>
            </a:r>
            <a:r>
              <a:rPr lang="ru-RU" sz="2400" dirty="0" smtClean="0"/>
              <a:t> у </a:t>
            </a:r>
            <a:r>
              <a:rPr lang="ru-RU" sz="2400" dirty="0" err="1" smtClean="0"/>
              <a:t>Страсбурзі</a:t>
            </a:r>
            <a:r>
              <a:rPr lang="ru-RU" sz="2400" dirty="0" smtClean="0"/>
              <a:t> </a:t>
            </a:r>
            <a:r>
              <a:rPr lang="ru-RU" sz="2400" dirty="0" err="1" smtClean="0"/>
              <a:t>ухвалив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висловити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підтримку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перспективи</a:t>
            </a:r>
            <a:r>
              <a:rPr lang="ru-RU" sz="2400" dirty="0" smtClean="0"/>
              <a:t> членства в </a:t>
            </a:r>
            <a:r>
              <a:rPr lang="ru-RU" sz="2400" dirty="0" err="1" smtClean="0"/>
              <a:t>Євросоюзі</a:t>
            </a:r>
            <a:r>
              <a:rPr lang="ru-RU" sz="2400" dirty="0" smtClean="0"/>
              <a:t>. </a:t>
            </a:r>
            <a:r>
              <a:rPr lang="ru-RU" sz="2400" dirty="0" err="1" smtClean="0"/>
              <a:t>Відповідне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прийняте</a:t>
            </a:r>
            <a:r>
              <a:rPr lang="ru-RU" sz="2400" dirty="0" smtClean="0"/>
              <a:t> за результатами </a:t>
            </a:r>
            <a:r>
              <a:rPr lang="ru-RU" sz="2400" dirty="0" err="1" smtClean="0"/>
              <a:t>обговорення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доповіді</a:t>
            </a:r>
            <a:r>
              <a:rPr lang="ru-RU" sz="2400" dirty="0" smtClean="0"/>
              <a:t> депутата </a:t>
            </a:r>
            <a:r>
              <a:rPr lang="ru-RU" sz="2400" dirty="0" err="1" smtClean="0"/>
              <a:t>Міхала</a:t>
            </a:r>
            <a:r>
              <a:rPr lang="ru-RU" sz="2400" dirty="0" smtClean="0"/>
              <a:t> </a:t>
            </a:r>
            <a:r>
              <a:rPr lang="ru-RU" sz="2400" dirty="0" err="1" smtClean="0"/>
              <a:t>Томаша</a:t>
            </a:r>
            <a:r>
              <a:rPr lang="ru-RU" sz="2400" dirty="0" smtClean="0"/>
              <a:t> </a:t>
            </a:r>
            <a:r>
              <a:rPr lang="ru-RU" sz="2400" dirty="0" err="1" smtClean="0"/>
              <a:t>Камінські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мандату на переговори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Україною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поглиблену</a:t>
            </a:r>
            <a:r>
              <a:rPr lang="ru-RU" sz="2400" dirty="0" smtClean="0"/>
              <a:t> угоду.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849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листопаді</a:t>
            </a:r>
            <a:r>
              <a:rPr lang="ru-RU" dirty="0" smtClean="0"/>
              <a:t> 2013 року на </a:t>
            </a:r>
            <a:r>
              <a:rPr lang="ru-RU" dirty="0" err="1" smtClean="0"/>
              <a:t>саміті</a:t>
            </a:r>
            <a:r>
              <a:rPr lang="ru-RU" dirty="0" smtClean="0"/>
              <a:t> у </a:t>
            </a:r>
            <a:r>
              <a:rPr lang="ru-RU" dirty="0" err="1" smtClean="0"/>
              <a:t>Вільнюсі</a:t>
            </a:r>
            <a:r>
              <a:rPr lang="ru-RU" dirty="0" smtClean="0"/>
              <a:t> </a:t>
            </a:r>
            <a:r>
              <a:rPr lang="ru-RU" dirty="0" err="1" smtClean="0"/>
              <a:t>очікувалось</a:t>
            </a:r>
            <a:r>
              <a:rPr lang="ru-RU" dirty="0" smtClean="0"/>
              <a:t> </a:t>
            </a:r>
            <a:r>
              <a:rPr lang="ru-RU" dirty="0" err="1" smtClean="0"/>
              <a:t>підписання</a:t>
            </a:r>
            <a:r>
              <a:rPr lang="ru-RU" dirty="0" smtClean="0"/>
              <a:t> угоди про </a:t>
            </a:r>
            <a:r>
              <a:rPr lang="ru-RU" dirty="0" err="1" smtClean="0"/>
              <a:t>асоціацію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 та ЄС. </a:t>
            </a:r>
            <a:r>
              <a:rPr lang="ru-RU" dirty="0" err="1" smtClean="0"/>
              <a:t>Однак</a:t>
            </a:r>
            <a:r>
              <a:rPr lang="ru-RU" dirty="0" smtClean="0"/>
              <a:t>, 9 листопада 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відбулася</a:t>
            </a:r>
            <a:r>
              <a:rPr lang="ru-RU" dirty="0" smtClean="0"/>
              <a:t> </a:t>
            </a:r>
            <a:r>
              <a:rPr lang="ru-RU" dirty="0" err="1" smtClean="0"/>
              <a:t>таємна</a:t>
            </a:r>
            <a:r>
              <a:rPr lang="ru-RU" dirty="0" smtClean="0"/>
              <a:t> </a:t>
            </a:r>
            <a:r>
              <a:rPr lang="ru-RU" dirty="0" err="1" smtClean="0"/>
              <a:t>зустріч</a:t>
            </a:r>
            <a:r>
              <a:rPr lang="ru-RU" dirty="0" smtClean="0"/>
              <a:t> </a:t>
            </a:r>
            <a:r>
              <a:rPr lang="ru-RU" dirty="0" err="1" smtClean="0"/>
              <a:t>президентів</a:t>
            </a:r>
            <a:r>
              <a:rPr lang="ru-RU" dirty="0" smtClean="0"/>
              <a:t> Януковича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Путіна</a:t>
            </a:r>
            <a:r>
              <a:rPr lang="ru-RU" dirty="0" smtClean="0"/>
              <a:t>,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невідомим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змінила</a:t>
            </a:r>
            <a:r>
              <a:rPr lang="ru-RU" dirty="0" smtClean="0"/>
              <a:t> риторику </a:t>
            </a:r>
            <a:r>
              <a:rPr lang="ru-RU" dirty="0" err="1" smtClean="0"/>
              <a:t>і</a:t>
            </a:r>
            <a:r>
              <a:rPr lang="ru-RU" dirty="0" smtClean="0"/>
              <a:t> 21 листопада 2013 </a:t>
            </a:r>
            <a:r>
              <a:rPr lang="ru-RU" dirty="0" err="1" smtClean="0"/>
              <a:t>Кабінет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вирішив</a:t>
            </a:r>
            <a:r>
              <a:rPr lang="ru-RU" dirty="0" smtClean="0"/>
              <a:t> </a:t>
            </a:r>
            <a:r>
              <a:rPr lang="ru-RU" dirty="0" err="1" smtClean="0"/>
              <a:t>призупинити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підписання</a:t>
            </a:r>
            <a:r>
              <a:rPr lang="ru-RU" dirty="0" smtClean="0"/>
              <a:t> угоди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Євросоюзом</a:t>
            </a:r>
            <a:r>
              <a:rPr lang="ru-RU" dirty="0" smtClean="0"/>
              <a:t>.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,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розпочались</a:t>
            </a:r>
            <a:r>
              <a:rPr lang="ru-RU" dirty="0" smtClean="0"/>
              <a:t> </a:t>
            </a:r>
            <a:r>
              <a:rPr lang="ru-RU" dirty="0" err="1" smtClean="0"/>
              <a:t>масові</a:t>
            </a:r>
            <a:r>
              <a:rPr lang="ru-RU" dirty="0" smtClean="0"/>
              <a:t> </a:t>
            </a:r>
            <a:r>
              <a:rPr lang="ru-RU" dirty="0" err="1" smtClean="0"/>
              <a:t>акції</a:t>
            </a:r>
            <a:r>
              <a:rPr lang="ru-RU" dirty="0" smtClean="0"/>
              <a:t> протесту.</a:t>
            </a:r>
            <a:endParaRPr lang="ru-RU" dirty="0"/>
          </a:p>
        </p:txBody>
      </p:sp>
      <p:pic>
        <p:nvPicPr>
          <p:cNvPr id="22530" name="Picture 2" descr="http://24saati.ge/uploads/articles/2010/03/4088_4b8e32dbb2082.jpg"/>
          <p:cNvPicPr>
            <a:picLocks noChangeAspect="1" noChangeArrowheads="1"/>
          </p:cNvPicPr>
          <p:nvPr/>
        </p:nvPicPr>
        <p:blipFill>
          <a:blip r:embed="rId2" cstate="print"/>
          <a:srcRect l="11177" r="5289"/>
          <a:stretch>
            <a:fillRect/>
          </a:stretch>
        </p:blipFill>
        <p:spPr bwMode="auto">
          <a:xfrm>
            <a:off x="0" y="2975497"/>
            <a:ext cx="4355976" cy="3882503"/>
          </a:xfrm>
          <a:prstGeom prst="rect">
            <a:avLst/>
          </a:prstGeom>
          <a:noFill/>
        </p:spPr>
      </p:pic>
      <p:pic>
        <p:nvPicPr>
          <p:cNvPr id="6" name="Picture 2" descr="http://www.lesovod.org.ua/sites/default/files/images/32366.jpg"/>
          <p:cNvPicPr>
            <a:picLocks noChangeAspect="1" noChangeArrowheads="1"/>
          </p:cNvPicPr>
          <p:nvPr/>
        </p:nvPicPr>
        <p:blipFill>
          <a:blip r:embed="rId3" cstate="print"/>
          <a:srcRect l="9397" r="10059"/>
          <a:stretch>
            <a:fillRect/>
          </a:stretch>
        </p:blipFill>
        <p:spPr bwMode="auto">
          <a:xfrm>
            <a:off x="4427984" y="2998073"/>
            <a:ext cx="4716016" cy="385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569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Угода про </a:t>
            </a:r>
            <a:r>
              <a:rPr lang="ru-RU" b="1" dirty="0" err="1" smtClean="0"/>
              <a:t>асоціацію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ЄС</a:t>
            </a:r>
            <a:r>
              <a:rPr lang="ru-RU" dirty="0" smtClean="0"/>
              <a:t> — Угода про </a:t>
            </a:r>
            <a:r>
              <a:rPr lang="ru-RU" dirty="0" err="1" smtClean="0"/>
              <a:t>асоціацію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Європейським</a:t>
            </a:r>
            <a:r>
              <a:rPr lang="ru-RU" dirty="0" smtClean="0"/>
              <a:t> Союзом 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розроблено</a:t>
            </a:r>
            <a:r>
              <a:rPr lang="ru-RU" dirty="0" smtClean="0"/>
              <a:t> конкретно для 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яка </a:t>
            </a:r>
            <a:r>
              <a:rPr lang="ru-RU" dirty="0" err="1" smtClean="0"/>
              <a:t>готується</a:t>
            </a:r>
            <a:r>
              <a:rPr lang="ru-RU" dirty="0" smtClean="0"/>
              <a:t> на </a:t>
            </a:r>
            <a:r>
              <a:rPr lang="ru-RU" dirty="0" err="1" smtClean="0"/>
              <a:t>заміну</a:t>
            </a:r>
            <a:r>
              <a:rPr lang="ru-RU" dirty="0" smtClean="0"/>
              <a:t> Угоди про партнерство та </a:t>
            </a:r>
            <a:r>
              <a:rPr lang="ru-RU" dirty="0" err="1" smtClean="0"/>
              <a:t>співробітництво</a:t>
            </a:r>
            <a:r>
              <a:rPr lang="ru-RU" dirty="0" smtClean="0"/>
              <a:t>. Угода про </a:t>
            </a:r>
            <a:r>
              <a:rPr lang="ru-RU" dirty="0" err="1" smtClean="0"/>
              <a:t>асоціацію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 та ЄС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змогу</a:t>
            </a:r>
            <a:r>
              <a:rPr lang="ru-RU" dirty="0" smtClean="0"/>
              <a:t> перейти </a:t>
            </a:r>
            <a:r>
              <a:rPr lang="ru-RU" dirty="0" err="1" smtClean="0"/>
              <a:t>від</a:t>
            </a:r>
            <a:r>
              <a:rPr lang="ru-RU" dirty="0" smtClean="0"/>
              <a:t> партнерства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співробітництва</a:t>
            </a:r>
            <a:r>
              <a:rPr lang="ru-RU" dirty="0" smtClean="0"/>
              <a:t> до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асоціації</a:t>
            </a:r>
            <a:r>
              <a:rPr lang="ru-RU" dirty="0" smtClean="0"/>
              <a:t> та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.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Угоди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поглибленої</a:t>
            </a:r>
            <a:r>
              <a:rPr lang="ru-RU" dirty="0" smtClean="0"/>
              <a:t> та </a:t>
            </a:r>
            <a:r>
              <a:rPr lang="ru-RU" dirty="0" err="1" smtClean="0"/>
              <a:t>всеохоплюючої</a:t>
            </a:r>
            <a:r>
              <a:rPr lang="ru-RU" dirty="0" smtClean="0"/>
              <a:t> 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.</a:t>
            </a:r>
          </a:p>
        </p:txBody>
      </p:sp>
      <p:pic>
        <p:nvPicPr>
          <p:cNvPr id="5" name="Picture 2" descr="http://eastbook.eu/wp-content/uploads/2013/02/35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664278"/>
            <a:ext cx="6156177" cy="4193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3024336"/>
          </a:xfrm>
        </p:spPr>
        <p:txBody>
          <a:bodyPr/>
          <a:lstStyle/>
          <a:p>
            <a:r>
              <a:rPr lang="ru-RU" b="1" dirty="0" err="1" smtClean="0"/>
              <a:t>Європейська</a:t>
            </a:r>
            <a:r>
              <a:rPr lang="ru-RU" b="1" dirty="0" smtClean="0"/>
              <a:t> </a:t>
            </a:r>
            <a:r>
              <a:rPr lang="ru-RU" b="1" dirty="0" err="1" smtClean="0"/>
              <a:t>інтеграція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, </a:t>
            </a:r>
            <a:r>
              <a:rPr lang="ru-RU" dirty="0" err="1" smtClean="0"/>
              <a:t>юридичної</a:t>
            </a:r>
            <a:r>
              <a:rPr lang="ru-RU" dirty="0" smtClean="0"/>
              <a:t>, </a:t>
            </a:r>
            <a:r>
              <a:rPr lang="ru-RU" dirty="0" err="1" smtClean="0"/>
              <a:t>економічної</a:t>
            </a:r>
            <a:r>
              <a:rPr lang="ru-RU" dirty="0" smtClean="0"/>
              <a:t> (а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— </a:t>
            </a:r>
            <a:r>
              <a:rPr lang="ru-RU" dirty="0" err="1" smtClean="0"/>
              <a:t>соціальної</a:t>
            </a:r>
            <a:r>
              <a:rPr lang="ru-RU" dirty="0" smtClean="0"/>
              <a:t> та </a:t>
            </a:r>
            <a:r>
              <a:rPr lang="ru-RU" dirty="0" err="1" smtClean="0"/>
              <a:t>культурної</a:t>
            </a:r>
            <a:r>
              <a:rPr lang="ru-RU" dirty="0" smtClean="0"/>
              <a:t>) </a:t>
            </a:r>
            <a:r>
              <a:rPr lang="ru-RU" dirty="0" err="1" smtClean="0"/>
              <a:t>інтеграції</a:t>
            </a:r>
            <a:r>
              <a:rPr lang="ru-RU" dirty="0" smtClean="0"/>
              <a:t> </a:t>
            </a:r>
            <a:r>
              <a:rPr lang="ru-RU" dirty="0" err="1" smtClean="0"/>
              <a:t>європейських</a:t>
            </a:r>
            <a:r>
              <a:rPr lang="ru-RU" dirty="0" smtClean="0"/>
              <a:t> держав,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розташованих</a:t>
            </a:r>
            <a:r>
              <a:rPr lang="ru-RU" dirty="0" smtClean="0"/>
              <a:t> в </a:t>
            </a:r>
            <a:r>
              <a:rPr lang="ru-RU" dirty="0" err="1" smtClean="0"/>
              <a:t>Європі</a:t>
            </a:r>
            <a:r>
              <a:rPr lang="ru-RU" dirty="0" smtClean="0"/>
              <a:t>. На </a:t>
            </a:r>
            <a:r>
              <a:rPr lang="ru-RU" dirty="0" err="1" smtClean="0"/>
              <a:t>даний</a:t>
            </a:r>
            <a:r>
              <a:rPr lang="ru-RU" dirty="0" smtClean="0"/>
              <a:t> момент </a:t>
            </a:r>
            <a:r>
              <a:rPr lang="ru-RU" dirty="0" err="1" smtClean="0"/>
              <a:t>європейська</a:t>
            </a:r>
            <a:r>
              <a:rPr lang="ru-RU" dirty="0" smtClean="0"/>
              <a:t> </a:t>
            </a:r>
            <a:r>
              <a:rPr lang="ru-RU" dirty="0" err="1" smtClean="0"/>
              <a:t>інтеграція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в основному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 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Союзу та Ради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42" name="Picture 2" descr="http://img1.ubr.ua/article/320x240/1ec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81" y="3284984"/>
            <a:ext cx="4764019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14096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елементом</a:t>
            </a:r>
            <a:r>
              <a:rPr lang="ru-RU" dirty="0" smtClean="0"/>
              <a:t> Угоди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поглибленої</a:t>
            </a:r>
            <a:r>
              <a:rPr lang="ru-RU" dirty="0" smtClean="0"/>
              <a:t> та </a:t>
            </a:r>
            <a:r>
              <a:rPr lang="ru-RU" dirty="0" err="1" smtClean="0"/>
              <a:t>всеохоплюючої</a:t>
            </a:r>
            <a:r>
              <a:rPr lang="ru-RU" dirty="0" smtClean="0"/>
              <a:t> 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вільної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розглядає</a:t>
            </a:r>
            <a:r>
              <a:rPr lang="ru-RU" dirty="0" smtClean="0"/>
              <a:t> Угоду про </a:t>
            </a:r>
            <a:r>
              <a:rPr lang="ru-RU" dirty="0" err="1" smtClean="0"/>
              <a:t>асоціацію</a:t>
            </a:r>
            <a:r>
              <a:rPr lang="ru-RU" dirty="0" smtClean="0"/>
              <a:t> як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 на шляху </a:t>
            </a:r>
            <a:r>
              <a:rPr lang="ru-RU" dirty="0" err="1" smtClean="0"/>
              <a:t>наближення</a:t>
            </a:r>
            <a:r>
              <a:rPr lang="ru-RU" dirty="0" smtClean="0"/>
              <a:t> в </a:t>
            </a:r>
            <a:r>
              <a:rPr lang="ru-RU" dirty="0" err="1" smtClean="0"/>
              <a:t>перспективі</a:t>
            </a:r>
            <a:r>
              <a:rPr lang="ru-RU" dirty="0" smtClean="0"/>
              <a:t> до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 err="1" smtClean="0"/>
              <a:t>етапу</a:t>
            </a:r>
            <a:r>
              <a:rPr lang="ru-RU" dirty="0" smtClean="0"/>
              <a:t> —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вступу</a:t>
            </a:r>
            <a:r>
              <a:rPr lang="ru-RU" dirty="0" smtClean="0"/>
              <a:t> в ЄС.</a:t>
            </a:r>
          </a:p>
          <a:p>
            <a:r>
              <a:rPr lang="ru-RU" dirty="0" smtClean="0"/>
              <a:t>Угода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вагоме</a:t>
            </a:r>
            <a:r>
              <a:rPr lang="ru-RU" dirty="0" smtClean="0"/>
              <a:t> </a:t>
            </a:r>
            <a:r>
              <a:rPr lang="ru-RU" dirty="0" err="1" smtClean="0"/>
              <a:t>економічне</a:t>
            </a:r>
            <a:r>
              <a:rPr lang="ru-RU" dirty="0" smtClean="0"/>
              <a:t>, </a:t>
            </a:r>
            <a:r>
              <a:rPr lang="ru-RU" dirty="0" err="1" smtClean="0"/>
              <a:t>соціальне</a:t>
            </a:r>
            <a:r>
              <a:rPr lang="ru-RU" dirty="0" smtClean="0"/>
              <a:t> та </a:t>
            </a:r>
            <a:r>
              <a:rPr lang="ru-RU" dirty="0" err="1" smtClean="0"/>
              <a:t>цивілізаційне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відкриває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стати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,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культурного простору.</a:t>
            </a:r>
          </a:p>
          <a:p>
            <a:endParaRPr lang="ru-RU" dirty="0"/>
          </a:p>
        </p:txBody>
      </p:sp>
      <p:pic>
        <p:nvPicPr>
          <p:cNvPr id="20484" name="Picture 4" descr="http://storage0.dms.mpinteractiv.ro/media/401/781/10368/7742623/1/14-viktoryanukovich-afp.jpg?width%3D160%26height%3D120"/>
          <p:cNvPicPr>
            <a:picLocks noChangeAspect="1" noChangeArrowheads="1"/>
          </p:cNvPicPr>
          <p:nvPr/>
        </p:nvPicPr>
        <p:blipFill>
          <a:blip r:embed="rId2" cstate="print"/>
          <a:srcRect l="31185"/>
          <a:stretch>
            <a:fillRect/>
          </a:stretch>
        </p:blipFill>
        <p:spPr bwMode="auto">
          <a:xfrm>
            <a:off x="0" y="3068960"/>
            <a:ext cx="3926541" cy="3789040"/>
          </a:xfrm>
          <a:prstGeom prst="rect">
            <a:avLst/>
          </a:prstGeom>
          <a:noFill/>
        </p:spPr>
      </p:pic>
      <p:pic>
        <p:nvPicPr>
          <p:cNvPr id="20486" name="Picture 6" descr="http://ipress.ua/media/gallery/intxt/k/m/kmu_gov_ua_8e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5220072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923928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Рішення</a:t>
            </a:r>
            <a:r>
              <a:rPr lang="ru-RU" dirty="0" smtClean="0"/>
              <a:t> уряду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призупинити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укладання</a:t>
            </a:r>
            <a:r>
              <a:rPr lang="ru-RU" dirty="0" smtClean="0"/>
              <a:t> Угоди про </a:t>
            </a:r>
            <a:r>
              <a:rPr lang="ru-RU" dirty="0" err="1" smtClean="0"/>
              <a:t>асоціацію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 та ЄС </a:t>
            </a:r>
            <a:r>
              <a:rPr lang="ru-RU" dirty="0" err="1" smtClean="0"/>
              <a:t>викликало</a:t>
            </a:r>
            <a:r>
              <a:rPr lang="ru-RU" dirty="0" smtClean="0"/>
              <a:t> </a:t>
            </a:r>
            <a:r>
              <a:rPr lang="ru-RU" dirty="0" err="1" smtClean="0"/>
              <a:t>хвилю</a:t>
            </a:r>
            <a:r>
              <a:rPr lang="ru-RU" dirty="0" smtClean="0"/>
              <a:t> </a:t>
            </a:r>
            <a:r>
              <a:rPr lang="ru-RU" dirty="0" err="1" smtClean="0"/>
              <a:t>протестів</a:t>
            </a:r>
            <a:r>
              <a:rPr lang="ru-RU" dirty="0" smtClean="0"/>
              <a:t> у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. Станом на 22 листопада 2013 р.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стали </a:t>
            </a:r>
            <a:r>
              <a:rPr lang="ru-RU" dirty="0" err="1" smtClean="0"/>
              <a:t>стихійно</a:t>
            </a:r>
            <a:r>
              <a:rPr lang="ru-RU" dirty="0" smtClean="0"/>
              <a:t> </a:t>
            </a:r>
            <a:r>
              <a:rPr lang="ru-RU" dirty="0" err="1" smtClean="0"/>
              <a:t>виникати</a:t>
            </a:r>
            <a:r>
              <a:rPr lang="ru-RU" dirty="0" smtClean="0"/>
              <a:t> </a:t>
            </a:r>
            <a:r>
              <a:rPr lang="ru-RU" dirty="0" err="1" smtClean="0"/>
              <a:t>євромайдани</a:t>
            </a:r>
            <a:r>
              <a:rPr lang="ru-RU" dirty="0" smtClean="0"/>
              <a:t>, де </a:t>
            </a:r>
            <a:r>
              <a:rPr lang="ru-RU" dirty="0" err="1" smtClean="0"/>
              <a:t>збирають</a:t>
            </a:r>
            <a:r>
              <a:rPr lang="ru-RU" dirty="0" smtClean="0"/>
              <a:t> </a:t>
            </a:r>
            <a:r>
              <a:rPr lang="ru-RU" dirty="0" err="1" smtClean="0"/>
              <a:t>громадяни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заявити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протест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відмови</a:t>
            </a:r>
            <a:r>
              <a:rPr lang="ru-RU" dirty="0" smtClean="0"/>
              <a:t> уряду </a:t>
            </a:r>
            <a:r>
              <a:rPr lang="ru-RU" dirty="0" err="1" smtClean="0"/>
              <a:t>укладати</a:t>
            </a:r>
            <a:r>
              <a:rPr lang="ru-RU" dirty="0" smtClean="0"/>
              <a:t> Угоду про </a:t>
            </a:r>
            <a:r>
              <a:rPr lang="ru-RU" dirty="0" err="1" smtClean="0"/>
              <a:t>асоціацію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 та ЄС. </a:t>
            </a:r>
            <a:endParaRPr lang="ru-RU" dirty="0"/>
          </a:p>
        </p:txBody>
      </p:sp>
      <p:pic>
        <p:nvPicPr>
          <p:cNvPr id="19460" name="Picture 4" descr="http://image.zn.ua/media/images/original/Nov2013/76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243682"/>
            <a:ext cx="3923928" cy="2614318"/>
          </a:xfrm>
          <a:prstGeom prst="rect">
            <a:avLst/>
          </a:prstGeom>
          <a:noFill/>
        </p:spPr>
      </p:pic>
      <p:pic>
        <p:nvPicPr>
          <p:cNvPr id="19462" name="Picture 6" descr="http://thekievtimes.ua/wp-content/uploads/2013/11/1385565169_studenty-evromaydana-dvinulis-kolonnoy-k-administracii-prezide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4139952" cy="2648541"/>
          </a:xfrm>
          <a:prstGeom prst="rect">
            <a:avLst/>
          </a:prstGeom>
          <a:noFill/>
        </p:spPr>
      </p:pic>
      <p:pic>
        <p:nvPicPr>
          <p:cNvPr id="19464" name="Picture 8" descr="http://gdb.rferl.org/6B1AC37E-AE49-4451-A5C7-AA1F1E355F79_mw1024_n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600" y="2348880"/>
            <a:ext cx="3600400" cy="2208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http://telegraf.com.ua/files/2013/11/may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Хай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живе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</a:t>
            </a:r>
            <a:r>
              <a:rPr lang="uk-UA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їна</a:t>
            </a: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9 </a:t>
            </a:r>
            <a:r>
              <a:rPr lang="ru-RU" dirty="0" err="1" smtClean="0"/>
              <a:t>травня</a:t>
            </a:r>
            <a:r>
              <a:rPr lang="ru-RU" dirty="0" smtClean="0"/>
              <a:t> 1950 року </a:t>
            </a:r>
            <a:r>
              <a:rPr lang="ru-RU" dirty="0" err="1" smtClean="0"/>
              <a:t>вважається</a:t>
            </a:r>
            <a:r>
              <a:rPr lang="ru-RU" dirty="0" smtClean="0"/>
              <a:t> початком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міністр</a:t>
            </a:r>
            <a:r>
              <a:rPr lang="ru-RU" dirty="0" smtClean="0"/>
              <a:t> </a:t>
            </a:r>
            <a:r>
              <a:rPr lang="ru-RU" dirty="0" err="1" smtClean="0"/>
              <a:t>закордонних</a:t>
            </a:r>
            <a:r>
              <a:rPr lang="ru-RU" dirty="0" smtClean="0"/>
              <a:t> справ </a:t>
            </a:r>
            <a:r>
              <a:rPr lang="ru-RU" dirty="0" err="1" smtClean="0"/>
              <a:t>Франції</a:t>
            </a:r>
            <a:r>
              <a:rPr lang="ru-RU" dirty="0" smtClean="0"/>
              <a:t> Шуман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спільний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вугільної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сталеливарної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 </a:t>
            </a:r>
            <a:r>
              <a:rPr lang="ru-RU" dirty="0" err="1" smtClean="0"/>
              <a:t>Франції</a:t>
            </a:r>
            <a:r>
              <a:rPr lang="ru-RU" dirty="0" smtClean="0"/>
              <a:t>, ФРН 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західноєвропейських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(</a:t>
            </a:r>
            <a:r>
              <a:rPr lang="ru-RU" dirty="0" err="1" smtClean="0"/>
              <a:t>пропозиція</a:t>
            </a:r>
            <a:r>
              <a:rPr lang="ru-RU" dirty="0" smtClean="0"/>
              <a:t> </a:t>
            </a:r>
            <a:r>
              <a:rPr lang="ru-RU" dirty="0" err="1" smtClean="0"/>
              <a:t>увійшла</a:t>
            </a:r>
            <a:r>
              <a:rPr lang="ru-RU" dirty="0" smtClean="0"/>
              <a:t> в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 «план Шумана»)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плану стало </a:t>
            </a:r>
            <a:r>
              <a:rPr lang="ru-RU" dirty="0" err="1" smtClean="0"/>
              <a:t>примирення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 та </a:t>
            </a:r>
            <a:r>
              <a:rPr lang="ru-RU" dirty="0" err="1" smtClean="0"/>
              <a:t>Німеччини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недопущення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 </a:t>
            </a:r>
            <a:r>
              <a:rPr lang="ru-RU" dirty="0" err="1" smtClean="0"/>
              <a:t>війни</a:t>
            </a:r>
            <a:r>
              <a:rPr lang="ru-RU" dirty="0" smtClean="0"/>
              <a:t> у </a:t>
            </a:r>
            <a:r>
              <a:rPr lang="ru-RU" dirty="0" err="1" smtClean="0"/>
              <a:t>майбутньому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18 </a:t>
            </a:r>
            <a:r>
              <a:rPr lang="ru-RU" dirty="0" err="1" smtClean="0"/>
              <a:t>квітня</a:t>
            </a:r>
            <a:r>
              <a:rPr lang="ru-RU" dirty="0" smtClean="0"/>
              <a:t> 1951 року “план Шумана”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реалізовано</a:t>
            </a:r>
            <a:r>
              <a:rPr lang="ru-RU" dirty="0" smtClean="0"/>
              <a:t> через </a:t>
            </a:r>
            <a:r>
              <a:rPr lang="ru-RU" dirty="0" err="1" smtClean="0"/>
              <a:t>підписання</a:t>
            </a:r>
            <a:r>
              <a:rPr lang="ru-RU" dirty="0" smtClean="0"/>
              <a:t> </a:t>
            </a:r>
            <a:r>
              <a:rPr lang="ru-RU" dirty="0" err="1" smtClean="0"/>
              <a:t>Паризького</a:t>
            </a:r>
            <a:r>
              <a:rPr lang="ru-RU" dirty="0" smtClean="0"/>
              <a:t> договору про </a:t>
            </a:r>
            <a:r>
              <a:rPr lang="ru-RU" dirty="0" err="1" smtClean="0"/>
              <a:t>створення</a:t>
            </a:r>
            <a:r>
              <a:rPr lang="ru-RU" dirty="0" smtClean="0"/>
              <a:t> 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спільноти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. До складу ЄСВС </a:t>
            </a:r>
            <a:r>
              <a:rPr lang="ru-RU" dirty="0" err="1" smtClean="0"/>
              <a:t>увійшли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 </a:t>
            </a:r>
            <a:r>
              <a:rPr lang="ru-RU" dirty="0" err="1" smtClean="0"/>
              <a:t>країн</a:t>
            </a:r>
            <a:r>
              <a:rPr lang="ru-RU" dirty="0" smtClean="0"/>
              <a:t>: </a:t>
            </a:r>
            <a:r>
              <a:rPr lang="ru-RU" dirty="0" err="1" smtClean="0"/>
              <a:t>Бельгія</a:t>
            </a:r>
            <a:r>
              <a:rPr lang="ru-RU" dirty="0" smtClean="0"/>
              <a:t>, </a:t>
            </a:r>
            <a:r>
              <a:rPr lang="ru-RU" dirty="0" err="1" smtClean="0"/>
              <a:t>Італія</a:t>
            </a:r>
            <a:r>
              <a:rPr lang="ru-RU" dirty="0" smtClean="0"/>
              <a:t>, Люксембург, </a:t>
            </a:r>
            <a:r>
              <a:rPr lang="ru-RU" dirty="0" err="1" smtClean="0"/>
              <a:t>Нідерланди</a:t>
            </a:r>
            <a:r>
              <a:rPr lang="ru-RU" dirty="0" smtClean="0"/>
              <a:t>, 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Німеччина</a:t>
            </a:r>
            <a:r>
              <a:rPr lang="ru-RU" dirty="0" smtClean="0"/>
              <a:t> та </a:t>
            </a:r>
            <a:r>
              <a:rPr lang="ru-RU" dirty="0" err="1" smtClean="0"/>
              <a:t>Франція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820472" cy="36724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8 </a:t>
            </a:r>
            <a:r>
              <a:rPr lang="ru-RU" dirty="0" err="1" smtClean="0"/>
              <a:t>квітня</a:t>
            </a:r>
            <a:r>
              <a:rPr lang="ru-RU" dirty="0" smtClean="0"/>
              <a:t> 1965 року 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підписано</a:t>
            </a:r>
            <a:r>
              <a:rPr lang="ru-RU" dirty="0" smtClean="0"/>
              <a:t> </a:t>
            </a:r>
            <a:r>
              <a:rPr lang="ru-RU" dirty="0" err="1" smtClean="0"/>
              <a:t>Договір</a:t>
            </a:r>
            <a:r>
              <a:rPr lang="ru-RU" dirty="0" smtClean="0"/>
              <a:t> про </a:t>
            </a:r>
            <a:r>
              <a:rPr lang="ru-RU" dirty="0" err="1" smtClean="0"/>
              <a:t>злиття</a:t>
            </a:r>
            <a:r>
              <a:rPr lang="ru-RU" dirty="0" smtClean="0"/>
              <a:t> </a:t>
            </a:r>
            <a:r>
              <a:rPr lang="ru-RU" dirty="0" err="1" smtClean="0"/>
              <a:t>виконавчих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ЄСВС, </a:t>
            </a:r>
            <a:r>
              <a:rPr lang="ru-RU" dirty="0" err="1" smtClean="0"/>
              <a:t>Євратому</a:t>
            </a:r>
            <a:r>
              <a:rPr lang="ru-RU" dirty="0" smtClean="0"/>
              <a:t> та ЄЕС. 1 </a:t>
            </a:r>
            <a:r>
              <a:rPr lang="ru-RU" dirty="0" err="1" smtClean="0"/>
              <a:t>липня</a:t>
            </a:r>
            <a:r>
              <a:rPr lang="ru-RU" dirty="0" smtClean="0"/>
              <a:t> 1967 року 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Договір</a:t>
            </a:r>
            <a:r>
              <a:rPr lang="ru-RU" dirty="0" smtClean="0"/>
              <a:t> </a:t>
            </a:r>
            <a:r>
              <a:rPr lang="ru-RU" dirty="0" err="1" smtClean="0"/>
              <a:t>набув</a:t>
            </a:r>
            <a:r>
              <a:rPr lang="ru-RU" dirty="0" smtClean="0"/>
              <a:t> </a:t>
            </a:r>
            <a:r>
              <a:rPr lang="ru-RU" dirty="0" err="1" smtClean="0"/>
              <a:t>чинності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створена </a:t>
            </a:r>
            <a:r>
              <a:rPr lang="ru-RU" dirty="0" err="1" smtClean="0"/>
              <a:t>єдина</a:t>
            </a:r>
            <a:r>
              <a:rPr lang="ru-RU" dirty="0" smtClean="0"/>
              <a:t> структура </a:t>
            </a:r>
            <a:r>
              <a:rPr lang="ru-RU" dirty="0" err="1" smtClean="0"/>
              <a:t>інститутів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.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інститутами</a:t>
            </a:r>
            <a:r>
              <a:rPr lang="ru-RU" dirty="0" smtClean="0"/>
              <a:t> стали </a:t>
            </a:r>
            <a:r>
              <a:rPr lang="ru-RU" dirty="0" err="1" smtClean="0"/>
              <a:t>Європейська</a:t>
            </a:r>
            <a:r>
              <a:rPr lang="ru-RU" dirty="0" smtClean="0"/>
              <a:t> </a:t>
            </a:r>
            <a:r>
              <a:rPr lang="ru-RU" dirty="0" err="1" smtClean="0"/>
              <a:t>Комісія</a:t>
            </a:r>
            <a:r>
              <a:rPr lang="ru-RU" dirty="0" smtClean="0"/>
              <a:t>, Рада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Спільнот</a:t>
            </a:r>
            <a:r>
              <a:rPr lang="ru-RU" dirty="0" smtClean="0"/>
              <a:t>, </a:t>
            </a:r>
            <a:r>
              <a:rPr lang="ru-RU" dirty="0" err="1" smtClean="0"/>
              <a:t>Європейський</a:t>
            </a:r>
            <a:r>
              <a:rPr lang="ru-RU" dirty="0" smtClean="0"/>
              <a:t> Парламент та Суд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Спільнот</a:t>
            </a:r>
            <a:r>
              <a:rPr lang="ru-RU" dirty="0" smtClean="0"/>
              <a:t>. У </a:t>
            </a:r>
            <a:r>
              <a:rPr lang="ru-RU" dirty="0" err="1" smtClean="0"/>
              <a:t>грудні</a:t>
            </a:r>
            <a:r>
              <a:rPr lang="ru-RU" dirty="0" smtClean="0"/>
              <a:t> 1974 року до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додався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– </a:t>
            </a:r>
            <a:r>
              <a:rPr lang="ru-RU" dirty="0" err="1" smtClean="0"/>
              <a:t>Європейська</a:t>
            </a:r>
            <a:r>
              <a:rPr lang="ru-RU" dirty="0" smtClean="0"/>
              <a:t> Рада, яка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глав держав та </a:t>
            </a:r>
            <a:r>
              <a:rPr lang="ru-RU" dirty="0" err="1" smtClean="0"/>
              <a:t>урядів</a:t>
            </a:r>
            <a:r>
              <a:rPr lang="ru-RU" dirty="0" smtClean="0"/>
              <a:t> </a:t>
            </a:r>
            <a:r>
              <a:rPr lang="ru-RU" dirty="0" err="1" smtClean="0"/>
              <a:t>країн-членів</a:t>
            </a:r>
            <a:r>
              <a:rPr lang="ru-RU" dirty="0" smtClean="0"/>
              <a:t> </a:t>
            </a:r>
            <a:r>
              <a:rPr lang="ru-RU" dirty="0" err="1" smtClean="0"/>
              <a:t>Європейських</a:t>
            </a:r>
            <a:r>
              <a:rPr lang="ru-RU" dirty="0" smtClean="0"/>
              <a:t> </a:t>
            </a:r>
            <a:r>
              <a:rPr lang="ru-RU" dirty="0" err="1" smtClean="0"/>
              <a:t>Спільнот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9394" name="Picture 2" descr="http://www.strasbourg-europe.eu/publicmedia/formatted/219/58/fr/PHOTO%2028;maxh=350,maxw=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1"/>
            <a:ext cx="4283968" cy="2780929"/>
          </a:xfrm>
          <a:prstGeom prst="rect">
            <a:avLst/>
          </a:prstGeom>
          <a:noFill/>
        </p:spPr>
      </p:pic>
      <p:pic>
        <p:nvPicPr>
          <p:cNvPr id="59396" name="Picture 4" descr="http://upload.wikimedia.org/wikipedia/fr/archive/9/9e/20081120174756!Conseil_de_l'EuropeLogo.jpg"/>
          <p:cNvPicPr>
            <a:picLocks noChangeAspect="1" noChangeArrowheads="1"/>
          </p:cNvPicPr>
          <p:nvPr/>
        </p:nvPicPr>
        <p:blipFill>
          <a:blip r:embed="rId3" cstate="print"/>
          <a:srcRect t="10002"/>
          <a:stretch>
            <a:fillRect/>
          </a:stretch>
        </p:blipFill>
        <p:spPr bwMode="auto">
          <a:xfrm>
            <a:off x="5364088" y="4005064"/>
            <a:ext cx="3779911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877272"/>
          </a:xfrm>
        </p:spPr>
        <p:txBody>
          <a:bodyPr/>
          <a:lstStyle/>
          <a:p>
            <a:r>
              <a:rPr lang="ru-RU" dirty="0" smtClean="0"/>
              <a:t>На початку 1970-х </a:t>
            </a:r>
            <a:r>
              <a:rPr lang="ru-RU" dirty="0" err="1" smtClean="0"/>
              <a:t>років</a:t>
            </a:r>
            <a:r>
              <a:rPr lang="ru-RU" dirty="0" smtClean="0"/>
              <a:t> </a:t>
            </a:r>
            <a:r>
              <a:rPr lang="ru-RU" dirty="0" err="1" smtClean="0"/>
              <a:t>розпочався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ЄЕС. 1 </a:t>
            </a:r>
            <a:r>
              <a:rPr lang="ru-RU" dirty="0" err="1" smtClean="0"/>
              <a:t>січня</a:t>
            </a:r>
            <a:r>
              <a:rPr lang="ru-RU" dirty="0" smtClean="0"/>
              <a:t> 1973 року членами ЄЕС стали Велика </a:t>
            </a:r>
            <a:r>
              <a:rPr lang="ru-RU" dirty="0" err="1" smtClean="0"/>
              <a:t>Британія</a:t>
            </a:r>
            <a:r>
              <a:rPr lang="ru-RU" dirty="0" smtClean="0"/>
              <a:t>, </a:t>
            </a:r>
            <a:r>
              <a:rPr lang="ru-RU" dirty="0" err="1" smtClean="0"/>
              <a:t>Данія</a:t>
            </a:r>
            <a:r>
              <a:rPr lang="ru-RU" dirty="0" smtClean="0"/>
              <a:t>, </a:t>
            </a:r>
            <a:r>
              <a:rPr lang="ru-RU" dirty="0" err="1" smtClean="0"/>
              <a:t>Ірландія</a:t>
            </a:r>
            <a:r>
              <a:rPr lang="ru-RU" dirty="0" smtClean="0"/>
              <a:t>, 1 </a:t>
            </a:r>
            <a:r>
              <a:rPr lang="ru-RU" dirty="0" err="1" smtClean="0"/>
              <a:t>січня</a:t>
            </a:r>
            <a:r>
              <a:rPr lang="ru-RU" dirty="0" smtClean="0"/>
              <a:t> 1981 року — </a:t>
            </a:r>
            <a:r>
              <a:rPr lang="ru-RU" dirty="0" err="1" smtClean="0"/>
              <a:t>Греція</a:t>
            </a:r>
            <a:r>
              <a:rPr lang="ru-RU" dirty="0" smtClean="0"/>
              <a:t>, а 1 </a:t>
            </a:r>
            <a:r>
              <a:rPr lang="ru-RU" dirty="0" err="1" smtClean="0"/>
              <a:t>січня</a:t>
            </a:r>
            <a:r>
              <a:rPr lang="ru-RU" dirty="0" smtClean="0"/>
              <a:t> 1986 року — </a:t>
            </a:r>
            <a:r>
              <a:rPr lang="ru-RU" dirty="0" err="1" smtClean="0"/>
              <a:t>Іспанія</a:t>
            </a:r>
            <a:r>
              <a:rPr lang="ru-RU" dirty="0" smtClean="0"/>
              <a:t> та </a:t>
            </a:r>
            <a:r>
              <a:rPr lang="ru-RU" dirty="0" err="1" smtClean="0"/>
              <a:t>Португалія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8370" name="Picture 2" descr="http://upload.wikimedia.org/wikipedia/commons/2/2e/European-parliament-brussels-in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0888"/>
            <a:ext cx="5724128" cy="4437112"/>
          </a:xfrm>
          <a:prstGeom prst="rect">
            <a:avLst/>
          </a:prstGeom>
          <a:noFill/>
        </p:spPr>
      </p:pic>
      <p:pic>
        <p:nvPicPr>
          <p:cNvPr id="58374" name="Picture 6" descr="http://raznesi.info/uploads/tiny_mce/textimages/Headshot/7bd2ce15ae0da0ed8859acca1ad0e6fd.jpg"/>
          <p:cNvPicPr>
            <a:picLocks noChangeAspect="1" noChangeArrowheads="1"/>
          </p:cNvPicPr>
          <p:nvPr/>
        </p:nvPicPr>
        <p:blipFill>
          <a:blip r:embed="rId3" cstate="print"/>
          <a:srcRect l="2822" r="6460"/>
          <a:stretch>
            <a:fillRect/>
          </a:stretch>
        </p:blipFill>
        <p:spPr bwMode="auto">
          <a:xfrm>
            <a:off x="0" y="4293096"/>
            <a:ext cx="3456384" cy="2564904"/>
          </a:xfrm>
          <a:prstGeom prst="rect">
            <a:avLst/>
          </a:prstGeom>
          <a:noFill/>
        </p:spPr>
      </p:pic>
      <p:pic>
        <p:nvPicPr>
          <p:cNvPr id="58376" name="Picture 8" descr="http://image.zn.ua/media/images/614xX/Jan2013/52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341987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30963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липня</a:t>
            </a:r>
            <a:r>
              <a:rPr lang="ru-RU" dirty="0" smtClean="0"/>
              <a:t> 1987 року </a:t>
            </a:r>
            <a:r>
              <a:rPr lang="ru-RU" dirty="0" err="1" smtClean="0"/>
              <a:t>набув</a:t>
            </a:r>
            <a:r>
              <a:rPr lang="ru-RU" dirty="0" smtClean="0"/>
              <a:t> </a:t>
            </a:r>
            <a:r>
              <a:rPr lang="ru-RU" dirty="0" err="1" smtClean="0"/>
              <a:t>чинності</a:t>
            </a:r>
            <a:r>
              <a:rPr lang="ru-RU" dirty="0" smtClean="0"/>
              <a:t> 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Європейський</a:t>
            </a:r>
            <a:r>
              <a:rPr lang="ru-RU" dirty="0" smtClean="0"/>
              <a:t> Акт, </a:t>
            </a:r>
            <a:r>
              <a:rPr lang="ru-RU" dirty="0" err="1" smtClean="0"/>
              <a:t>підписаний</a:t>
            </a:r>
            <a:r>
              <a:rPr lang="ru-RU" dirty="0" smtClean="0"/>
              <a:t> у лютому 1986 року. Цей документ </a:t>
            </a:r>
            <a:r>
              <a:rPr lang="ru-RU" dirty="0" err="1" smtClean="0"/>
              <a:t>визначив</a:t>
            </a:r>
            <a:r>
              <a:rPr lang="ru-RU" dirty="0" smtClean="0"/>
              <a:t> </a:t>
            </a:r>
            <a:r>
              <a:rPr lang="ru-RU" dirty="0" err="1" smtClean="0"/>
              <a:t>подальші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поставив за мету </a:t>
            </a:r>
            <a:r>
              <a:rPr lang="ru-RU" dirty="0" err="1" smtClean="0"/>
              <a:t>створення</a:t>
            </a:r>
            <a:r>
              <a:rPr lang="ru-RU" dirty="0" smtClean="0"/>
              <a:t> до 1 </a:t>
            </a:r>
            <a:r>
              <a:rPr lang="ru-RU" dirty="0" err="1" smtClean="0"/>
              <a:t>січня</a:t>
            </a:r>
            <a:r>
              <a:rPr lang="ru-RU" dirty="0" smtClean="0"/>
              <a:t> 1993 року </a:t>
            </a:r>
            <a:r>
              <a:rPr lang="ru-RU" dirty="0" err="1" smtClean="0"/>
              <a:t>Єдиного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ринку </a:t>
            </a:r>
            <a:r>
              <a:rPr lang="ru-RU" dirty="0" err="1" smtClean="0"/>
              <a:t>запровадив</a:t>
            </a:r>
            <a:r>
              <a:rPr lang="ru-RU" dirty="0" smtClean="0"/>
              <a:t> </a:t>
            </a:r>
            <a:r>
              <a:rPr lang="ru-RU" dirty="0" err="1" smtClean="0"/>
              <a:t>спільну</a:t>
            </a:r>
            <a:r>
              <a:rPr lang="ru-RU" dirty="0" smtClean="0"/>
              <a:t> </a:t>
            </a:r>
            <a:r>
              <a:rPr lang="ru-RU" dirty="0" err="1" smtClean="0"/>
              <a:t>політику</a:t>
            </a:r>
            <a:r>
              <a:rPr lang="ru-RU" dirty="0" smtClean="0"/>
              <a:t> в </a:t>
            </a:r>
            <a:r>
              <a:rPr lang="ru-RU" dirty="0" err="1" smtClean="0"/>
              <a:t>соціальній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науково-технологічного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у </a:t>
            </a:r>
            <a:r>
              <a:rPr lang="ru-RU" dirty="0" err="1" smtClean="0"/>
              <a:t>Єдиному</a:t>
            </a:r>
            <a:r>
              <a:rPr lang="ru-RU" dirty="0" smtClean="0"/>
              <a:t> </a:t>
            </a:r>
            <a:r>
              <a:rPr lang="ru-RU" dirty="0" err="1" smtClean="0"/>
              <a:t>Європейському</a:t>
            </a:r>
            <a:r>
              <a:rPr lang="ru-RU" dirty="0" smtClean="0"/>
              <a:t> </a:t>
            </a:r>
            <a:r>
              <a:rPr lang="ru-RU" dirty="0" err="1" smtClean="0"/>
              <a:t>акті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поставлено </a:t>
            </a:r>
            <a:r>
              <a:rPr lang="ru-RU" dirty="0" err="1" smtClean="0"/>
              <a:t>питання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 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Союзу,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стати </a:t>
            </a:r>
            <a:r>
              <a:rPr lang="ru-RU" dirty="0" err="1" smtClean="0"/>
              <a:t>інститутом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економічним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політичним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7346" name="Picture 2" descr="http://irishelectionliterature.files.wordpress.com/2011/08/yes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777" y="3573016"/>
            <a:ext cx="2489223" cy="3284984"/>
          </a:xfrm>
          <a:prstGeom prst="rect">
            <a:avLst/>
          </a:prstGeom>
          <a:noFill/>
        </p:spPr>
      </p:pic>
      <p:pic>
        <p:nvPicPr>
          <p:cNvPr id="57348" name="Picture 4" descr="http://www.proyectos.cchs.csic.es/euroconstitution/dibujos/photos/delors_commission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86003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1368152"/>
          </a:xfrm>
        </p:spPr>
        <p:txBody>
          <a:bodyPr/>
          <a:lstStyle/>
          <a:p>
            <a:r>
              <a:rPr lang="ru-RU" dirty="0" smtClean="0"/>
              <a:t>7 лютого 1992 року у </a:t>
            </a:r>
            <a:r>
              <a:rPr lang="ru-RU" dirty="0" err="1" smtClean="0"/>
              <a:t>Маастрихті</a:t>
            </a:r>
            <a:r>
              <a:rPr lang="ru-RU" dirty="0" smtClean="0"/>
              <a:t> 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підписано</a:t>
            </a:r>
            <a:r>
              <a:rPr lang="ru-RU" dirty="0" smtClean="0"/>
              <a:t> </a:t>
            </a:r>
            <a:r>
              <a:rPr lang="ru-RU" dirty="0" err="1" smtClean="0"/>
              <a:t>Договір</a:t>
            </a:r>
            <a:r>
              <a:rPr lang="ru-RU" dirty="0" smtClean="0"/>
              <a:t> про </a:t>
            </a:r>
            <a:r>
              <a:rPr lang="ru-RU" dirty="0" err="1" smtClean="0"/>
              <a:t>Європейський</a:t>
            </a:r>
            <a:r>
              <a:rPr lang="ru-RU" dirty="0" smtClean="0"/>
              <a:t> Союз </a:t>
            </a:r>
            <a:r>
              <a:rPr lang="ru-RU" dirty="0" err="1" smtClean="0"/>
              <a:t>Договір</a:t>
            </a:r>
            <a:r>
              <a:rPr lang="ru-RU" dirty="0" smtClean="0"/>
              <a:t>. </a:t>
            </a:r>
            <a:r>
              <a:rPr lang="ru-RU" dirty="0" err="1"/>
              <a:t>Н</a:t>
            </a:r>
            <a:r>
              <a:rPr lang="ru-RU" smtClean="0"/>
              <a:t>абув</a:t>
            </a:r>
            <a:r>
              <a:rPr lang="ru-RU" dirty="0" smtClean="0"/>
              <a:t> </a:t>
            </a:r>
            <a:r>
              <a:rPr lang="ru-RU" dirty="0" err="1" smtClean="0"/>
              <a:t>чинності</a:t>
            </a:r>
            <a:r>
              <a:rPr lang="ru-RU" dirty="0" smtClean="0"/>
              <a:t> 1 листопада 1993 року.</a:t>
            </a:r>
            <a:endParaRPr lang="ru-RU" dirty="0"/>
          </a:p>
        </p:txBody>
      </p:sp>
      <p:pic>
        <p:nvPicPr>
          <p:cNvPr id="56324" name="Picture 4" descr="http://upload.wikimedia.org/wikipedia/uk/d/de/Signing_of_the_Maastricht_Tre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77915"/>
            <a:ext cx="3275856" cy="4880084"/>
          </a:xfrm>
          <a:prstGeom prst="rect">
            <a:avLst/>
          </a:prstGeom>
          <a:noFill/>
        </p:spPr>
      </p:pic>
      <p:pic>
        <p:nvPicPr>
          <p:cNvPr id="56326" name="Picture 6" descr="http://www.bilgekalemi.com/wp-content/uploads/2012/07/Maastricht-anla%C5%9Fmas%C4%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3851920" cy="2302235"/>
          </a:xfrm>
          <a:prstGeom prst="rect">
            <a:avLst/>
          </a:prstGeom>
          <a:noFill/>
        </p:spPr>
      </p:pic>
      <p:pic>
        <p:nvPicPr>
          <p:cNvPr id="56328" name="Picture 8" descr="http://www.biblemagazine.com/magazine/vol-10/issue-1/maastric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509120"/>
            <a:ext cx="3670125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3528392"/>
          </a:xfrm>
        </p:spPr>
        <p:txBody>
          <a:bodyPr>
            <a:normAutofit fontScale="85000" lnSpcReduction="20000"/>
          </a:bodyPr>
          <a:lstStyle/>
          <a:p>
            <a:r>
              <a:rPr lang="vi-VN" b="1" dirty="0" smtClean="0"/>
              <a:t>Європе́йський Сою́з</a:t>
            </a:r>
            <a:r>
              <a:rPr lang="vi-VN" dirty="0" smtClean="0"/>
              <a:t> </a:t>
            </a:r>
            <a:r>
              <a:rPr lang="fr-FR" dirty="0" smtClean="0"/>
              <a:t>— </a:t>
            </a:r>
            <a:r>
              <a:rPr lang="vi-VN" dirty="0" smtClean="0"/>
              <a:t>союз держав-членів Європейських Спільнот (ЄВС, ЄОВіС, Євратом), створений згідно з </a:t>
            </a:r>
            <a:r>
              <a:rPr lang="vi-VN" b="1" dirty="0" smtClean="0"/>
              <a:t>Договором про Європейський Союз</a:t>
            </a:r>
            <a:r>
              <a:rPr lang="vi-VN" dirty="0" smtClean="0"/>
              <a:t>, підписаним в лютому 1992 року і чинним із листопада 1993 р. Сьогодні в об'єднання входять 28 європейських держав з населенням понад 507 млн чоловік. В ЄС запроваджується єдина валюта — євро. Де-факто столицею Європейського Союзу є Брюссель.</a:t>
            </a:r>
          </a:p>
          <a:p>
            <a:r>
              <a:rPr lang="vi-VN" dirty="0" smtClean="0"/>
              <a:t>Європейський Союз є повноправним членом Організації Об'єднаних Націй, Світової організації торгівлі та має представництва у «Великій Вісімці» та «Великій двадцятці».</a:t>
            </a:r>
          </a:p>
          <a:p>
            <a:r>
              <a:rPr lang="vi-VN" dirty="0" smtClean="0"/>
              <a:t>Європейський Союз розглядають в майбутньому потенційною наддержавою.</a:t>
            </a:r>
          </a:p>
          <a:p>
            <a:endParaRPr lang="ru-RU" dirty="0"/>
          </a:p>
        </p:txBody>
      </p:sp>
      <p:pic>
        <p:nvPicPr>
          <p:cNvPr id="55300" name="Picture 4" descr="http://vkurse.ua/i/2009-03/sammit-evrosoyu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955495"/>
            <a:ext cx="4644008" cy="2902505"/>
          </a:xfrm>
          <a:prstGeom prst="rect">
            <a:avLst/>
          </a:prstGeom>
          <a:noFill/>
        </p:spPr>
      </p:pic>
      <p:pic>
        <p:nvPicPr>
          <p:cNvPr id="55302" name="Picture 6" descr="http://news.mail.ru/prev670x400/pic/1e/89/image14393231_169afb9def384a304a17e90c997e7e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257416"/>
            <a:ext cx="4355977" cy="2600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eib.org/photos/download.do?documentId=41374&amp;binaryType=largeprvw&amp;downloadTypeString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1"/>
            <a:ext cx="5220072" cy="30689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143000"/>
          </a:xfrm>
        </p:spPr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ЄС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389120"/>
          </a:xfrm>
        </p:spPr>
        <p:txBody>
          <a:bodyPr/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союзу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найвищим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ru-RU" dirty="0" err="1" smtClean="0"/>
              <a:t>економік</a:t>
            </a:r>
            <a:r>
              <a:rPr lang="ru-RU" dirty="0" smtClean="0"/>
              <a:t> держав (</a:t>
            </a:r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, </a:t>
            </a:r>
            <a:r>
              <a:rPr lang="ru-RU" dirty="0" err="1" smtClean="0"/>
              <a:t>спільний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матеріальних</a:t>
            </a:r>
            <a:r>
              <a:rPr lang="ru-RU" dirty="0" smtClean="0"/>
              <a:t> благ, </a:t>
            </a:r>
            <a:r>
              <a:rPr lang="ru-RU" dirty="0" err="1" smtClean="0"/>
              <a:t>капіталу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спільна</a:t>
            </a:r>
            <a:r>
              <a:rPr lang="ru-RU" dirty="0" smtClean="0"/>
              <a:t> валюта)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(</a:t>
            </a:r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) союзу,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впровадження</a:t>
            </a:r>
            <a:r>
              <a:rPr lang="ru-RU" dirty="0" smtClean="0"/>
              <a:t> </a:t>
            </a:r>
            <a:r>
              <a:rPr lang="ru-RU" dirty="0" err="1" smtClean="0"/>
              <a:t>спільного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2770" name="Picture 2" descr="http://gdb.rferl.org/0913B1FB-15F1-4221-A269-054758D13911_mw800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31490"/>
            <a:ext cx="4139953" cy="3426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193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Європейська інтеграція. Європейський Союз.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 ЄС</vt:lpstr>
      <vt:lpstr>Презентация PowerPoint</vt:lpstr>
      <vt:lpstr>Презентация PowerPoint</vt:lpstr>
      <vt:lpstr>Хорватія</vt:lpstr>
      <vt:lpstr>Органи Європейського Союзу і Європейських Спільнот ВИКОНАВЧА ВЛАДА, Європейська комісія   </vt:lpstr>
      <vt:lpstr>ЗАКОНОДАВЧА ВЛАДА, Рада Європейського Союзу</vt:lpstr>
      <vt:lpstr>ЗАКОНОДАВЧА ВЛАДА, Європейський парламент</vt:lpstr>
      <vt:lpstr>СУДОВА ВЛАДА, Суд Європейського Союзу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Хай живе Україна!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Європейська інтеграція. Європейський Союз.</dc:title>
  <dc:creator>Kessy</dc:creator>
  <cp:lastModifiedBy>Antipova</cp:lastModifiedBy>
  <cp:revision>22</cp:revision>
  <dcterms:created xsi:type="dcterms:W3CDTF">2013-11-29T11:31:37Z</dcterms:created>
  <dcterms:modified xsi:type="dcterms:W3CDTF">2013-12-05T06:08:56Z</dcterms:modified>
</cp:coreProperties>
</file>