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3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0" autoAdjust="0"/>
    <p:restoredTop sz="90292" autoAdjust="0"/>
  </p:normalViewPr>
  <p:slideViewPr>
    <p:cSldViewPr>
      <p:cViewPr>
        <p:scale>
          <a:sx n="100" d="100"/>
          <a:sy n="100" d="100"/>
        </p:scale>
        <p:origin x="-133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C0A7EB-8DBF-40CD-A374-23B5190D7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DC19-4C38-49CB-AE5B-93DDFEFEF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6DC0A-A360-448D-8126-FD87A24D8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D2FBE4-B4F5-4303-8240-02C4F964E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4B122-6C13-4CF1-9F0D-89A863EA19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05518-9A31-4F2F-AB2B-1377DA93D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EA07-54BB-46AB-99C0-44A32365C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2E03-46BC-43E0-884B-963B4AD72C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0F8F-0A8E-4551-85F3-FCA835139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13777-CE01-4DD6-9FAE-699BDDA27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C842-6F0F-4AC2-8051-A464AEE43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4A59-0596-4939-9CCB-2F30DA749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6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B384F9-9B1A-4F34-AA3D-3C54294E42D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Презентація на тему:</a:t>
            </a:r>
          </a:p>
          <a:p>
            <a:pPr algn="ctr"/>
            <a:r>
              <a:rPr lang="en-US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Wolfgang Amadeus Mozart</a:t>
            </a:r>
            <a:endParaRPr lang="ru-RU" sz="4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4876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Підготував:</a:t>
            </a:r>
          </a:p>
          <a:p>
            <a:r>
              <a:rPr lang="uk-UA" sz="2400" dirty="0" smtClean="0"/>
              <a:t>Учень 10-А класу</a:t>
            </a:r>
          </a:p>
          <a:p>
            <a:r>
              <a:rPr lang="uk-UA" sz="2400" dirty="0" err="1" smtClean="0"/>
              <a:t>Нечас</a:t>
            </a:r>
            <a:r>
              <a:rPr lang="uk-UA" sz="2400" dirty="0" smtClean="0"/>
              <a:t> Сергій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82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бет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354707" cy="3733800"/>
          </a:xfrm>
          <a:prstGeom prst="rect">
            <a:avLst/>
          </a:prstGeom>
          <a:noFill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4800" y="381000"/>
            <a:ext cx="502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28588" algn="l"/>
              </a:tabLst>
            </a:pPr>
            <a:r>
              <a:rPr lang="de-DE" sz="1600" dirty="0">
                <a:latin typeface="Tahoma" pitchFamily="34" charset="0"/>
              </a:rPr>
              <a:t>Der geniale deutsche Komponist Ludwig van Beethoven wurde </a:t>
            </a:r>
            <a:r>
              <a:rPr lang="en-US" sz="1600" dirty="0">
                <a:latin typeface="Tahoma" pitchFamily="34" charset="0"/>
              </a:rPr>
              <a:t>1770 </a:t>
            </a:r>
            <a:r>
              <a:rPr lang="de-DE" sz="1600" dirty="0">
                <a:latin typeface="Tahoma" pitchFamily="34" charset="0"/>
              </a:rPr>
              <a:t>in der kleinen Stadt Bonn am Rhein geboren.</a:t>
            </a:r>
          </a:p>
          <a:p>
            <a:pPr>
              <a:tabLst>
                <a:tab pos="128588" algn="l"/>
              </a:tabLst>
            </a:pP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Геніальний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німецький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композитор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Людвіг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ван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Бетховен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народився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в маленькому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містечку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Бонн на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Рейні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smtClean="0">
                <a:latin typeface="Tahoma" pitchFamily="34" charset="0"/>
              </a:rPr>
              <a:t> </a:t>
            </a:r>
            <a:r>
              <a:rPr lang="de-DE" sz="1600" dirty="0">
                <a:latin typeface="Tahoma" pitchFamily="34" charset="0"/>
              </a:rPr>
              <a:t>Sein Großvater </a:t>
            </a:r>
            <a:r>
              <a:rPr lang="en-US" sz="1600" dirty="0">
                <a:latin typeface="Tahoma" pitchFamily="34" charset="0"/>
              </a:rPr>
              <a:t>war</a:t>
            </a:r>
            <a:r>
              <a:rPr lang="de-DE" sz="1600" dirty="0">
                <a:latin typeface="Tahoma" pitchFamily="34" charset="0"/>
              </a:rPr>
              <a:t> Dirigent, und sein Vater war Sänger im Theater.</a:t>
            </a:r>
            <a:endParaRPr lang="ru-RU" sz="1600" dirty="0">
              <a:latin typeface="Tahoma" pitchFamily="34" charset="0"/>
            </a:endParaRPr>
          </a:p>
          <a:p>
            <a:pPr>
              <a:tabLst>
                <a:tab pos="128588" algn="l"/>
              </a:tabLst>
            </a:pP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Його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дід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був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диригентом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, а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батько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-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співаком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в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театрі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smtClean="0">
                <a:latin typeface="Tahoma" pitchFamily="34" charset="0"/>
              </a:rPr>
              <a:t>Der Junge</a:t>
            </a:r>
            <a:r>
              <a:rPr lang="uk-UA" sz="1600" dirty="0" smtClean="0">
                <a:latin typeface="Tahoma" pitchFamily="34" charset="0"/>
              </a:rPr>
              <a:t> </a:t>
            </a:r>
            <a:r>
              <a:rPr lang="de-DE" sz="1600" dirty="0" smtClean="0">
                <a:latin typeface="Tahoma" pitchFamily="34" charset="0"/>
              </a:rPr>
              <a:t>zeigte </a:t>
            </a:r>
            <a:r>
              <a:rPr lang="de-DE" sz="1600" dirty="0">
                <a:latin typeface="Tahoma" pitchFamily="34" charset="0"/>
              </a:rPr>
              <a:t>eine große musikalische Begabung.</a:t>
            </a:r>
          </a:p>
          <a:p>
            <a:pPr>
              <a:tabLst>
                <a:tab pos="128588" algn="l"/>
              </a:tabLst>
            </a:pP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Хлопчик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виявляв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великі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музичні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здібності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smtClean="0">
                <a:latin typeface="Tahoma" pitchFamily="34" charset="0"/>
              </a:rPr>
              <a:t>Als </a:t>
            </a:r>
            <a:r>
              <a:rPr lang="de-DE" sz="1600" dirty="0">
                <a:latin typeface="Tahoma" pitchFamily="34" charset="0"/>
              </a:rPr>
              <a:t>er </a:t>
            </a:r>
            <a:r>
              <a:rPr lang="en-US" sz="1600" dirty="0">
                <a:latin typeface="Tahoma" pitchFamily="34" charset="0"/>
              </a:rPr>
              <a:t>sec</a:t>
            </a:r>
            <a:r>
              <a:rPr lang="de-DE" sz="1600" dirty="0" err="1">
                <a:latin typeface="Tahoma" pitchFamily="34" charset="0"/>
              </a:rPr>
              <a:t>hs</a:t>
            </a:r>
            <a:r>
              <a:rPr lang="de-DE" sz="1600" dirty="0">
                <a:latin typeface="Tahoma" pitchFamily="34" charset="0"/>
              </a:rPr>
              <a:t> Jahre alt war, spielte er zum ersten Mal in einem Konzert. </a:t>
            </a:r>
            <a:endParaRPr lang="ru-RU" sz="1600" dirty="0">
              <a:latin typeface="Tahoma" pitchFamily="34" charset="0"/>
            </a:endParaRPr>
          </a:p>
          <a:p>
            <a:pPr>
              <a:tabLst>
                <a:tab pos="128588" algn="l"/>
              </a:tabLst>
            </a:pP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Коли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йому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було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шість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років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,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вперше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зіграв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на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концерті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smtClean="0">
                <a:latin typeface="Tahoma" pitchFamily="34" charset="0"/>
              </a:rPr>
              <a:t>Als </a:t>
            </a:r>
            <a:r>
              <a:rPr lang="en-US" sz="1600" dirty="0">
                <a:latin typeface="Tahoma" pitchFamily="34" charset="0"/>
              </a:rPr>
              <a:t>13 </a:t>
            </a:r>
            <a:r>
              <a:rPr lang="de-DE" sz="1600" dirty="0">
                <a:latin typeface="Tahoma" pitchFamily="34" charset="0"/>
              </a:rPr>
              <a:t>Jahre alt war, spielte er schon im Theaterorchester.</a:t>
            </a:r>
            <a:endParaRPr lang="ru-RU" sz="1600" dirty="0">
              <a:latin typeface="Tahoma" pitchFamily="34" charset="0"/>
            </a:endParaRPr>
          </a:p>
          <a:p>
            <a:pPr>
              <a:tabLst>
                <a:tab pos="128588" algn="l"/>
              </a:tabLst>
            </a:pP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У 13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зіграв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вже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в театральному </a:t>
            </a:r>
            <a:r>
              <a:rPr lang="ru-RU" sz="1600" dirty="0" err="1" smtClean="0">
                <a:solidFill>
                  <a:srgbClr val="66FF33"/>
                </a:solidFill>
                <a:latin typeface="Tahoma" pitchFamily="34" charset="0"/>
              </a:rPr>
              <a:t>оркестрі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err="1" smtClean="0">
                <a:latin typeface="Tahoma" pitchFamily="34" charset="0"/>
              </a:rPr>
              <a:t>Beetho</a:t>
            </a:r>
            <a:r>
              <a:rPr lang="en-US" sz="1600" dirty="0" err="1">
                <a:latin typeface="Tahoma" pitchFamily="34" charset="0"/>
              </a:rPr>
              <a:t>ven</a:t>
            </a:r>
            <a:r>
              <a:rPr lang="de-DE" sz="1600" dirty="0">
                <a:latin typeface="Tahoma" pitchFamily="34" charset="0"/>
              </a:rPr>
              <a:t>s Vater war sehr streng. </a:t>
            </a:r>
          </a:p>
          <a:p>
            <a:pPr>
              <a:tabLst>
                <a:tab pos="128588" algn="l"/>
              </a:tabLst>
            </a:pP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Батько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Бетховена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був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дуже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суворий</a:t>
            </a:r>
            <a:r>
              <a:rPr lang="ru-RU" sz="1600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>
              <a:tabLst>
                <a:tab pos="128588" algn="l"/>
              </a:tabLst>
            </a:pPr>
            <a:r>
              <a:rPr lang="de-DE" sz="1600" dirty="0" smtClean="0">
                <a:latin typeface="Tahoma" pitchFamily="34" charset="0"/>
              </a:rPr>
              <a:t>Der </a:t>
            </a:r>
            <a:r>
              <a:rPr lang="de-DE" sz="1600" dirty="0">
                <a:latin typeface="Tahoma" pitchFamily="34" charset="0"/>
              </a:rPr>
              <a:t>kleine Ludwig sollte stundenlang</a:t>
            </a:r>
            <a:r>
              <a:rPr lang="ru-RU" sz="1600" dirty="0">
                <a:latin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</a:rPr>
              <a:t>Kla</a:t>
            </a:r>
            <a:r>
              <a:rPr lang="de-DE" sz="1600" dirty="0">
                <a:latin typeface="Tahoma" pitchFamily="34" charset="0"/>
              </a:rPr>
              <a:t>vier spielen.</a:t>
            </a:r>
          </a:p>
          <a:p>
            <a:pPr>
              <a:tabLst>
                <a:tab pos="128588" algn="l"/>
              </a:tabLst>
            </a:pP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Маленький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Людвіг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мав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годинами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грати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 на </a:t>
            </a:r>
            <a:r>
              <a:rPr lang="ru-RU" sz="1600" dirty="0" err="1">
                <a:solidFill>
                  <a:srgbClr val="66FF33"/>
                </a:solidFill>
                <a:latin typeface="Tahoma" pitchFamily="34" charset="0"/>
              </a:rPr>
              <a:t>фортепіано</a:t>
            </a:r>
            <a:r>
              <a:rPr lang="ru-RU" sz="1600" dirty="0">
                <a:solidFill>
                  <a:srgbClr val="66FF33"/>
                </a:solidFill>
                <a:latin typeface="Tahoma" pitchFamily="34" charset="0"/>
              </a:rPr>
              <a:t>.</a:t>
            </a:r>
            <a:endParaRPr lang="de-DE" sz="1600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б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81074"/>
            <a:ext cx="4244394" cy="4733925"/>
          </a:xfrm>
          <a:prstGeom prst="rect">
            <a:avLst/>
          </a:prstGeom>
          <a:noFill/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648200" y="897780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de-DE" dirty="0">
                <a:latin typeface="Tahoma" pitchFamily="34" charset="0"/>
              </a:rPr>
              <a:t>Mit zwölf Jahren wurde er Hoforganist und bekam Geld für seine </a:t>
            </a:r>
            <a:r>
              <a:rPr lang="en-US" dirty="0" err="1">
                <a:latin typeface="Tahoma" pitchFamily="34" charset="0"/>
              </a:rPr>
              <a:t>Arb</a:t>
            </a:r>
            <a:r>
              <a:rPr lang="de-DE" dirty="0" err="1">
                <a:latin typeface="Tahoma" pitchFamily="34" charset="0"/>
              </a:rPr>
              <a:t>eit</a:t>
            </a:r>
            <a:r>
              <a:rPr lang="de-DE" dirty="0" smtClean="0">
                <a:latin typeface="Tahoma" pitchFamily="34" charset="0"/>
              </a:rPr>
              <a:t>.</a:t>
            </a:r>
            <a:endParaRPr lang="de-DE" dirty="0">
              <a:latin typeface="Tahoma" pitchFamily="34" charset="0"/>
            </a:endParaRP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З 12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років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став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органістом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при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дворі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отримував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гроші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за свою роботу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Der junge Hofmusiker sah immer traurig aus. Seine Mutter </a:t>
            </a:r>
            <a:r>
              <a:rPr lang="en-US" dirty="0">
                <a:latin typeface="Tahoma" pitchFamily="34" charset="0"/>
              </a:rPr>
              <a:t>war </a:t>
            </a:r>
            <a:r>
              <a:rPr lang="de-DE" dirty="0">
                <a:latin typeface="Tahoma" pitchFamily="34" charset="0"/>
              </a:rPr>
              <a:t>oft krank. </a:t>
            </a:r>
            <a:endParaRPr lang="ru-RU" dirty="0">
              <a:latin typeface="Tahoma" pitchFamily="34" charset="0"/>
            </a:endParaRPr>
          </a:p>
          <a:p>
            <a:pPr algn="just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Юний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музикант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виглядав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завжди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сумно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Його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мама часто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хворіла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r>
              <a:rPr lang="de-DE" dirty="0" smtClean="0">
                <a:latin typeface="Tahoma" pitchFamily="34" charset="0"/>
              </a:rPr>
              <a:t>Als </a:t>
            </a:r>
            <a:r>
              <a:rPr lang="de-DE" dirty="0">
                <a:latin typeface="Tahoma" pitchFamily="34" charset="0"/>
              </a:rPr>
              <a:t>Hoforganist half er der Familie Geld verdienen, und nach dem Tode der Mutter übernahm der kaum Sechzehnjährige </a:t>
            </a:r>
            <a:r>
              <a:rPr lang="en-US" dirty="0">
                <a:latin typeface="Tahoma" pitchFamily="34" charset="0"/>
              </a:rPr>
              <a:t>die </a:t>
            </a:r>
            <a:r>
              <a:rPr lang="de-DE" dirty="0">
                <a:latin typeface="Tahoma" pitchFamily="34" charset="0"/>
              </a:rPr>
              <a:t>Sorge für den Vater und die Kinder</a:t>
            </a:r>
            <a:r>
              <a:rPr lang="de-DE" dirty="0" smtClean="0">
                <a:latin typeface="Tahoma" pitchFamily="34" charset="0"/>
              </a:rPr>
              <a:t>.</a:t>
            </a:r>
            <a:endParaRPr lang="ru-RU" dirty="0">
              <a:latin typeface="Tahoma" pitchFamily="34" charset="0"/>
            </a:endParaRP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Як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придворний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органіст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допомагав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сім'ї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заробляти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гроші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після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смерті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матері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16-річним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дбав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про батька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дітей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бетх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762001"/>
            <a:ext cx="3844850" cy="4572000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943351" y="804744"/>
            <a:ext cx="51435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de-DE" dirty="0">
                <a:latin typeface="Tahoma" pitchFamily="34" charset="0"/>
              </a:rPr>
              <a:t>Als Beethoven im Alter von </a:t>
            </a:r>
            <a:r>
              <a:rPr lang="en-US" dirty="0">
                <a:latin typeface="Tahoma" pitchFamily="34" charset="0"/>
              </a:rPr>
              <a:t>22 </a:t>
            </a:r>
            <a:r>
              <a:rPr lang="de-DE" dirty="0">
                <a:latin typeface="Tahoma" pitchFamily="34" charset="0"/>
              </a:rPr>
              <a:t>Jahren von Bonn nach Wien zog, hatte er bereits </a:t>
            </a:r>
            <a:r>
              <a:rPr lang="en-US" dirty="0">
                <a:latin typeface="Tahoma" pitchFamily="34" charset="0"/>
              </a:rPr>
              <a:t>24 </a:t>
            </a:r>
            <a:r>
              <a:rPr lang="de-DE" dirty="0">
                <a:latin typeface="Tahoma" pitchFamily="34" charset="0"/>
              </a:rPr>
              <a:t>Musikwerke geschaffen.</a:t>
            </a: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Коли Бетховен 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віці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22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років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переїхав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їх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Бонна до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Відня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нього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вже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було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24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готових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музичних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твори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Wien war damals der Mittelpunkt der Musikkultur in Europa.</a:t>
            </a:r>
          </a:p>
          <a:p>
            <a:pPr algn="just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Відень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був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тоді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центром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музичної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культури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в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Європі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r>
              <a:rPr lang="de-DE" dirty="0" smtClean="0">
                <a:latin typeface="Tahoma" pitchFamily="34" charset="0"/>
              </a:rPr>
              <a:t> 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бет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048000" cy="3053568"/>
          </a:xfrm>
          <a:prstGeom prst="rect">
            <a:avLst/>
          </a:prstGeom>
          <a:noFill/>
        </p:spPr>
      </p:pic>
      <p:pic>
        <p:nvPicPr>
          <p:cNvPr id="89093" name="Picture 5" descr="б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44" y="3362325"/>
            <a:ext cx="4228256" cy="3155950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3795712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>
                <a:latin typeface="Tahoma" pitchFamily="34" charset="0"/>
              </a:rPr>
              <a:t>Die Wiener aristokratische Gesellschaft war Beethoven fremd.</a:t>
            </a:r>
          </a:p>
          <a:p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Віденське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аристократичне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суспільство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було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чуже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Бетховену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r>
              <a:rPr lang="de-DE" dirty="0" smtClean="0">
                <a:latin typeface="Tahoma" pitchFamily="34" charset="0"/>
              </a:rPr>
              <a:t>Dazu </a:t>
            </a:r>
            <a:r>
              <a:rPr lang="de-DE" dirty="0">
                <a:latin typeface="Tahoma" pitchFamily="34" charset="0"/>
              </a:rPr>
              <a:t>kam noch ein persönliches Unglück: Beethoven wurde taub.</a:t>
            </a:r>
            <a:endParaRPr lang="ru-RU" dirty="0">
              <a:latin typeface="Tahoma" pitchFamily="34" charset="0"/>
            </a:endParaRPr>
          </a:p>
          <a:p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До того ж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додалося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ще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особисте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нещастя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: Бетховен став глухим.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429000" y="278056"/>
            <a:ext cx="541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</a:rPr>
              <a:t>I</a:t>
            </a:r>
            <a:r>
              <a:rPr lang="de-DE" dirty="0">
                <a:latin typeface="Tahoma" pitchFamily="34" charset="0"/>
              </a:rPr>
              <a:t>n Wien lebten damals die weltberühmten Komponisten Glück, Joseph Haydn und Wolfgang Amadeus Mozart.</a:t>
            </a:r>
          </a:p>
          <a:p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Відні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жили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тоді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всесвітньо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відомі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композитори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Глюк, Гайдн і Вольфганг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Амадеус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Моцарт.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143000" y="1175574"/>
            <a:ext cx="7239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12725" algn="ctr"/>
            <a:r>
              <a:rPr lang="de-DE" dirty="0">
                <a:latin typeface="Tahoma" pitchFamily="34" charset="0"/>
              </a:rPr>
              <a:t>Und doch war Beethoven kein Pessimist</a:t>
            </a:r>
            <a:r>
              <a:rPr lang="ru-RU" dirty="0">
                <a:latin typeface="Tahoma" pitchFamily="34" charset="0"/>
              </a:rPr>
              <a:t>.</a:t>
            </a:r>
          </a:p>
          <a:p>
            <a:pPr indent="212725" algn="ctr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Але Бетховен 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не 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був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пессимістом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r>
              <a:rPr lang="de-DE" dirty="0">
                <a:latin typeface="Tahoma" pitchFamily="34" charset="0"/>
              </a:rPr>
              <a:t>In seinen Werken besang er die Lebensfreude und den Sieg über das</a:t>
            </a:r>
            <a:r>
              <a:rPr lang="ru-RU" dirty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Unglück</a:t>
            </a:r>
            <a:r>
              <a:rPr lang="ru-RU" dirty="0">
                <a:latin typeface="Tahoma" pitchFamily="34" charset="0"/>
              </a:rPr>
              <a:t>.</a:t>
            </a:r>
          </a:p>
          <a:p>
            <a:pPr indent="212725" algn="ctr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своїх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творах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оспівував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радість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життя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перемогу над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нещастям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r>
              <a:rPr lang="de-DE" dirty="0" smtClean="0">
                <a:latin typeface="Tahoma" pitchFamily="34" charset="0"/>
              </a:rPr>
              <a:t>In </a:t>
            </a:r>
            <a:r>
              <a:rPr lang="de-DE" dirty="0">
                <a:latin typeface="Tahoma" pitchFamily="34" charset="0"/>
              </a:rPr>
              <a:t>Wien sind Beethovens bekannteste Werke entstanden</a:t>
            </a:r>
            <a:r>
              <a:rPr lang="ru-RU" dirty="0">
                <a:latin typeface="Tahoma" pitchFamily="34" charset="0"/>
              </a:rPr>
              <a:t>.</a:t>
            </a:r>
            <a:r>
              <a:rPr lang="de-DE" dirty="0">
                <a:latin typeface="Tahoma" pitchFamily="34" charset="0"/>
              </a:rPr>
              <a:t> </a:t>
            </a:r>
            <a:endParaRPr lang="ru-RU" dirty="0">
              <a:latin typeface="Tahoma" pitchFamily="34" charset="0"/>
            </a:endParaRPr>
          </a:p>
          <a:p>
            <a:pPr indent="212725" algn="ctr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Відні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з'явилися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найзнаменитіші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твори Бетховена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r>
              <a:rPr lang="de-DE" dirty="0" smtClean="0">
                <a:latin typeface="Tahoma" pitchFamily="34" charset="0"/>
              </a:rPr>
              <a:t>Hier </a:t>
            </a:r>
            <a:r>
              <a:rPr lang="de-DE" dirty="0">
                <a:latin typeface="Tahoma" pitchFamily="34" charset="0"/>
              </a:rPr>
              <a:t>schuf er seine Oper „Fidelio" und seine neun Sinfonien</a:t>
            </a:r>
            <a:r>
              <a:rPr lang="ru-RU" dirty="0">
                <a:latin typeface="Tahoma" pitchFamily="34" charset="0"/>
              </a:rPr>
              <a:t>.</a:t>
            </a:r>
            <a:r>
              <a:rPr lang="de-DE" dirty="0">
                <a:latin typeface="Tahoma" pitchFamily="34" charset="0"/>
              </a:rPr>
              <a:t> </a:t>
            </a:r>
            <a:endParaRPr lang="ru-RU" dirty="0">
              <a:latin typeface="Tahoma" pitchFamily="34" charset="0"/>
            </a:endParaRPr>
          </a:p>
          <a:p>
            <a:pPr indent="212725" algn="ctr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Тут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написав свою оперу "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Фіделіо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»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свої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дев'ять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симфоній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r>
              <a:rPr lang="de-DE" dirty="0" smtClean="0">
                <a:latin typeface="Tahoma" pitchFamily="34" charset="0"/>
              </a:rPr>
              <a:t>Beethovens </a:t>
            </a:r>
            <a:r>
              <a:rPr lang="de-DE" dirty="0">
                <a:latin typeface="Tahoma" pitchFamily="34" charset="0"/>
              </a:rPr>
              <a:t>Dritte Sinfonie heißt die „Heroische". </a:t>
            </a:r>
          </a:p>
          <a:p>
            <a:pPr indent="212725"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Третя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симфонія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Бетховена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називається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"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Героїчна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".</a:t>
            </a:r>
          </a:p>
          <a:p>
            <a:pPr indent="212725" algn="ctr"/>
            <a:r>
              <a:rPr lang="de-DE" dirty="0" smtClean="0">
                <a:latin typeface="Tahoma" pitchFamily="34" charset="0"/>
              </a:rPr>
              <a:t>Seine </a:t>
            </a:r>
            <a:r>
              <a:rPr lang="de-DE" dirty="0">
                <a:latin typeface="Tahoma" pitchFamily="34" charset="0"/>
              </a:rPr>
              <a:t>Neunte Sinfonie ist ein Hohelied auf die Freiheit, au</a:t>
            </a:r>
            <a:r>
              <a:rPr lang="en-US" dirty="0">
                <a:latin typeface="Tahoma" pitchFamily="34" charset="0"/>
              </a:rPr>
              <a:t>f die</a:t>
            </a:r>
            <a:r>
              <a:rPr lang="de-DE" dirty="0">
                <a:latin typeface="Tahoma" pitchFamily="34" charset="0"/>
              </a:rPr>
              <a:t> glückliche Zukunft, auf die Völkerfreundschaft.</a:t>
            </a:r>
          </a:p>
          <a:p>
            <a:pPr indent="212725"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Його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дев'ята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симфонія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-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піднесена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пісня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свободі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щасливого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майбутнього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дружбу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народів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38200"/>
            <a:ext cx="495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12725" algn="ctr"/>
            <a:r>
              <a:rPr lang="de-DE" dirty="0">
                <a:latin typeface="Tahoma" pitchFamily="34" charset="0"/>
              </a:rPr>
              <a:t>Beethoven starb </a:t>
            </a:r>
            <a:r>
              <a:rPr lang="en-US" dirty="0">
                <a:latin typeface="Tahoma" pitchFamily="34" charset="0"/>
              </a:rPr>
              <a:t>1827.</a:t>
            </a:r>
            <a:endParaRPr lang="ru-RU" dirty="0">
              <a:latin typeface="Tahoma" pitchFamily="34" charset="0"/>
            </a:endParaRPr>
          </a:p>
          <a:p>
            <a:pPr indent="212725" algn="ctr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Бетховен 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помер 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в 1827 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році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  <a:endParaRPr lang="ru-RU" dirty="0">
              <a:solidFill>
                <a:srgbClr val="66FF33"/>
              </a:solidFill>
              <a:latin typeface="Tahoma" pitchFamily="34" charset="0"/>
            </a:endParaRPr>
          </a:p>
          <a:p>
            <a:pPr indent="212725" algn="ctr"/>
            <a:r>
              <a:rPr lang="de-DE" dirty="0">
                <a:latin typeface="Tahoma" pitchFamily="34" charset="0"/>
              </a:rPr>
              <a:t>Beethovens Musik kennt man heute in der ganzen Welt.</a:t>
            </a:r>
            <a:endParaRPr lang="ru-RU" dirty="0">
              <a:latin typeface="Tahoma" pitchFamily="34" charset="0"/>
            </a:endParaRPr>
          </a:p>
          <a:p>
            <a:pPr indent="212725" algn="ctr"/>
            <a:endParaRPr lang="ru-RU" dirty="0">
              <a:latin typeface="Tahoma" pitchFamily="34" charset="0"/>
            </a:endParaRPr>
          </a:p>
          <a:p>
            <a:pPr indent="212725" algn="ctr"/>
            <a:r>
              <a:rPr lang="de-DE" dirty="0"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узику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Бетховена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знають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сьогодні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в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усьому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світі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pPr indent="212725" algn="ctr"/>
            <a:r>
              <a:rPr lang="en-US" dirty="0" smtClean="0">
                <a:latin typeface="Tahoma" pitchFamily="34" charset="0"/>
              </a:rPr>
              <a:t>Mu</a:t>
            </a:r>
            <a:r>
              <a:rPr lang="de-DE" dirty="0" err="1">
                <a:latin typeface="Tahoma" pitchFamily="34" charset="0"/>
              </a:rPr>
              <a:t>sik</a:t>
            </a:r>
            <a:r>
              <a:rPr lang="de-DE" dirty="0">
                <a:latin typeface="Tahoma" pitchFamily="34" charset="0"/>
              </a:rPr>
              <a:t> der Tat und des Kampfes, die Musik des  Optimismus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pPr indent="212725" algn="ctr"/>
            <a:endParaRPr lang="ru-RU" dirty="0">
              <a:latin typeface="Tahoma" pitchFamily="34" charset="0"/>
            </a:endParaRPr>
          </a:p>
          <a:p>
            <a:pPr indent="212725"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Музику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дії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боротьби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музику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оптимізму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indent="212725" algn="ctr"/>
            <a:endParaRPr lang="ru-RU" dirty="0">
              <a:solidFill>
                <a:srgbClr val="66FF33"/>
              </a:solidFill>
              <a:latin typeface="Tahoma" pitchFamily="34" charset="0"/>
            </a:endParaRPr>
          </a:p>
          <a:p>
            <a:pPr indent="212725" algn="ctr"/>
            <a:r>
              <a:rPr lang="de-DE" dirty="0">
                <a:latin typeface="Tahoma" pitchFamily="34" charset="0"/>
              </a:rPr>
              <a:t>Deshalb ist sie uns nah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pPr indent="212725" algn="ctr"/>
            <a:endParaRPr lang="ru-RU" dirty="0">
              <a:latin typeface="Tahoma" pitchFamily="34" charset="0"/>
            </a:endParaRPr>
          </a:p>
          <a:p>
            <a:pPr indent="212725" algn="ctr" eaLnBrk="0" hangingPunct="0"/>
            <a:r>
              <a:rPr lang="ru-RU" dirty="0" err="1">
                <a:solidFill>
                  <a:srgbClr val="66FF33"/>
                </a:solidFill>
                <a:latin typeface="Arial" charset="0"/>
              </a:rPr>
              <a:t>Від</a:t>
            </a:r>
            <a:r>
              <a:rPr lang="ru-RU" dirty="0">
                <a:solidFill>
                  <a:srgbClr val="66FF33"/>
                </a:solidFill>
                <a:latin typeface="Arial" charset="0"/>
              </a:rPr>
              <a:t> того вона нам і </a:t>
            </a:r>
            <a:r>
              <a:rPr lang="ru-RU" dirty="0" err="1">
                <a:solidFill>
                  <a:srgbClr val="66FF33"/>
                </a:solidFill>
                <a:latin typeface="Arial" charset="0"/>
              </a:rPr>
              <a:t>близька</a:t>
            </a:r>
            <a:r>
              <a:rPr lang="ru-RU" dirty="0">
                <a:solidFill>
                  <a:srgbClr val="66FF33"/>
                </a:solidFill>
                <a:latin typeface="Arial" charset="0"/>
              </a:rPr>
              <a:t>.</a:t>
            </a:r>
          </a:p>
        </p:txBody>
      </p:sp>
      <p:pic>
        <p:nvPicPr>
          <p:cNvPr id="90117" name="Picture 5" descr="бетхов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7" y="962024"/>
            <a:ext cx="3719513" cy="44004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8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Wolfgang Amadeus Mozart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438400" y="1371600"/>
            <a:ext cx="4495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Tahoma" pitchFamily="34" charset="0"/>
              </a:rPr>
              <a:t>1756-1791</a:t>
            </a:r>
          </a:p>
          <a:p>
            <a:pPr algn="ctr">
              <a:spcBef>
                <a:spcPct val="50000"/>
              </a:spcBef>
            </a:pPr>
            <a:endParaRPr lang="ru-RU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58376" name="Picture 8" descr="Вольфганг Амадей Моц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09800"/>
            <a:ext cx="5943600" cy="4419600"/>
          </a:xfrm>
          <a:prstGeom prst="rect">
            <a:avLst/>
          </a:prstGeom>
          <a:noFill/>
        </p:spPr>
      </p:pic>
      <p:pic>
        <p:nvPicPr>
          <p:cNvPr id="2" name="Mocart_-_Nostalgiy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168513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374" grpId="0"/>
      <p:bldP spid="583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81000" y="1253600"/>
            <a:ext cx="8388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66FF33"/>
                </a:solidFill>
                <a:latin typeface="Tahoma" pitchFamily="34" charset="0"/>
              </a:rPr>
              <a:t>     </a:t>
            </a:r>
            <a:r>
              <a:rPr lang="en-US" sz="2400" dirty="0" err="1" smtClean="0">
                <a:solidFill>
                  <a:srgbClr val="66FF33"/>
                </a:solidFill>
                <a:latin typeface="Tahoma" pitchFamily="34" charset="0"/>
              </a:rPr>
              <a:t>Geburtsdatum</a:t>
            </a:r>
            <a:endParaRPr lang="en-US" sz="2400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ctr"/>
            <a:r>
              <a:rPr lang="ru-RU" sz="2400" i="1" dirty="0" smtClean="0">
                <a:latin typeface="Tahoma" pitchFamily="34" charset="0"/>
              </a:rPr>
              <a:t>27</a:t>
            </a:r>
            <a:r>
              <a:rPr lang="en-US" sz="2400" i="1" dirty="0">
                <a:latin typeface="Tahoma" pitchFamily="34" charset="0"/>
              </a:rPr>
              <a:t>. </a:t>
            </a:r>
            <a:r>
              <a:rPr lang="en-US" sz="2400" i="1" dirty="0" err="1" smtClean="0">
                <a:latin typeface="Tahoma" pitchFamily="34" charset="0"/>
              </a:rPr>
              <a:t>Januar</a:t>
            </a:r>
            <a:r>
              <a:rPr lang="ru-RU" sz="2400" i="1" dirty="0" smtClean="0">
                <a:latin typeface="Tahoma" pitchFamily="34" charset="0"/>
              </a:rPr>
              <a:t>1756</a:t>
            </a:r>
            <a:endParaRPr lang="en-US" sz="2400" i="1" dirty="0" smtClean="0">
              <a:latin typeface="Tahoma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66FF33"/>
                </a:solidFill>
                <a:latin typeface="Tahoma" pitchFamily="34" charset="0"/>
              </a:rPr>
              <a:t>Geburtsort</a:t>
            </a:r>
            <a:endParaRPr lang="en-US" sz="2400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ctr"/>
            <a:r>
              <a:rPr lang="en-US" sz="2400" dirty="0" smtClean="0">
                <a:latin typeface="Tahoma" pitchFamily="34" charset="0"/>
              </a:rPr>
              <a:t>Salzburg</a:t>
            </a:r>
          </a:p>
          <a:p>
            <a:pPr algn="ctr"/>
            <a:r>
              <a:rPr lang="en-US" sz="2400" dirty="0" err="1" smtClean="0">
                <a:solidFill>
                  <a:srgbClr val="66FF33"/>
                </a:solidFill>
                <a:latin typeface="Tahoma" pitchFamily="34" charset="0"/>
              </a:rPr>
              <a:t>Todesjahr</a:t>
            </a:r>
            <a:endParaRPr lang="en-US" sz="2400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ctr"/>
            <a:r>
              <a:rPr lang="en-US" sz="2400" i="1" dirty="0" smtClean="0">
                <a:latin typeface="Tahoma" pitchFamily="34" charset="0"/>
              </a:rPr>
              <a:t>5. </a:t>
            </a:r>
            <a:r>
              <a:rPr lang="en-US" sz="2400" i="1" dirty="0" err="1">
                <a:latin typeface="Tahoma" pitchFamily="34" charset="0"/>
              </a:rPr>
              <a:t>Dezember</a:t>
            </a:r>
            <a:r>
              <a:rPr lang="en-US" sz="2400" i="1" dirty="0">
                <a:latin typeface="Tahoma" pitchFamily="34" charset="0"/>
              </a:rPr>
              <a:t> </a:t>
            </a:r>
            <a:r>
              <a:rPr lang="ru-RU" sz="2400" i="1" dirty="0">
                <a:latin typeface="Tahoma" pitchFamily="34" charset="0"/>
              </a:rPr>
              <a:t>1791 (35 </a:t>
            </a:r>
            <a:r>
              <a:rPr lang="en-US" sz="2400" i="1" dirty="0">
                <a:latin typeface="Tahoma" pitchFamily="34" charset="0"/>
              </a:rPr>
              <a:t> </a:t>
            </a:r>
            <a:r>
              <a:rPr lang="en-US" sz="2400" i="1" dirty="0" err="1">
                <a:latin typeface="Tahoma" pitchFamily="34" charset="0"/>
              </a:rPr>
              <a:t>Jahre</a:t>
            </a:r>
            <a:r>
              <a:rPr lang="ru-RU" sz="2400" i="1" dirty="0" smtClean="0">
                <a:latin typeface="Tahoma" pitchFamily="34" charset="0"/>
              </a:rPr>
              <a:t>)</a:t>
            </a:r>
            <a:endParaRPr lang="en-US" sz="2400" i="1" dirty="0" smtClean="0">
              <a:latin typeface="Tahoma" pitchFamily="34" charset="0"/>
            </a:endParaRPr>
          </a:p>
          <a:p>
            <a:pPr algn="ctr"/>
            <a:r>
              <a:rPr lang="en-US" sz="2400" dirty="0" smtClean="0">
                <a:solidFill>
                  <a:srgbClr val="66FF33"/>
                </a:solidFill>
                <a:latin typeface="Tahoma" pitchFamily="34" charset="0"/>
              </a:rPr>
              <a:t>Land</a:t>
            </a:r>
          </a:p>
          <a:p>
            <a:pPr algn="ctr"/>
            <a:r>
              <a:rPr lang="en-US" sz="2400" i="1" dirty="0" err="1" smtClean="0">
                <a:latin typeface="Tahoma" pitchFamily="34" charset="0"/>
              </a:rPr>
              <a:t>Osterreich</a:t>
            </a:r>
            <a:endParaRPr lang="en-US" sz="2400" i="1" dirty="0" smtClean="0">
              <a:latin typeface="Tahoma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66FF33"/>
                </a:solidFill>
                <a:latin typeface="Tahoma" pitchFamily="34" charset="0"/>
              </a:rPr>
              <a:t>Beruf</a:t>
            </a:r>
            <a:endParaRPr lang="en-US" sz="2400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ctr"/>
            <a:r>
              <a:rPr lang="de-DE" sz="2400" i="1" dirty="0" smtClean="0">
                <a:latin typeface="Tahoma" pitchFamily="34" charset="0"/>
              </a:rPr>
              <a:t>Komponist </a:t>
            </a:r>
            <a:r>
              <a:rPr lang="de-DE" sz="2400" i="1" dirty="0">
                <a:latin typeface="Tahoma" pitchFamily="34" charset="0"/>
              </a:rPr>
              <a:t>, Organist, Geiger, Dirigent</a:t>
            </a:r>
            <a:endParaRPr lang="ru-RU" sz="2400" i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/>
              <a:t>Kinderjahre</a:t>
            </a:r>
            <a:r>
              <a:rPr lang="en-US" dirty="0"/>
              <a:t> </a:t>
            </a:r>
            <a:r>
              <a:rPr lang="ru-RU" dirty="0" smtClean="0"/>
              <a:t>(</a:t>
            </a:r>
            <a:r>
              <a:rPr lang="uk-UA" dirty="0" smtClean="0">
                <a:solidFill>
                  <a:srgbClr val="66FF33"/>
                </a:solidFill>
              </a:rPr>
              <a:t>Дитячі роки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029200" cy="5943600"/>
          </a:xfrm>
        </p:spPr>
        <p:txBody>
          <a:bodyPr/>
          <a:lstStyle/>
          <a:p>
            <a:r>
              <a:rPr lang="en-US" sz="1800" dirty="0"/>
              <a:t>Mozart </a:t>
            </a:r>
            <a:r>
              <a:rPr lang="en-US" sz="1800" dirty="0" err="1"/>
              <a:t>wurde</a:t>
            </a:r>
            <a:r>
              <a:rPr lang="en-US" sz="1800" dirty="0"/>
              <a:t> 1756 in der </a:t>
            </a:r>
            <a:r>
              <a:rPr lang="en-US" sz="1800" dirty="0" err="1"/>
              <a:t>Ostereichischen</a:t>
            </a:r>
            <a:r>
              <a:rPr lang="en-US" sz="1800" dirty="0"/>
              <a:t> </a:t>
            </a:r>
            <a:r>
              <a:rPr lang="en-US" sz="1800" dirty="0" err="1"/>
              <a:t>stadt</a:t>
            </a:r>
            <a:r>
              <a:rPr lang="en-US" sz="1800" dirty="0"/>
              <a:t> Salzburg </a:t>
            </a:r>
            <a:r>
              <a:rPr lang="en-US" sz="1800" dirty="0" err="1"/>
              <a:t>geboren</a:t>
            </a:r>
            <a:r>
              <a:rPr lang="en-US" sz="1800" dirty="0"/>
              <a:t>.</a:t>
            </a:r>
          </a:p>
          <a:p>
            <a:r>
              <a:rPr lang="ru-RU" sz="1800" dirty="0">
                <a:solidFill>
                  <a:srgbClr val="66FF33"/>
                </a:solidFill>
              </a:rPr>
              <a:t>Моцарт </a:t>
            </a:r>
            <a:r>
              <a:rPr lang="ru-RU" sz="1800" dirty="0" err="1">
                <a:solidFill>
                  <a:srgbClr val="66FF33"/>
                </a:solidFill>
              </a:rPr>
              <a:t>народився</a:t>
            </a:r>
            <a:r>
              <a:rPr lang="ru-RU" sz="1800" dirty="0">
                <a:solidFill>
                  <a:srgbClr val="66FF33"/>
                </a:solidFill>
              </a:rPr>
              <a:t> в 1756 </a:t>
            </a:r>
            <a:r>
              <a:rPr lang="ru-RU" sz="1800" dirty="0" err="1">
                <a:solidFill>
                  <a:srgbClr val="66FF33"/>
                </a:solidFill>
              </a:rPr>
              <a:t>році</a:t>
            </a:r>
            <a:r>
              <a:rPr lang="ru-RU" sz="1800" dirty="0">
                <a:solidFill>
                  <a:srgbClr val="66FF33"/>
                </a:solidFill>
              </a:rPr>
              <a:t> в </a:t>
            </a:r>
            <a:r>
              <a:rPr lang="ru-RU" sz="1800" dirty="0" err="1">
                <a:solidFill>
                  <a:srgbClr val="66FF33"/>
                </a:solidFill>
              </a:rPr>
              <a:t>австрійському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місті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Зальцбурзі</a:t>
            </a:r>
            <a:r>
              <a:rPr lang="ru-RU" sz="1800" dirty="0" smtClean="0">
                <a:solidFill>
                  <a:srgbClr val="66FF33"/>
                </a:solidFill>
              </a:rPr>
              <a:t>.</a:t>
            </a:r>
            <a:endParaRPr lang="en-US" sz="1800" dirty="0" smtClean="0">
              <a:solidFill>
                <a:srgbClr val="66FF33"/>
              </a:solidFill>
            </a:endParaRPr>
          </a:p>
          <a:p>
            <a:r>
              <a:rPr lang="en-US" sz="1800" dirty="0" err="1" smtClean="0"/>
              <a:t>Schon</a:t>
            </a:r>
            <a:r>
              <a:rPr lang="en-US" sz="1800" dirty="0" smtClean="0"/>
              <a:t> </a:t>
            </a:r>
            <a:r>
              <a:rPr lang="en-US" sz="1800" dirty="0" err="1"/>
              <a:t>mit</a:t>
            </a:r>
            <a:r>
              <a:rPr lang="en-US" sz="1800" dirty="0"/>
              <a:t> 4 </a:t>
            </a:r>
            <a:r>
              <a:rPr lang="en-US" sz="1800" dirty="0" err="1"/>
              <a:t>Jahren</a:t>
            </a:r>
            <a:r>
              <a:rPr lang="en-US" sz="1800" dirty="0"/>
              <a:t> </a:t>
            </a:r>
            <a:r>
              <a:rPr lang="en-US" sz="1800" dirty="0" err="1"/>
              <a:t>spielte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ausgezeichnet</a:t>
            </a:r>
            <a:r>
              <a:rPr lang="en-US" sz="1800" dirty="0"/>
              <a:t> </a:t>
            </a:r>
            <a:r>
              <a:rPr lang="en-US" sz="1800" dirty="0" err="1"/>
              <a:t>Klavier</a:t>
            </a:r>
            <a:r>
              <a:rPr lang="en-US" sz="1800" dirty="0"/>
              <a:t> und </a:t>
            </a:r>
            <a:r>
              <a:rPr lang="en-US" sz="1800" dirty="0" err="1"/>
              <a:t>Geige</a:t>
            </a:r>
            <a:r>
              <a:rPr lang="en-US" sz="1800" dirty="0"/>
              <a:t> und </a:t>
            </a:r>
            <a:r>
              <a:rPr lang="en-US" sz="1800" dirty="0" err="1"/>
              <a:t>machte</a:t>
            </a:r>
            <a:r>
              <a:rPr lang="ru-RU" sz="1800" dirty="0"/>
              <a:t> </a:t>
            </a:r>
            <a:r>
              <a:rPr lang="en-US" sz="1800" dirty="0"/>
              <a:t>die </a:t>
            </a:r>
            <a:r>
              <a:rPr lang="en-US" sz="1800" dirty="0" err="1"/>
              <a:t>ersten</a:t>
            </a:r>
            <a:r>
              <a:rPr lang="en-US" sz="1800" dirty="0"/>
              <a:t> </a:t>
            </a:r>
            <a:r>
              <a:rPr lang="en-US" sz="1800" dirty="0" err="1"/>
              <a:t>Kompositionsversuche</a:t>
            </a:r>
            <a:r>
              <a:rPr lang="en-US" sz="1800" dirty="0"/>
              <a:t>. </a:t>
            </a:r>
          </a:p>
          <a:p>
            <a:r>
              <a:rPr lang="ru-RU" sz="1800" dirty="0" err="1">
                <a:solidFill>
                  <a:srgbClr val="66FF33"/>
                </a:solidFill>
              </a:rPr>
              <a:t>Вже</a:t>
            </a:r>
            <a:r>
              <a:rPr lang="ru-RU" sz="1800" dirty="0">
                <a:solidFill>
                  <a:srgbClr val="66FF33"/>
                </a:solidFill>
              </a:rPr>
              <a:t> з 4 </a:t>
            </a:r>
            <a:r>
              <a:rPr lang="ru-RU" sz="1800" dirty="0" err="1">
                <a:solidFill>
                  <a:srgbClr val="66FF33"/>
                </a:solidFill>
              </a:rPr>
              <a:t>років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він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чудово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грав</a:t>
            </a:r>
            <a:r>
              <a:rPr lang="ru-RU" sz="1800" dirty="0">
                <a:solidFill>
                  <a:srgbClr val="66FF33"/>
                </a:solidFill>
              </a:rPr>
              <a:t> на </a:t>
            </a:r>
            <a:r>
              <a:rPr lang="ru-RU" sz="1800" dirty="0" err="1">
                <a:solidFill>
                  <a:srgbClr val="66FF33"/>
                </a:solidFill>
              </a:rPr>
              <a:t>фортепіано</a:t>
            </a:r>
            <a:r>
              <a:rPr lang="ru-RU" sz="1800" dirty="0">
                <a:solidFill>
                  <a:srgbClr val="66FF33"/>
                </a:solidFill>
              </a:rPr>
              <a:t> та </a:t>
            </a:r>
            <a:r>
              <a:rPr lang="ru-RU" sz="1800" dirty="0" err="1">
                <a:solidFill>
                  <a:srgbClr val="66FF33"/>
                </a:solidFill>
              </a:rPr>
              <a:t>скрипці</a:t>
            </a:r>
            <a:r>
              <a:rPr lang="ru-RU" sz="1800" dirty="0">
                <a:solidFill>
                  <a:srgbClr val="66FF33"/>
                </a:solidFill>
              </a:rPr>
              <a:t> і </a:t>
            </a:r>
            <a:r>
              <a:rPr lang="ru-RU" sz="1800" dirty="0" err="1">
                <a:solidFill>
                  <a:srgbClr val="66FF33"/>
                </a:solidFill>
              </a:rPr>
              <a:t>робив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перші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спроби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письменництва</a:t>
            </a:r>
            <a:r>
              <a:rPr lang="ru-RU" sz="1800" dirty="0" smtClean="0">
                <a:solidFill>
                  <a:srgbClr val="66FF33"/>
                </a:solidFill>
              </a:rPr>
              <a:t>.</a:t>
            </a:r>
            <a:endParaRPr lang="en-US" sz="1800" dirty="0" smtClean="0">
              <a:solidFill>
                <a:srgbClr val="66FF33"/>
              </a:solidFill>
            </a:endParaRPr>
          </a:p>
          <a:p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noch</a:t>
            </a:r>
            <a:r>
              <a:rPr lang="en-US" sz="1800" dirty="0"/>
              <a:t> </a:t>
            </a:r>
            <a:r>
              <a:rPr lang="en-US" sz="1800" dirty="0" err="1"/>
              <a:t>keine</a:t>
            </a:r>
            <a:r>
              <a:rPr lang="en-US" sz="1800" dirty="0"/>
              <a:t> </a:t>
            </a:r>
            <a:r>
              <a:rPr lang="en-US" sz="1800" dirty="0" err="1"/>
              <a:t>sechs</a:t>
            </a:r>
            <a:r>
              <a:rPr lang="en-US" sz="1800" dirty="0"/>
              <a:t> </a:t>
            </a:r>
            <a:r>
              <a:rPr lang="en-US" sz="1800" dirty="0" err="1"/>
              <a:t>Jahre</a:t>
            </a:r>
            <a:r>
              <a:rPr lang="en-US" sz="1800" dirty="0"/>
              <a:t> alt war, </a:t>
            </a:r>
            <a:r>
              <a:rPr lang="en-US" sz="1800" dirty="0" err="1"/>
              <a:t>unternahm</a:t>
            </a:r>
            <a:r>
              <a:rPr lang="en-US" sz="1800" dirty="0"/>
              <a:t> </a:t>
            </a:r>
            <a:r>
              <a:rPr lang="en-US" sz="1800" dirty="0" err="1"/>
              <a:t>sein</a:t>
            </a:r>
            <a:r>
              <a:rPr lang="en-US" sz="1800" dirty="0"/>
              <a:t> </a:t>
            </a:r>
            <a:r>
              <a:rPr lang="en-US" sz="1800" dirty="0" err="1"/>
              <a:t>Vater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Wolfgang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reise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 Europa.</a:t>
            </a:r>
          </a:p>
          <a:p>
            <a:r>
              <a:rPr lang="ru-RU" sz="1800" dirty="0">
                <a:solidFill>
                  <a:srgbClr val="66FF33"/>
                </a:solidFill>
              </a:rPr>
              <a:t>Коли </a:t>
            </a:r>
            <a:r>
              <a:rPr lang="ru-RU" sz="1800" dirty="0" err="1">
                <a:solidFill>
                  <a:srgbClr val="66FF33"/>
                </a:solidFill>
              </a:rPr>
              <a:t>йому</a:t>
            </a:r>
            <a:r>
              <a:rPr lang="ru-RU" sz="1800" dirty="0">
                <a:solidFill>
                  <a:srgbClr val="66FF33"/>
                </a:solidFill>
              </a:rPr>
              <a:t> не </a:t>
            </a:r>
            <a:r>
              <a:rPr lang="ru-RU" sz="1800" dirty="0" err="1">
                <a:solidFill>
                  <a:srgbClr val="66FF33"/>
                </a:solidFill>
              </a:rPr>
              <a:t>було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ще</a:t>
            </a:r>
            <a:r>
              <a:rPr lang="ru-RU" sz="1800" dirty="0">
                <a:solidFill>
                  <a:srgbClr val="66FF33"/>
                </a:solidFill>
              </a:rPr>
              <a:t> й шести </a:t>
            </a:r>
            <a:r>
              <a:rPr lang="ru-RU" sz="1800" dirty="0" err="1">
                <a:solidFill>
                  <a:srgbClr val="66FF33"/>
                </a:solidFill>
              </a:rPr>
              <a:t>років</a:t>
            </a:r>
            <a:r>
              <a:rPr lang="ru-RU" sz="1800" dirty="0">
                <a:solidFill>
                  <a:srgbClr val="66FF33"/>
                </a:solidFill>
              </a:rPr>
              <a:t>, </a:t>
            </a:r>
            <a:r>
              <a:rPr lang="ru-RU" sz="1800" dirty="0" err="1">
                <a:solidFill>
                  <a:srgbClr val="66FF33"/>
                </a:solidFill>
              </a:rPr>
              <a:t>його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батько</a:t>
            </a:r>
            <a:r>
              <a:rPr lang="ru-RU" sz="1800" dirty="0">
                <a:solidFill>
                  <a:srgbClr val="66FF33"/>
                </a:solidFill>
              </a:rPr>
              <a:t> разом з Вольфгангом почав </a:t>
            </a:r>
            <a:r>
              <a:rPr lang="ru-RU" sz="1800" dirty="0" err="1">
                <a:solidFill>
                  <a:srgbClr val="66FF33"/>
                </a:solidFill>
              </a:rPr>
              <a:t>поїздку</a:t>
            </a:r>
            <a:r>
              <a:rPr lang="ru-RU" sz="1800" dirty="0">
                <a:solidFill>
                  <a:srgbClr val="66FF33"/>
                </a:solidFill>
              </a:rPr>
              <a:t> по </a:t>
            </a:r>
            <a:r>
              <a:rPr lang="ru-RU" sz="1800" dirty="0" err="1">
                <a:solidFill>
                  <a:srgbClr val="66FF33"/>
                </a:solidFill>
              </a:rPr>
              <a:t>Європі</a:t>
            </a:r>
            <a:r>
              <a:rPr lang="ru-RU" sz="1800" dirty="0" smtClean="0">
                <a:solidFill>
                  <a:srgbClr val="66FF33"/>
                </a:solidFill>
              </a:rPr>
              <a:t>.</a:t>
            </a:r>
            <a:endParaRPr lang="en-US" sz="1800" dirty="0" smtClean="0">
              <a:solidFill>
                <a:srgbClr val="66FF33"/>
              </a:solidFill>
            </a:endParaRPr>
          </a:p>
          <a:p>
            <a:r>
              <a:rPr lang="en-US" sz="1800" dirty="0" err="1" smtClean="0"/>
              <a:t>Alle</a:t>
            </a:r>
            <a:r>
              <a:rPr lang="en-US" sz="1800" dirty="0" smtClean="0"/>
              <a:t> </a:t>
            </a:r>
            <a:r>
              <a:rPr lang="en-US" sz="1800" dirty="0" err="1"/>
              <a:t>bewunderte</a:t>
            </a:r>
            <a:r>
              <a:rPr lang="en-US" sz="1800" dirty="0"/>
              <a:t> man das </a:t>
            </a:r>
            <a:r>
              <a:rPr lang="en-US" sz="1800" dirty="0" err="1"/>
              <a:t>ungewohnliche</a:t>
            </a:r>
            <a:r>
              <a:rPr lang="en-US" sz="1800" dirty="0"/>
              <a:t> Talent des </a:t>
            </a:r>
            <a:r>
              <a:rPr lang="en-US" sz="1800" dirty="0" err="1"/>
              <a:t>Jungen</a:t>
            </a:r>
            <a:r>
              <a:rPr lang="en-US" sz="1800" dirty="0"/>
              <a:t>.</a:t>
            </a:r>
          </a:p>
          <a:p>
            <a:r>
              <a:rPr lang="ru-RU" sz="1800" dirty="0" err="1">
                <a:solidFill>
                  <a:srgbClr val="66FF33"/>
                </a:solidFill>
              </a:rPr>
              <a:t>Всі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захоплювалися</a:t>
            </a:r>
            <a:r>
              <a:rPr lang="ru-RU" sz="1800" dirty="0">
                <a:solidFill>
                  <a:srgbClr val="66FF33"/>
                </a:solidFill>
              </a:rPr>
              <a:t> </a:t>
            </a:r>
            <a:r>
              <a:rPr lang="ru-RU" sz="1800" dirty="0" err="1">
                <a:solidFill>
                  <a:srgbClr val="66FF33"/>
                </a:solidFill>
              </a:rPr>
              <a:t>незвичайним</a:t>
            </a:r>
            <a:r>
              <a:rPr lang="ru-RU" sz="1800" dirty="0">
                <a:solidFill>
                  <a:srgbClr val="66FF33"/>
                </a:solidFill>
              </a:rPr>
              <a:t> талантом хлопчика.</a:t>
            </a:r>
            <a:endParaRPr lang="ru-RU" sz="1800" dirty="0"/>
          </a:p>
          <a:p>
            <a:endParaRPr lang="ru-RU" sz="1800" dirty="0">
              <a:solidFill>
                <a:srgbClr val="66FF33"/>
              </a:solidFill>
            </a:endParaRPr>
          </a:p>
        </p:txBody>
      </p:sp>
      <p:pic>
        <p:nvPicPr>
          <p:cNvPr id="573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990600"/>
            <a:ext cx="3286538" cy="36576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юный моц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736884"/>
            <a:ext cx="3697133" cy="4114800"/>
          </a:xfrm>
          <a:prstGeom prst="rect">
            <a:avLst/>
          </a:prstGeom>
          <a:noFill/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17525" y="1022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04800" y="533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609600"/>
            <a:ext cx="509587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de-DE" dirty="0">
                <a:latin typeface="Tahoma" pitchFamily="34" charset="0"/>
              </a:rPr>
              <a:t>Bis zu seinem achtzehnten Lebensjahr besuchte Mozart viele Kulturzentren Europas: Wien, Paris, London, Rom und andere Städte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pPr algn="just"/>
            <a:endParaRPr lang="ru-RU" dirty="0">
              <a:latin typeface="Tahoma" pitchFamily="34" charset="0"/>
            </a:endParaRP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До 18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років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Моцарт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відвідав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багато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культурні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центри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Європи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: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Відень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Париж, Лондон, Рим та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інші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міста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just"/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Überall hatte er den größten Erfolg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pPr algn="just"/>
            <a:endParaRPr lang="ru-RU" dirty="0">
              <a:latin typeface="Tahoma" pitchFamily="34" charset="0"/>
            </a:endParaRPr>
          </a:p>
          <a:p>
            <a:pPr algn="just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Скрізь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великий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успіх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just"/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Aber dieser Erfolg dauerte nicht lange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pPr algn="just"/>
            <a:endParaRPr lang="ru-RU" dirty="0">
              <a:latin typeface="Tahoma" pitchFamily="34" charset="0"/>
            </a:endParaRP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Але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цей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успіх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тривав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недовго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just"/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pPr algn="just"/>
            <a:r>
              <a:rPr lang="de-DE" dirty="0" smtClean="0">
                <a:latin typeface="Tahoma" pitchFamily="34" charset="0"/>
              </a:rPr>
              <a:t>Mozart </a:t>
            </a:r>
            <a:r>
              <a:rPr lang="de-DE" dirty="0">
                <a:latin typeface="Tahoma" pitchFamily="34" charset="0"/>
              </a:rPr>
              <a:t>wollte nicht nur spielen, er wollte auch komponieren.</a:t>
            </a:r>
            <a:r>
              <a:rPr lang="ru-RU" dirty="0">
                <a:latin typeface="Tahoma" pitchFamily="34" charset="0"/>
              </a:rPr>
              <a:t> </a:t>
            </a:r>
            <a:endParaRPr lang="ru-RU" dirty="0" smtClean="0">
              <a:latin typeface="Tahoma" pitchFamily="34" charset="0"/>
            </a:endParaRPr>
          </a:p>
          <a:p>
            <a:pPr algn="just"/>
            <a:endParaRPr lang="ru-RU" dirty="0">
              <a:latin typeface="Tahoma" pitchFamily="34" charset="0"/>
            </a:endParaRPr>
          </a:p>
          <a:p>
            <a:pPr algn="just"/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Моцарт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хотів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не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тільки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грати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але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складати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музику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  <p:bldP spid="635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238500" y="138499"/>
            <a:ext cx="58293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de-DE" dirty="0">
                <a:latin typeface="Tahoma" pitchFamily="34" charset="0"/>
              </a:rPr>
              <a:t>Seine ersten Opern waren sehr schön, aber sie gefielen dem aristokratischen Publikum nicht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endParaRPr lang="ru-RU" dirty="0">
              <a:latin typeface="Tahoma" pitchFamily="34" charset="0"/>
            </a:endParaRPr>
          </a:p>
          <a:p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Його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перша опера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була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прекрасна, але вона не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сподобалася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аристократичної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публіці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Der Bischof von Salzburg behandelte Mozart sehr schlecht. </a:t>
            </a:r>
            <a:endParaRPr lang="uk-UA" dirty="0" smtClean="0">
              <a:latin typeface="Tahoma" pitchFamily="34" charset="0"/>
            </a:endParaRPr>
          </a:p>
          <a:p>
            <a:endParaRPr lang="ru-RU" dirty="0">
              <a:latin typeface="Tahoma" pitchFamily="34" charset="0"/>
            </a:endParaRPr>
          </a:p>
          <a:p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Єпископ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Зальцбурга </a:t>
            </a:r>
            <a:r>
              <a:rPr lang="ru-RU" dirty="0" err="1" smtClean="0">
                <a:solidFill>
                  <a:srgbClr val="66FF33"/>
                </a:solidFill>
                <a:latin typeface="Tahoma" pitchFamily="34" charset="0"/>
              </a:rPr>
              <a:t>поводився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з Моцартом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дуже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погано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r>
              <a:rPr lang="de-DE" dirty="0" smtClean="0">
                <a:latin typeface="Tahoma" pitchFamily="34" charset="0"/>
              </a:rPr>
              <a:t>„</a:t>
            </a:r>
            <a:r>
              <a:rPr lang="de-DE" dirty="0">
                <a:latin typeface="Tahoma" pitchFamily="34" charset="0"/>
              </a:rPr>
              <a:t>Man behandelt mich unmenschlich", schreibt Mozart in einem Brief an seinen Vater, „ich </a:t>
            </a:r>
            <a:r>
              <a:rPr lang="de-DE" dirty="0" err="1">
                <a:latin typeface="Tahoma" pitchFamily="34" charset="0"/>
              </a:rPr>
              <a:t>muß</a:t>
            </a:r>
            <a:r>
              <a:rPr lang="de-DE" dirty="0">
                <a:latin typeface="Tahoma" pitchFamily="34" charset="0"/>
              </a:rPr>
              <a:t> die Fußböden fegen, die Zimmer aufräumen und bekomme dafür Groschen</a:t>
            </a:r>
            <a:r>
              <a:rPr lang="de-DE" dirty="0" smtClean="0">
                <a:latin typeface="Tahoma" pitchFamily="34" charset="0"/>
              </a:rPr>
              <a:t>.</a:t>
            </a:r>
            <a:endParaRPr lang="uk-UA" dirty="0" smtClean="0">
              <a:latin typeface="Tahoma" pitchFamily="34" charset="0"/>
            </a:endParaRPr>
          </a:p>
          <a:p>
            <a:endParaRPr lang="ru-RU" dirty="0">
              <a:latin typeface="Tahoma" pitchFamily="34" charset="0"/>
            </a:endParaRPr>
          </a:p>
          <a:p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«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Звертаються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нелюдяно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- писав Моцарт 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листі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своєму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батькові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- я повинен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підмітати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підлогу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прибирати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кімнату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отримувати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за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це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гроші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».</a:t>
            </a:r>
          </a:p>
          <a:p>
            <a:endParaRPr lang="ru-RU" dirty="0" smtClean="0">
              <a:solidFill>
                <a:srgbClr val="66FF33"/>
              </a:solidFill>
              <a:latin typeface="Tahoma" pitchFamily="34" charset="0"/>
            </a:endParaRPr>
          </a:p>
          <a:p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Als Komponist hatte also der junge Mozart keinen Erfolg.</a:t>
            </a:r>
            <a:r>
              <a:rPr lang="ru-RU" dirty="0">
                <a:latin typeface="Tahoma" pitchFamily="34" charset="0"/>
              </a:rPr>
              <a:t> </a:t>
            </a:r>
          </a:p>
          <a:p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Як композитор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молодий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Моцарт не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мав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успіху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64518" name="Picture 6" descr="семья моц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33484"/>
            <a:ext cx="3048000" cy="2276231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88168" y="2518251"/>
            <a:ext cx="227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ru-RU" dirty="0" smtClean="0"/>
              <a:t>я </a:t>
            </a:r>
            <a:r>
              <a:rPr lang="ru-RU" dirty="0"/>
              <a:t>Моцарта</a:t>
            </a:r>
          </a:p>
        </p:txBody>
      </p:sp>
      <p:pic>
        <p:nvPicPr>
          <p:cNvPr id="64521" name="Picture 9" descr="180px-Maria_Anna_Mozart_(Lorenzon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124199"/>
            <a:ext cx="3009900" cy="2925162"/>
          </a:xfrm>
          <a:prstGeom prst="rect">
            <a:avLst/>
          </a:prstGeom>
          <a:noFill/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838200" y="6065043"/>
            <a:ext cx="177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Сестра Моцарта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0" grpId="0"/>
      <p:bldP spid="64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62000" y="381000"/>
            <a:ext cx="754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de-DE" dirty="0">
                <a:latin typeface="Tahoma" pitchFamily="34" charset="0"/>
              </a:rPr>
              <a:t>Das schwere Leben, der Kampf für seine neuen Ideen in der Opernkunst führten dazu, </a:t>
            </a:r>
            <a:r>
              <a:rPr lang="de-DE" dirty="0" err="1">
                <a:latin typeface="Tahoma" pitchFamily="34" charset="0"/>
              </a:rPr>
              <a:t>daß</a:t>
            </a:r>
            <a:r>
              <a:rPr lang="de-DE" dirty="0">
                <a:latin typeface="Tahoma" pitchFamily="34" charset="0"/>
              </a:rPr>
              <a:t> Mozart schwer krank wurde.</a:t>
            </a:r>
            <a:r>
              <a:rPr lang="ru-RU" dirty="0">
                <a:latin typeface="Tahoma" pitchFamily="34" charset="0"/>
              </a:rPr>
              <a:t> </a:t>
            </a:r>
          </a:p>
          <a:p>
            <a:pPr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Важке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життя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,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боротьба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за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його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нові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ідеї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в оперному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мистецтві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призвели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до того,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що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Моцарт тяжко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захворів</a:t>
            </a:r>
            <a:r>
              <a:rPr lang="ru-RU" dirty="0" smtClean="0">
                <a:solidFill>
                  <a:srgbClr val="66FF33"/>
                </a:solidFill>
                <a:latin typeface="Tahoma" pitchFamily="34" charset="0"/>
              </a:rPr>
              <a:t>.</a:t>
            </a:r>
          </a:p>
          <a:p>
            <a:pPr algn="ctr"/>
            <a:r>
              <a:rPr lang="de-DE" dirty="0" smtClean="0">
                <a:latin typeface="Tahoma" pitchFamily="34" charset="0"/>
              </a:rPr>
              <a:t> </a:t>
            </a:r>
            <a:r>
              <a:rPr lang="de-DE" dirty="0">
                <a:latin typeface="Tahoma" pitchFamily="34" charset="0"/>
              </a:rPr>
              <a:t>Er starb im Jahre </a:t>
            </a:r>
            <a:r>
              <a:rPr lang="ru-RU" dirty="0">
                <a:latin typeface="Tahoma" pitchFamily="34" charset="0"/>
              </a:rPr>
              <a:t>1791, </a:t>
            </a:r>
            <a:r>
              <a:rPr lang="de-DE" dirty="0">
                <a:latin typeface="Tahoma" pitchFamily="34" charset="0"/>
              </a:rPr>
              <a:t>im Alter von nur </a:t>
            </a:r>
            <a:r>
              <a:rPr lang="ru-RU" dirty="0">
                <a:latin typeface="Tahoma" pitchFamily="34" charset="0"/>
              </a:rPr>
              <a:t>35 </a:t>
            </a:r>
            <a:r>
              <a:rPr lang="de-DE" dirty="0">
                <a:latin typeface="Tahoma" pitchFamily="34" charset="0"/>
              </a:rPr>
              <a:t>Jahren.</a:t>
            </a:r>
            <a:endParaRPr lang="ru-RU" dirty="0">
              <a:latin typeface="Tahoma" pitchFamily="34" charset="0"/>
            </a:endParaRPr>
          </a:p>
          <a:p>
            <a:pPr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Він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помер в 1791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році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у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віці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35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років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66566" name="Picture 6" descr="памятн моцар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94857"/>
            <a:ext cx="4648200" cy="43583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143000" y="2378075"/>
            <a:ext cx="6934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Be</a:t>
            </a:r>
            <a:r>
              <a:rPr lang="de-DE" dirty="0">
                <a:latin typeface="Tahoma" pitchFamily="34" charset="0"/>
              </a:rPr>
              <a:t>rühmten Opern von Mozart wie </a:t>
            </a:r>
            <a:r>
              <a:rPr lang="ru-RU" dirty="0">
                <a:latin typeface="Tahoma" pitchFamily="34" charset="0"/>
              </a:rPr>
              <a:t>«</a:t>
            </a:r>
            <a:r>
              <a:rPr lang="de-DE" dirty="0">
                <a:latin typeface="Tahoma" pitchFamily="34" charset="0"/>
              </a:rPr>
              <a:t>Figaros Hochzeit</a:t>
            </a:r>
            <a:r>
              <a:rPr lang="ru-RU" dirty="0">
                <a:latin typeface="Tahoma" pitchFamily="34" charset="0"/>
              </a:rPr>
              <a:t>»</a:t>
            </a:r>
            <a:r>
              <a:rPr lang="de-DE" dirty="0">
                <a:latin typeface="Tahoma" pitchFamily="34" charset="0"/>
              </a:rPr>
              <a:t>, „Don </a:t>
            </a:r>
            <a:r>
              <a:rPr lang="en-US" dirty="0">
                <a:latin typeface="Tahoma" pitchFamily="34" charset="0"/>
              </a:rPr>
              <a:t>Juan</a:t>
            </a:r>
            <a:r>
              <a:rPr lang="ru-RU" dirty="0">
                <a:latin typeface="Tahoma" pitchFamily="34" charset="0"/>
              </a:rPr>
              <a:t>», «</a:t>
            </a:r>
            <a:r>
              <a:rPr lang="de-DE" dirty="0">
                <a:latin typeface="Tahoma" pitchFamily="34" charset="0"/>
              </a:rPr>
              <a:t>Die Zauberflöte</a:t>
            </a:r>
            <a:r>
              <a:rPr lang="ru-RU" dirty="0">
                <a:latin typeface="Tahoma" pitchFamily="34" charset="0"/>
              </a:rPr>
              <a:t>»</a:t>
            </a:r>
            <a:r>
              <a:rPr lang="de-DE" dirty="0">
                <a:latin typeface="Tahoma" pitchFamily="34" charset="0"/>
              </a:rPr>
              <a:t> und andere werden oft in unseren Opern und Konzertsälen aufgeführt.</a:t>
            </a:r>
            <a:endParaRPr lang="ru-RU" dirty="0">
              <a:latin typeface="Tahoma" pitchFamily="34" charset="0"/>
            </a:endParaRPr>
          </a:p>
          <a:p>
            <a:pPr algn="ctr"/>
            <a:endParaRPr lang="ru-RU" dirty="0">
              <a:latin typeface="Tahoma" pitchFamily="34" charset="0"/>
            </a:endParaRPr>
          </a:p>
          <a:p>
            <a:pPr algn="ctr"/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Відомі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опери Моцарта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такі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як «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Одруження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Фігаро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», «Дон Жуан», «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Чарівна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флейта» та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інші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часто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виконуються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в наших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оперних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і </a:t>
            </a:r>
            <a:r>
              <a:rPr lang="ru-RU" dirty="0" err="1">
                <a:solidFill>
                  <a:srgbClr val="66FF33"/>
                </a:solidFill>
                <a:latin typeface="Tahoma" pitchFamily="34" charset="0"/>
              </a:rPr>
              <a:t>концертних</a:t>
            </a:r>
            <a:r>
              <a:rPr lang="ru-RU" dirty="0">
                <a:solidFill>
                  <a:srgbClr val="66FF33"/>
                </a:solidFill>
                <a:latin typeface="Tahoma" pitchFamily="34" charset="0"/>
              </a:rPr>
              <a:t> залах.</a:t>
            </a:r>
            <a:endParaRPr lang="de-DE" dirty="0">
              <a:solidFill>
                <a:srgbClr val="66FF33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0866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Ludwig van Beethoven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2895600" y="3148013"/>
            <a:ext cx="3200400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1770 - 1827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3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668</TotalTime>
  <Words>1085</Words>
  <Application>Microsoft Office PowerPoint</Application>
  <PresentationFormat>Экран (4:3)</PresentationFormat>
  <Paragraphs>122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Клен</vt:lpstr>
      <vt:lpstr>Презентация PowerPoint</vt:lpstr>
      <vt:lpstr>Презентация PowerPoint</vt:lpstr>
      <vt:lpstr>Презентация PowerPoint</vt:lpstr>
      <vt:lpstr>Kinderjahre (Дитячі роки)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USER</cp:lastModifiedBy>
  <cp:revision>26</cp:revision>
  <cp:lastPrinted>1601-01-01T00:00:00Z</cp:lastPrinted>
  <dcterms:created xsi:type="dcterms:W3CDTF">1601-01-01T00:00:00Z</dcterms:created>
  <dcterms:modified xsi:type="dcterms:W3CDTF">2014-02-18T21:14:52Z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