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slide" Target="slide3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5.jpg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8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jp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208912" cy="2232248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Визнач</a:t>
            </a: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 </a:t>
            </a:r>
            <a:b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вчені-натуралісти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2" y="4267200"/>
            <a:ext cx="7633836" cy="1754088"/>
          </a:xfrm>
        </p:spPr>
        <p:txBody>
          <a:bodyPr/>
          <a:lstStyle/>
          <a:p>
            <a:pPr algn="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Виконала: учениця 5-Г класу</a:t>
            </a:r>
          </a:p>
          <a:p>
            <a:pPr algn="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Кирлейза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Олександра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6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02776" cy="752602"/>
          </a:xfrm>
        </p:spPr>
        <p:txBody>
          <a:bodyPr/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Джозеф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Прістлі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(1733-1803)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416824" cy="2808312"/>
          </a:xfrm>
        </p:spPr>
        <p:txBody>
          <a:bodyPr/>
          <a:lstStyle/>
          <a:p>
            <a:r>
              <a:rPr lang="ru-RU" dirty="0"/>
              <a:t>Джозеф </a:t>
            </a:r>
            <a:r>
              <a:rPr lang="ru-RU" dirty="0" err="1" smtClean="0"/>
              <a:t>Прістлі</a:t>
            </a:r>
            <a:r>
              <a:rPr lang="ru-RU" dirty="0" smtClean="0"/>
              <a:t>—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 smtClean="0"/>
              <a:t>натураліст</a:t>
            </a:r>
            <a:r>
              <a:rPr lang="ru-RU" dirty="0"/>
              <a:t>, </a:t>
            </a:r>
            <a:r>
              <a:rPr lang="ru-RU" dirty="0" err="1"/>
              <a:t>філософ</a:t>
            </a:r>
            <a:r>
              <a:rPr lang="ru-RU" dirty="0"/>
              <a:t>, </a:t>
            </a:r>
            <a:r>
              <a:rPr lang="ru-RU" dirty="0" err="1"/>
              <a:t>громадський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. </a:t>
            </a:r>
            <a:r>
              <a:rPr lang="ru-RU" dirty="0" err="1"/>
              <a:t>Увійшов</a:t>
            </a:r>
            <a:r>
              <a:rPr lang="ru-RU" dirty="0"/>
              <a:t> до </a:t>
            </a:r>
            <a:r>
              <a:rPr lang="ru-RU" dirty="0" err="1"/>
              <a:t>історії</a:t>
            </a:r>
            <a:r>
              <a:rPr lang="ru-RU" dirty="0"/>
              <a:t> перш за все як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хімік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і </a:t>
            </a:r>
            <a:r>
              <a:rPr lang="ru-RU" dirty="0" err="1"/>
              <a:t>вуглекислий</a:t>
            </a:r>
            <a:r>
              <a:rPr lang="ru-RU" dirty="0"/>
              <a:t> газ.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60420"/>
            <a:ext cx="3024336" cy="4220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56152"/>
            <a:ext cx="3096344" cy="391117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88507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60648"/>
            <a:ext cx="7848872" cy="4495800"/>
          </a:xfrm>
        </p:spPr>
        <p:txBody>
          <a:bodyPr>
            <a:normAutofit/>
          </a:bodyPr>
          <a:lstStyle/>
          <a:p>
            <a:r>
              <a:rPr lang="ru-RU" sz="2000" dirty="0" err="1"/>
              <a:t>Прістлі</a:t>
            </a:r>
            <a:r>
              <a:rPr lang="ru-RU" sz="2000" dirty="0"/>
              <a:t> по праву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/>
              <a:t>вважати</a:t>
            </a:r>
            <a:r>
              <a:rPr lang="ru-RU" sz="2000" dirty="0"/>
              <a:t> одним з </a:t>
            </a:r>
            <a:r>
              <a:rPr lang="ru-RU" sz="2000" dirty="0" err="1"/>
              <a:t>основоположників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хімії</a:t>
            </a:r>
            <a:r>
              <a:rPr lang="ru-RU" sz="2000" dirty="0"/>
              <a:t>.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хімічні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присвячені</a:t>
            </a:r>
            <a:r>
              <a:rPr lang="ru-RU" sz="2000" dirty="0"/>
              <a:t> </a:t>
            </a:r>
            <a:r>
              <a:rPr lang="ru-RU" sz="2000" dirty="0" err="1"/>
              <a:t>вивченню</a:t>
            </a:r>
            <a:r>
              <a:rPr lang="ru-RU" sz="2000" dirty="0"/>
              <a:t> </a:t>
            </a:r>
            <a:r>
              <a:rPr lang="ru-RU" sz="2000" dirty="0" err="1"/>
              <a:t>газів</a:t>
            </a:r>
            <a:r>
              <a:rPr lang="ru-RU" sz="2000" dirty="0"/>
              <a:t>. </a:t>
            </a:r>
            <a:r>
              <a:rPr lang="ru-RU" sz="2000" dirty="0" smtClean="0"/>
              <a:t>У </a:t>
            </a:r>
            <a:r>
              <a:rPr lang="ru-RU" sz="2000" dirty="0"/>
              <a:t>1771 </a:t>
            </a:r>
            <a:r>
              <a:rPr lang="ru-RU" sz="2000" dirty="0" err="1"/>
              <a:t>Прістлі</a:t>
            </a:r>
            <a:r>
              <a:rPr lang="ru-RU" sz="2000" dirty="0"/>
              <a:t> </a:t>
            </a:r>
            <a:r>
              <a:rPr lang="ru-RU" sz="2000" dirty="0" err="1"/>
              <a:t>відкрив</a:t>
            </a:r>
            <a:r>
              <a:rPr lang="ru-RU" sz="2000" dirty="0"/>
              <a:t> фотосинтез, </a:t>
            </a:r>
            <a:r>
              <a:rPr lang="ru-RU" sz="2000" dirty="0" err="1"/>
              <a:t>виявивши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повітря</a:t>
            </a:r>
            <a:r>
              <a:rPr lang="ru-RU" sz="2000" dirty="0"/>
              <a:t>, </a:t>
            </a:r>
            <a:r>
              <a:rPr lang="ru-RU" sz="2000" dirty="0" err="1"/>
              <a:t>зіпсоване</a:t>
            </a:r>
            <a:r>
              <a:rPr lang="ru-RU" sz="2000" dirty="0"/>
              <a:t> </a:t>
            </a:r>
            <a:r>
              <a:rPr lang="ru-RU" sz="2000" dirty="0" err="1"/>
              <a:t>горінням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диханням</a:t>
            </a:r>
            <a:r>
              <a:rPr lang="ru-RU" sz="2000" dirty="0"/>
              <a:t>,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стає</a:t>
            </a:r>
            <a:r>
              <a:rPr lang="ru-RU" sz="2000" dirty="0"/>
              <a:t> </a:t>
            </a:r>
            <a:r>
              <a:rPr lang="ru-RU" sz="2000" dirty="0" err="1"/>
              <a:t>придатним</a:t>
            </a:r>
            <a:r>
              <a:rPr lang="ru-RU" sz="2000" dirty="0"/>
              <a:t> для </a:t>
            </a:r>
            <a:r>
              <a:rPr lang="ru-RU" sz="2000" dirty="0" err="1"/>
              <a:t>дихання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дією</a:t>
            </a:r>
            <a:r>
              <a:rPr lang="ru-RU" sz="2000" dirty="0"/>
              <a:t> </a:t>
            </a:r>
            <a:r>
              <a:rPr lang="ru-RU" sz="2000" dirty="0" err="1"/>
              <a:t>зелених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. У 1778 р.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довів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при </a:t>
            </a:r>
            <a:r>
              <a:rPr lang="ru-RU" sz="2000" dirty="0" err="1"/>
              <a:t>фотосинтезі</a:t>
            </a:r>
            <a:r>
              <a:rPr lang="ru-RU" sz="2000" dirty="0"/>
              <a:t> </a:t>
            </a:r>
            <a:r>
              <a:rPr lang="ru-RU" sz="2000" dirty="0" err="1"/>
              <a:t>рослини</a:t>
            </a:r>
            <a:r>
              <a:rPr lang="ru-RU" sz="2000" dirty="0"/>
              <a:t> </a:t>
            </a:r>
            <a:r>
              <a:rPr lang="ru-RU" sz="2000" dirty="0" err="1"/>
              <a:t>поглинають</a:t>
            </a:r>
            <a:r>
              <a:rPr lang="ru-RU" sz="2000" dirty="0"/>
              <a:t> </a:t>
            </a:r>
            <a:r>
              <a:rPr lang="ru-RU" sz="2000" dirty="0" err="1"/>
              <a:t>вуглекислий</a:t>
            </a:r>
            <a:r>
              <a:rPr lang="ru-RU" sz="2000" dirty="0"/>
              <a:t> газ і </a:t>
            </a:r>
            <a:r>
              <a:rPr lang="ru-RU" sz="2000" dirty="0" err="1"/>
              <a:t>виробляють</a:t>
            </a:r>
            <a:r>
              <a:rPr lang="ru-RU" sz="2000" dirty="0"/>
              <a:t> </a:t>
            </a:r>
            <a:r>
              <a:rPr lang="ru-RU" sz="2000" dirty="0" err="1"/>
              <a:t>кисень</a:t>
            </a:r>
            <a:r>
              <a:rPr lang="ru-RU" sz="2000" dirty="0"/>
              <a:t>. </a:t>
            </a:r>
            <a:r>
              <a:rPr lang="ru-RU" sz="2000" dirty="0" err="1" smtClean="0"/>
              <a:t>Прістлі</a:t>
            </a:r>
            <a:r>
              <a:rPr lang="ru-RU" sz="2000" dirty="0"/>
              <a:t>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/>
              <a:t>отримав</a:t>
            </a:r>
            <a:r>
              <a:rPr lang="ru-RU" sz="2000" dirty="0"/>
              <a:t> </a:t>
            </a:r>
            <a:r>
              <a:rPr lang="ru-RU" sz="2000" dirty="0" err="1"/>
              <a:t>хлороводень</a:t>
            </a:r>
            <a:r>
              <a:rPr lang="ru-RU" sz="2000" dirty="0"/>
              <a:t> </a:t>
            </a:r>
            <a:r>
              <a:rPr lang="ru-RU" sz="2000" dirty="0" smtClean="0"/>
              <a:t>і </a:t>
            </a:r>
            <a:r>
              <a:rPr lang="ru-RU" sz="2000" dirty="0" err="1" smtClean="0"/>
              <a:t>аміак</a:t>
            </a:r>
            <a:r>
              <a:rPr lang="ru-RU" sz="2000" dirty="0" smtClean="0"/>
              <a:t>. Разом </a:t>
            </a:r>
            <a:r>
              <a:rPr lang="ru-RU" sz="2000" dirty="0"/>
              <a:t>з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 smtClean="0"/>
              <a:t>вченими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/>
              <a:t>сприяв</a:t>
            </a:r>
            <a:r>
              <a:rPr lang="ru-RU" sz="2000" dirty="0"/>
              <a:t> </a:t>
            </a:r>
            <a:r>
              <a:rPr lang="ru-RU" sz="2000" dirty="0" err="1"/>
              <a:t>утвердженню</a:t>
            </a:r>
            <a:r>
              <a:rPr lang="ru-RU" sz="2000" dirty="0"/>
              <a:t> </a:t>
            </a:r>
            <a:r>
              <a:rPr lang="ru-RU" sz="2000" dirty="0" err="1"/>
              <a:t>уявлень</a:t>
            </a:r>
            <a:r>
              <a:rPr lang="ru-RU" sz="2000" dirty="0"/>
              <a:t> про </a:t>
            </a:r>
            <a:r>
              <a:rPr lang="ru-RU" sz="2000" dirty="0" err="1"/>
              <a:t>складний</a:t>
            </a:r>
            <a:r>
              <a:rPr lang="ru-RU" sz="2000" dirty="0"/>
              <a:t> склад </a:t>
            </a:r>
            <a:r>
              <a:rPr lang="ru-RU" sz="2000" dirty="0" err="1"/>
              <a:t>повітря</a:t>
            </a:r>
            <a:r>
              <a:rPr lang="ru-RU" sz="2000" dirty="0"/>
              <a:t>. </a:t>
            </a:r>
            <a:r>
              <a:rPr lang="ru-RU" sz="2000" dirty="0" err="1"/>
              <a:t>Прістлі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честь </a:t>
            </a:r>
            <a:r>
              <a:rPr lang="ru-RU" sz="2000" dirty="0" err="1"/>
              <a:t>відкриття</a:t>
            </a:r>
            <a:r>
              <a:rPr lang="ru-RU" sz="2000" dirty="0"/>
              <a:t> у 1774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кисню</a:t>
            </a:r>
            <a:r>
              <a:rPr lang="ru-RU" sz="2000" dirty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/>
              <a:t>хімії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відносяться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і до оптики.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</a:t>
            </a:r>
            <a:r>
              <a:rPr lang="ru-RU" sz="2000" dirty="0" err="1"/>
              <a:t>Прістлі</a:t>
            </a:r>
            <a:r>
              <a:rPr lang="ru-RU" sz="2000" dirty="0"/>
              <a:t> </a:t>
            </a:r>
            <a:r>
              <a:rPr lang="ru-RU" sz="2000" dirty="0" err="1"/>
              <a:t>отримали</a:t>
            </a:r>
            <a:r>
              <a:rPr lang="ru-RU" sz="2000" dirty="0"/>
              <a:t> </a:t>
            </a:r>
            <a:r>
              <a:rPr lang="ru-RU" sz="2000" dirty="0" err="1"/>
              <a:t>широку</a:t>
            </a:r>
            <a:r>
              <a:rPr lang="ru-RU" sz="2000" dirty="0"/>
              <a:t> </a:t>
            </a:r>
            <a:r>
              <a:rPr lang="ru-RU" sz="2000" dirty="0" err="1"/>
              <a:t>популярність</a:t>
            </a:r>
            <a:r>
              <a:rPr lang="ru-RU" sz="2000" dirty="0"/>
              <a:t> у </a:t>
            </a:r>
            <a:r>
              <a:rPr lang="ru-RU" sz="2000" dirty="0" err="1"/>
              <a:t>наукових</a:t>
            </a:r>
            <a:r>
              <a:rPr lang="ru-RU" sz="2000" dirty="0"/>
              <a:t> колах.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398">
            <a:off x="5238159" y="4047413"/>
            <a:ext cx="3600400" cy="28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682">
            <a:off x="985976" y="4194209"/>
            <a:ext cx="3051914" cy="2304256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79512" y="6021288"/>
            <a:ext cx="720079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94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2776" cy="831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Олександр Флемінг(1881-1955)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202776" cy="4495800"/>
          </a:xfrm>
        </p:spPr>
        <p:txBody>
          <a:bodyPr/>
          <a:lstStyle/>
          <a:p>
            <a:r>
              <a:rPr lang="vi-VN" dirty="0"/>
              <a:t>Александер </a:t>
            </a:r>
            <a:r>
              <a:rPr lang="vi-VN" dirty="0" smtClean="0"/>
              <a:t>Флемінг</a:t>
            </a:r>
            <a:r>
              <a:rPr lang="uk-UA" dirty="0" smtClean="0"/>
              <a:t> </a:t>
            </a:r>
            <a:r>
              <a:rPr lang="vi-VN" dirty="0" smtClean="0"/>
              <a:t>— </a:t>
            </a:r>
            <a:r>
              <a:rPr lang="vi-VN" dirty="0"/>
              <a:t>британський біолог, що публікував статті в галузі </a:t>
            </a:r>
            <a:r>
              <a:rPr lang="vi-VN" dirty="0" smtClean="0"/>
              <a:t>бактеріології</a:t>
            </a:r>
            <a:r>
              <a:rPr lang="uk-UA" dirty="0" smtClean="0"/>
              <a:t> та </a:t>
            </a:r>
            <a:r>
              <a:rPr lang="vi-VN" dirty="0" smtClean="0"/>
              <a:t>імунології. </a:t>
            </a:r>
            <a:r>
              <a:rPr lang="vi-VN" dirty="0"/>
              <a:t>Став відомим завдяки відкриттю лізоциму (антибактеріального ферменту, що виробляється людським організмом) і виділенню першого відомого антибіотика пеніциліну з </a:t>
            </a:r>
            <a:r>
              <a:rPr lang="vi-VN" dirty="0" smtClean="0"/>
              <a:t>плісняви</a:t>
            </a:r>
            <a:r>
              <a:rPr lang="en-US" dirty="0" smtClean="0"/>
              <a:t>.</a:t>
            </a:r>
            <a:r>
              <a:rPr lang="uk-UA" dirty="0"/>
              <a:t> У 1945 році </a:t>
            </a:r>
            <a:r>
              <a:rPr lang="uk-UA" dirty="0" smtClean="0"/>
              <a:t>Флемінг отримав Нобелівську премію </a:t>
            </a:r>
            <a:r>
              <a:rPr lang="uk-UA" dirty="0"/>
              <a:t>з фізіології та медицини.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80" y="4077072"/>
            <a:ext cx="3713961" cy="2636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99" b="100000" l="3030" r="100000">
                        <a14:foregroundMark x1="84040" y1="80216" x2="93131" y2="6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89737"/>
            <a:ext cx="3960439" cy="2224247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79512" y="5999314"/>
            <a:ext cx="936104" cy="8367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7231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95" y="133201"/>
            <a:ext cx="9144000" cy="6858000"/>
          </a:xfrm>
          <a:prstGeom prst="rect">
            <a:avLst/>
          </a:prstGeom>
        </p:spPr>
      </p:pic>
      <p:pic>
        <p:nvPicPr>
          <p:cNvPr id="9" name="Рисунок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459">
            <a:off x="2605821" y="4129047"/>
            <a:ext cx="1767917" cy="1900986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100000" l="5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15712"/>
            <a:ext cx="1224136" cy="1092978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72718"/>
            <a:ext cx="787945" cy="767354"/>
          </a:xfrm>
          <a:prstGeom prst="rect">
            <a:avLst/>
          </a:prstGeom>
        </p:spPr>
      </p:pic>
      <p:pic>
        <p:nvPicPr>
          <p:cNvPr id="18" name="Рисунок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00" b="90200" l="44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9475"/>
            <a:ext cx="2648069" cy="2648069"/>
          </a:xfrm>
          <a:prstGeom prst="rect">
            <a:avLst/>
          </a:prstGeom>
        </p:spPr>
      </p:pic>
      <p:pic>
        <p:nvPicPr>
          <p:cNvPr id="20" name="Рисунок 1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75" b="89831" l="7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084">
            <a:off x="4181491" y="4771924"/>
            <a:ext cx="2552338" cy="150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6913756" cy="671736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Антоні </a:t>
            </a: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Левенгук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(1632-1723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3457372" cy="4632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/>
              <a:t>Антоні</a:t>
            </a:r>
            <a:r>
              <a:rPr lang="ru-RU" dirty="0" smtClean="0"/>
              <a:t> </a:t>
            </a:r>
            <a:r>
              <a:rPr lang="ru-RU" dirty="0" err="1"/>
              <a:t>ван</a:t>
            </a:r>
            <a:r>
              <a:rPr lang="ru-RU" dirty="0"/>
              <a:t> </a:t>
            </a:r>
            <a:r>
              <a:rPr lang="ru-RU" dirty="0" smtClean="0"/>
              <a:t>Левенгук- </a:t>
            </a:r>
            <a:r>
              <a:rPr lang="ru-RU" dirty="0" err="1"/>
              <a:t>голландський</a:t>
            </a:r>
            <a:r>
              <a:rPr lang="ru-RU" dirty="0"/>
              <a:t> </a:t>
            </a:r>
            <a:r>
              <a:rPr lang="ru-RU" dirty="0" err="1"/>
              <a:t>натураліст</a:t>
            </a:r>
            <a:r>
              <a:rPr lang="ru-RU" dirty="0"/>
              <a:t>, конструктор </a:t>
            </a:r>
            <a:r>
              <a:rPr lang="ru-RU" dirty="0" err="1"/>
              <a:t>мікроскопів</a:t>
            </a:r>
            <a:r>
              <a:rPr lang="ru-RU" dirty="0"/>
              <a:t>, основоположник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 smtClean="0"/>
              <a:t>мікроскопії</a:t>
            </a:r>
            <a:r>
              <a:rPr lang="ru-RU" dirty="0" smtClean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досліджував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мікроскопів</a:t>
            </a:r>
            <a:r>
              <a:rPr lang="ru-RU" dirty="0"/>
              <a:t> структуру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1"/>
            <a:ext cx="3456384" cy="3859921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76256" y="5949280"/>
            <a:ext cx="1440160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968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04664"/>
            <a:ext cx="7488832" cy="39454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Левенгук </a:t>
            </a:r>
            <a:r>
              <a:rPr lang="ru-RU" dirty="0" err="1"/>
              <a:t>був</a:t>
            </a:r>
            <a:r>
              <a:rPr lang="ru-RU" dirty="0"/>
              <a:t> одним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видатних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перший </a:t>
            </a:r>
            <a:r>
              <a:rPr lang="ru-RU" dirty="0" err="1"/>
              <a:t>помітив</a:t>
            </a:r>
            <a:r>
              <a:rPr lang="ru-RU" dirty="0"/>
              <a:t>, як кров </a:t>
            </a:r>
            <a:r>
              <a:rPr lang="ru-RU" dirty="0" err="1"/>
              <a:t>рухається</a:t>
            </a:r>
            <a:r>
              <a:rPr lang="ru-RU" dirty="0"/>
              <a:t> в </a:t>
            </a:r>
            <a:r>
              <a:rPr lang="ru-RU" dirty="0" err="1"/>
              <a:t>найдрібніших</a:t>
            </a:r>
            <a:r>
              <a:rPr lang="ru-RU" dirty="0"/>
              <a:t> </a:t>
            </a:r>
            <a:r>
              <a:rPr lang="ru-RU" dirty="0" err="1"/>
              <a:t>кровоносних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r>
              <a:rPr lang="ru-RU" dirty="0"/>
              <a:t> - </a:t>
            </a:r>
            <a:r>
              <a:rPr lang="ru-RU" dirty="0" err="1"/>
              <a:t>капілярах</a:t>
            </a:r>
            <a:r>
              <a:rPr lang="ru-RU" dirty="0"/>
              <a:t>. У 1673 </a:t>
            </a:r>
            <a:r>
              <a:rPr lang="ru-RU" dirty="0" err="1"/>
              <a:t>році</a:t>
            </a:r>
            <a:r>
              <a:rPr lang="ru-RU" dirty="0"/>
              <a:t> Левенгук першим з людей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 smtClean="0"/>
              <a:t>мікробів</a:t>
            </a:r>
            <a:r>
              <a:rPr lang="ru-RU" dirty="0" smtClean="0"/>
              <a:t> і </a:t>
            </a:r>
            <a:r>
              <a:rPr lang="ru-RU" dirty="0" err="1" smtClean="0"/>
              <a:t>клітини</a:t>
            </a:r>
            <a:r>
              <a:rPr lang="ru-RU" dirty="0" smtClean="0"/>
              <a:t>. </a:t>
            </a:r>
            <a:r>
              <a:rPr lang="ru-RU" dirty="0" err="1"/>
              <a:t>Довгі</a:t>
            </a:r>
            <a:r>
              <a:rPr lang="ru-RU" dirty="0"/>
              <a:t>, </a:t>
            </a:r>
            <a:r>
              <a:rPr lang="ru-RU" dirty="0" err="1"/>
              <a:t>довгі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розглядав</a:t>
            </a:r>
            <a:r>
              <a:rPr lang="ru-RU" dirty="0"/>
              <a:t> у </a:t>
            </a:r>
            <a:r>
              <a:rPr lang="ru-RU" dirty="0" err="1"/>
              <a:t>мікроскоп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потрапляло</a:t>
            </a:r>
            <a:r>
              <a:rPr lang="ru-RU" dirty="0"/>
              <a:t> на </a:t>
            </a:r>
            <a:r>
              <a:rPr lang="ru-RU" dirty="0" err="1"/>
              <a:t>очі</a:t>
            </a:r>
            <a:r>
              <a:rPr lang="ru-RU" dirty="0"/>
              <a:t>: </a:t>
            </a:r>
            <a:r>
              <a:rPr lang="ru-RU" dirty="0" err="1"/>
              <a:t>шматочок</a:t>
            </a:r>
            <a:r>
              <a:rPr lang="ru-RU" dirty="0"/>
              <a:t>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краплю</a:t>
            </a:r>
            <a:r>
              <a:rPr lang="ru-RU" dirty="0"/>
              <a:t> </a:t>
            </a:r>
            <a:r>
              <a:rPr lang="ru-RU" dirty="0" err="1"/>
              <a:t>дощової</a:t>
            </a:r>
            <a:r>
              <a:rPr lang="ru-RU" dirty="0"/>
              <a:t> </a:t>
            </a:r>
            <a:r>
              <a:rPr lang="ru-RU" dirty="0" smtClean="0"/>
              <a:t>води, </a:t>
            </a:r>
            <a:r>
              <a:rPr lang="ru-RU" dirty="0"/>
              <a:t>хвостик </a:t>
            </a:r>
            <a:r>
              <a:rPr lang="ru-RU" dirty="0" err="1"/>
              <a:t>пуголовка</a:t>
            </a:r>
            <a:r>
              <a:rPr lang="ru-RU" dirty="0"/>
              <a:t>, </a:t>
            </a:r>
            <a:r>
              <a:rPr lang="ru-RU" dirty="0" err="1" smtClean="0"/>
              <a:t>сіруватий</a:t>
            </a:r>
            <a:r>
              <a:rPr lang="ru-RU" dirty="0" smtClean="0"/>
              <a:t> </a:t>
            </a:r>
            <a:r>
              <a:rPr lang="ru-RU" dirty="0" err="1"/>
              <a:t>наліт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зубів</a:t>
            </a:r>
            <a:r>
              <a:rPr lang="ru-RU" dirty="0"/>
              <a:t>. Яке ж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здивування</a:t>
            </a:r>
            <a:r>
              <a:rPr lang="ru-RU" dirty="0"/>
              <a:t>, коли в зубному </a:t>
            </a:r>
            <a:r>
              <a:rPr lang="ru-RU" dirty="0" err="1"/>
              <a:t>нальоті</a:t>
            </a:r>
            <a:r>
              <a:rPr lang="ru-RU" dirty="0"/>
              <a:t>, в </a:t>
            </a:r>
            <a:r>
              <a:rPr lang="ru-RU" dirty="0" err="1"/>
              <a:t>краплі</a:t>
            </a:r>
            <a:r>
              <a:rPr lang="ru-RU" dirty="0"/>
              <a:t> води і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рідинах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. Вони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і </a:t>
            </a:r>
            <a:r>
              <a:rPr lang="ru-RU" dirty="0" err="1"/>
              <a:t>паличок</a:t>
            </a:r>
            <a:r>
              <a:rPr lang="ru-RU" dirty="0"/>
              <a:t>, і </a:t>
            </a:r>
            <a:r>
              <a:rPr lang="ru-RU" dirty="0" err="1"/>
              <a:t>спіралей</a:t>
            </a:r>
            <a:r>
              <a:rPr lang="ru-RU" dirty="0"/>
              <a:t>, і </a:t>
            </a:r>
            <a:r>
              <a:rPr lang="ru-RU" dirty="0" err="1"/>
              <a:t>кульок</a:t>
            </a:r>
            <a:r>
              <a:rPr lang="ru-RU" dirty="0"/>
              <a:t>. </a:t>
            </a:r>
          </a:p>
        </p:txBody>
      </p:sp>
      <p:pic>
        <p:nvPicPr>
          <p:cNvPr id="1026" name="Picture 2" descr="C:\Users\Vova\AppData\Local\Microsoft\Windows\Temporary Internet Files\Content.IE5\MYJKN8ZX\MC9004393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76" l="0" r="97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839" y="409393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ova\AppData\Local\Microsoft\Windows\Temporary Internet Files\Content.IE5\CJYR2CGI\MC90023234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75" y="4606830"/>
            <a:ext cx="2786063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ova\AppData\Local\Microsoft\Windows\Temporary Internet Files\Content.IE5\MYJKN8ZX\MC9003825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" y="4350137"/>
            <a:ext cx="2408089" cy="24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100392" y="5805264"/>
            <a:ext cx="104360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1533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848872" cy="4495800"/>
          </a:xfrm>
        </p:spPr>
        <p:txBody>
          <a:bodyPr/>
          <a:lstStyle/>
          <a:p>
            <a:r>
              <a:rPr lang="ru-RU" dirty="0"/>
              <a:t>З часу Левенгука і до наших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мікробіологія</a:t>
            </a:r>
            <a:r>
              <a:rPr lang="ru-RU" dirty="0"/>
              <a:t> </a:t>
            </a:r>
            <a:r>
              <a:rPr lang="ru-RU" dirty="0" err="1"/>
              <a:t>домоглася</a:t>
            </a:r>
            <a:r>
              <a:rPr lang="ru-RU" dirty="0"/>
              <a:t> великого </a:t>
            </a:r>
            <a:r>
              <a:rPr lang="ru-RU" dirty="0" err="1"/>
              <a:t>прогресу</a:t>
            </a:r>
            <a:r>
              <a:rPr lang="ru-RU" dirty="0"/>
              <a:t>. Вона </a:t>
            </a:r>
            <a:r>
              <a:rPr lang="ru-RU" dirty="0" err="1"/>
              <a:t>виросла</a:t>
            </a:r>
            <a:r>
              <a:rPr lang="ru-RU" dirty="0"/>
              <a:t> в широко </a:t>
            </a:r>
            <a:r>
              <a:rPr lang="ru-RU" dirty="0" err="1"/>
              <a:t>розгалужену</a:t>
            </a:r>
            <a:r>
              <a:rPr lang="ru-RU" dirty="0"/>
              <a:t> область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і для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практики (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промисловості</a:t>
            </a:r>
            <a:r>
              <a:rPr lang="ru-RU" dirty="0"/>
              <a:t>), і для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.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вивчають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 </a:t>
            </a:r>
            <a:r>
              <a:rPr lang="ru-RU" dirty="0" err="1"/>
              <a:t>мікроорганізмів</a:t>
            </a:r>
            <a:r>
              <a:rPr lang="ru-RU" dirty="0"/>
              <a:t>. І </a:t>
            </a:r>
            <a:r>
              <a:rPr lang="ru-RU" dirty="0" err="1"/>
              <a:t>усі</a:t>
            </a:r>
            <a:r>
              <a:rPr lang="ru-RU" dirty="0"/>
              <a:t> вони </a:t>
            </a:r>
            <a:r>
              <a:rPr lang="ru-RU" dirty="0" err="1"/>
              <a:t>шанують</a:t>
            </a:r>
            <a:r>
              <a:rPr lang="ru-RU" dirty="0"/>
              <a:t> Левенгука – </a:t>
            </a:r>
            <a:r>
              <a:rPr lang="ru-RU" dirty="0" err="1"/>
              <a:t>видатного</a:t>
            </a:r>
            <a:r>
              <a:rPr lang="ru-RU" dirty="0"/>
              <a:t> </a:t>
            </a:r>
            <a:r>
              <a:rPr lang="ru-RU" dirty="0" err="1"/>
              <a:t>голландського</a:t>
            </a:r>
            <a:r>
              <a:rPr lang="ru-RU" dirty="0"/>
              <a:t> </a:t>
            </a:r>
            <a:r>
              <a:rPr lang="ru-RU" dirty="0" err="1"/>
              <a:t>біолога</a:t>
            </a:r>
            <a:r>
              <a:rPr lang="ru-RU" dirty="0"/>
              <a:t>-самоучку, з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мікробіології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5412" y="263537"/>
            <a:ext cx="5976664" cy="5355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3200" i="1" dirty="0" smtClean="0"/>
              <a:t>Висновок</a:t>
            </a:r>
            <a:endParaRPr lang="ru-RU" sz="3200" i="1" dirty="0"/>
          </a:p>
        </p:txBody>
      </p:sp>
      <p:pic>
        <p:nvPicPr>
          <p:cNvPr id="2050" name="Picture 2" descr="C:\Users\Vova\AppData\Local\Microsoft\Windows\Temporary Internet Files\Content.IE5\Z4S710DS\MC9003010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3057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ova\AppData\Local\Microsoft\Windows\Temporary Internet Files\Content.IE5\KY3WHQPK\MC900251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75819"/>
            <a:ext cx="1820862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ova\AppData\Local\Microsoft\Windows\Temporary Internet Files\Content.IE5\Z4S710DS\MC9003408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487988"/>
            <a:ext cx="912813" cy="91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8172400" y="5944394"/>
            <a:ext cx="792088" cy="65295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6810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9392"/>
            <a:ext cx="7202776" cy="1143000"/>
          </a:xfrm>
        </p:spPr>
        <p:txBody>
          <a:bodyPr/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Роберт Гук(1635-1703)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96752"/>
            <a:ext cx="7202776" cy="4495800"/>
          </a:xfrm>
        </p:spPr>
        <p:txBody>
          <a:bodyPr/>
          <a:lstStyle/>
          <a:p>
            <a:r>
              <a:rPr lang="vi-VN" dirty="0" smtClean="0"/>
              <a:t>Роберт </a:t>
            </a:r>
            <a:r>
              <a:rPr lang="vi-VN" dirty="0"/>
              <a:t>Гук </a:t>
            </a:r>
            <a:r>
              <a:rPr lang="vi-VN" dirty="0" smtClean="0"/>
              <a:t>— </a:t>
            </a:r>
            <a:r>
              <a:rPr lang="vi-VN" dirty="0"/>
              <a:t>англійський природодослідник, учений-енциклопедист, що зіграв важливу роль у науковій революції сімнадцятого століття.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133123" cy="39576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1565"/>
            <a:ext cx="3024336" cy="359896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604448" y="6237312"/>
            <a:ext cx="539552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7740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129780" cy="6872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632848" cy="3888432"/>
          </a:xfrm>
        </p:spPr>
        <p:txBody>
          <a:bodyPr>
            <a:normAutofit/>
          </a:bodyPr>
          <a:lstStyle/>
          <a:p>
            <a:r>
              <a:rPr lang="ru-RU" dirty="0"/>
              <a:t>Роберт Гук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відомий</a:t>
            </a:r>
            <a:r>
              <a:rPr lang="ru-RU" dirty="0"/>
              <a:t> за </a:t>
            </a:r>
            <a:r>
              <a:rPr lang="ru-RU" dirty="0" err="1"/>
              <a:t>свій</a:t>
            </a:r>
            <a:r>
              <a:rPr lang="ru-RU" dirty="0"/>
              <a:t> закон </a:t>
            </a:r>
            <a:r>
              <a:rPr lang="ru-RU" dirty="0" err="1"/>
              <a:t>пружності</a:t>
            </a:r>
            <a:r>
              <a:rPr lang="ru-RU" dirty="0"/>
              <a:t> (закон Гука).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часто </a:t>
            </a:r>
            <a:r>
              <a:rPr lang="ru-RU" dirty="0" err="1"/>
              <a:t>згадують</a:t>
            </a:r>
            <a:r>
              <a:rPr lang="ru-RU" dirty="0"/>
              <a:t> як «батька </a:t>
            </a:r>
            <a:r>
              <a:rPr lang="ru-RU" dirty="0" err="1"/>
              <a:t>мікроскопії</a:t>
            </a:r>
            <a:r>
              <a:rPr lang="ru-RU" dirty="0"/>
              <a:t>» — </a:t>
            </a:r>
            <a:r>
              <a:rPr lang="ru-RU" dirty="0" err="1"/>
              <a:t>саме</a:t>
            </a:r>
            <a:r>
              <a:rPr lang="ru-RU" dirty="0"/>
              <a:t> Гук </a:t>
            </a:r>
            <a:r>
              <a:rPr lang="ru-RU" dirty="0" err="1"/>
              <a:t>увів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клітина</a:t>
            </a:r>
            <a:r>
              <a:rPr lang="ru-RU" dirty="0"/>
              <a:t> для </a:t>
            </a:r>
            <a:r>
              <a:rPr lang="ru-RU" dirty="0" err="1"/>
              <a:t>найменшої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збудував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перших </a:t>
            </a:r>
            <a:r>
              <a:rPr lang="ru-RU" dirty="0" err="1" smtClean="0"/>
              <a:t>телескопів</a:t>
            </a:r>
            <a:r>
              <a:rPr lang="ru-RU" dirty="0"/>
              <a:t>, </a:t>
            </a:r>
            <a:r>
              <a:rPr lang="ru-RU" dirty="0" err="1"/>
              <a:t>спостерігав</a:t>
            </a:r>
            <a:r>
              <a:rPr lang="ru-RU" dirty="0"/>
              <a:t> за </a:t>
            </a:r>
            <a:r>
              <a:rPr lang="ru-RU" dirty="0" err="1"/>
              <a:t>обертаннями</a:t>
            </a:r>
            <a:r>
              <a:rPr lang="ru-RU" dirty="0"/>
              <a:t> Марса та </a:t>
            </a:r>
            <a:r>
              <a:rPr lang="ru-RU" dirty="0" err="1" smtClean="0"/>
              <a:t>Юпітера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був</a:t>
            </a:r>
            <a:r>
              <a:rPr lang="ru-RU" dirty="0"/>
              <a:t> першим, </a:t>
            </a:r>
            <a:r>
              <a:rPr lang="ru-RU" dirty="0" err="1"/>
              <a:t>хто</a:t>
            </a:r>
            <a:r>
              <a:rPr lang="ru-RU" dirty="0"/>
              <a:t> припустив,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розширюються</a:t>
            </a:r>
            <a:r>
              <a:rPr lang="ru-RU" dirty="0"/>
              <a:t> при </a:t>
            </a:r>
            <a:r>
              <a:rPr lang="ru-RU" dirty="0" err="1"/>
              <a:t>нагріванні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частинок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розділені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великими </a:t>
            </a:r>
            <a:r>
              <a:rPr lang="ru-RU" dirty="0" err="1"/>
              <a:t>відстанями</a:t>
            </a:r>
            <a:r>
              <a:rPr lang="ru-RU" dirty="0"/>
              <a:t>.</a:t>
            </a:r>
          </a:p>
        </p:txBody>
      </p:sp>
      <p:pic>
        <p:nvPicPr>
          <p:cNvPr id="3074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88903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ova\AppData\Local\Microsoft\Windows\Temporary Internet Files\Content.IE5\MYJKN8ZX\MC9001992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0" y="4942536"/>
            <a:ext cx="2016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ova\AppData\Local\Microsoft\Windows\Temporary Internet Files\Content.IE5\CJYR2CGI\MM90032383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4653136"/>
            <a:ext cx="1335757" cy="15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00" y="4449256"/>
            <a:ext cx="2497460" cy="2047917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6" action="ppaction://hlinksldjump" highlightClick="1"/>
          </p:cNvPr>
          <p:cNvSpPr/>
          <p:nvPr/>
        </p:nvSpPr>
        <p:spPr>
          <a:xfrm>
            <a:off x="-32224" y="-10953"/>
            <a:ext cx="683568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425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02776" cy="83130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Ісаак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Ньютон(1643-1727)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52736"/>
            <a:ext cx="5976664" cy="1728192"/>
          </a:xfrm>
        </p:spPr>
        <p:txBody>
          <a:bodyPr/>
          <a:lstStyle/>
          <a:p>
            <a:r>
              <a:rPr lang="vi-VN" dirty="0" smtClean="0"/>
              <a:t>Ісаак Н'ютон— </a:t>
            </a:r>
            <a:r>
              <a:rPr lang="vi-VN" dirty="0"/>
              <a:t>англійський учений, який заклав основи сучасного природознавства, творець класичної </a:t>
            </a:r>
            <a:r>
              <a:rPr lang="vi-VN" dirty="0" smtClean="0"/>
              <a:t>фізики.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09123"/>
            <a:ext cx="3072385" cy="4219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327" y="2655554"/>
            <a:ext cx="388843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Ньютон </a:t>
            </a:r>
            <a:r>
              <a:rPr lang="ru-RU" sz="2400" dirty="0" err="1"/>
              <a:t>сформулював</a:t>
            </a:r>
            <a:r>
              <a:rPr lang="ru-RU" sz="2400" dirty="0"/>
              <a:t> </a:t>
            </a:r>
            <a:r>
              <a:rPr lang="ru-RU" sz="2400" dirty="0" err="1"/>
              <a:t>закони</a:t>
            </a:r>
            <a:r>
              <a:rPr lang="ru-RU" sz="2400" dirty="0"/>
              <a:t> </a:t>
            </a:r>
            <a:r>
              <a:rPr lang="ru-RU" sz="2400" dirty="0" err="1"/>
              <a:t>руху</a:t>
            </a:r>
            <a:r>
              <a:rPr lang="ru-RU" sz="2400" dirty="0"/>
              <a:t>, </a:t>
            </a:r>
            <a:r>
              <a:rPr lang="ru-RU" sz="2400" dirty="0" err="1"/>
              <a:t>відомі</a:t>
            </a:r>
            <a:r>
              <a:rPr lang="ru-RU" sz="2400" dirty="0"/>
              <a:t> як </a:t>
            </a:r>
            <a:r>
              <a:rPr lang="ru-RU" sz="2400" dirty="0" err="1"/>
              <a:t>закони</a:t>
            </a:r>
            <a:r>
              <a:rPr lang="ru-RU" sz="2400" dirty="0"/>
              <a:t> Ньютона й закон </a:t>
            </a:r>
            <a:r>
              <a:rPr lang="ru-RU" sz="2400" dirty="0" err="1"/>
              <a:t>всесвітнього</a:t>
            </a:r>
            <a:r>
              <a:rPr lang="ru-RU" sz="2400" dirty="0"/>
              <a:t> </a:t>
            </a:r>
            <a:r>
              <a:rPr lang="ru-RU" sz="2400" dirty="0" err="1"/>
              <a:t>тяжіння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стали основою </a:t>
            </a:r>
            <a:r>
              <a:rPr lang="ru-RU" sz="2400" dirty="0" err="1"/>
              <a:t>наукового</a:t>
            </a:r>
            <a:r>
              <a:rPr lang="ru-RU" sz="2400" dirty="0"/>
              <a:t> </a:t>
            </a:r>
            <a:r>
              <a:rPr lang="ru-RU" sz="2400" dirty="0" err="1"/>
              <a:t>світогляду</a:t>
            </a:r>
            <a:r>
              <a:rPr lang="ru-RU" sz="2400" dirty="0"/>
              <a:t> </a:t>
            </a:r>
            <a:r>
              <a:rPr lang="ru-RU" sz="2400" dirty="0" err="1"/>
              <a:t>впродовж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наступних</a:t>
            </a:r>
            <a:r>
              <a:rPr lang="ru-RU" sz="2400" dirty="0"/>
              <a:t> </a:t>
            </a:r>
            <a:r>
              <a:rPr lang="ru-RU" sz="2400" dirty="0" err="1"/>
              <a:t>століть</a:t>
            </a:r>
            <a:r>
              <a:rPr lang="ru-RU" sz="2400" dirty="0"/>
              <a:t> і </a:t>
            </a:r>
            <a:r>
              <a:rPr lang="ru-RU" sz="2400" dirty="0" err="1"/>
              <a:t>мали</a:t>
            </a:r>
            <a:r>
              <a:rPr lang="ru-RU" sz="2400" dirty="0"/>
              <a:t> великий впив не </a:t>
            </a:r>
            <a:r>
              <a:rPr lang="ru-RU" sz="2400" dirty="0" err="1"/>
              <a:t>тільки</a:t>
            </a:r>
            <a:r>
              <a:rPr lang="ru-RU" sz="2400" dirty="0"/>
              <a:t> на </a:t>
            </a:r>
            <a:r>
              <a:rPr lang="ru-RU" sz="2400" dirty="0" err="1"/>
              <a:t>фізику</a:t>
            </a:r>
            <a:r>
              <a:rPr lang="ru-RU" sz="2400" dirty="0"/>
              <a:t>, а й на </a:t>
            </a:r>
            <a:r>
              <a:rPr lang="ru-RU" sz="2400" dirty="0" err="1"/>
              <a:t>філософію</a:t>
            </a:r>
            <a:r>
              <a:rPr lang="ru-RU" sz="2400" dirty="0"/>
              <a:t>. 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652497" y="6309320"/>
            <a:ext cx="491503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4398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202776" cy="759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Відкриття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272808" cy="4320480"/>
          </a:xfrm>
        </p:spPr>
        <p:txBody>
          <a:bodyPr/>
          <a:lstStyle/>
          <a:p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/>
              <a:t>свою </a:t>
            </a:r>
            <a:r>
              <a:rPr lang="ru-RU" dirty="0" err="1"/>
              <a:t>теорію</a:t>
            </a:r>
            <a:r>
              <a:rPr lang="ru-RU" dirty="0"/>
              <a:t> Ньютон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Кеплера,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планет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. Ньютон </a:t>
            </a:r>
            <a:r>
              <a:rPr lang="ru-RU" dirty="0" err="1"/>
              <a:t>побудував</a:t>
            </a:r>
            <a:r>
              <a:rPr lang="ru-RU" dirty="0"/>
              <a:t> перший телескоп-рефрактор і </a:t>
            </a:r>
            <a:r>
              <a:rPr lang="ru-RU" dirty="0" err="1"/>
              <a:t>розвинув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світла</a:t>
            </a:r>
            <a:r>
              <a:rPr lang="ru-RU" dirty="0"/>
              <a:t> в спектр в </a:t>
            </a:r>
            <a:r>
              <a:rPr lang="ru-RU" dirty="0" err="1"/>
              <a:t>оптичній</a:t>
            </a:r>
            <a:r>
              <a:rPr lang="ru-RU" dirty="0"/>
              <a:t> </a:t>
            </a:r>
            <a:r>
              <a:rPr lang="ru-RU" dirty="0" err="1"/>
              <a:t>призмі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5122" name="Picture 2" descr="C:\Users\Vova\AppData\Local\Microsoft\Windows\Temporary Internet Files\Content.IE5\KY3WHQPK\MC90019817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70867"/>
            <a:ext cx="2429767" cy="26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1" b="86221" l="1859" r="99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95005"/>
            <a:ext cx="3312368" cy="3008632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179512" y="5949280"/>
            <a:ext cx="1080120" cy="90872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84827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183</TotalTime>
  <Words>594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Визначні  вчені-натуралісти</vt:lpstr>
      <vt:lpstr>Презентация PowerPoint</vt:lpstr>
      <vt:lpstr>Антоні ван Левенгук(1632-1723)</vt:lpstr>
      <vt:lpstr>Презентация PowerPoint</vt:lpstr>
      <vt:lpstr>Презентация PowerPoint</vt:lpstr>
      <vt:lpstr>Роберт Гук(1635-1703)</vt:lpstr>
      <vt:lpstr>Відкриття</vt:lpstr>
      <vt:lpstr>Ісаак Ньютон(1643-1727)</vt:lpstr>
      <vt:lpstr>Відкриття</vt:lpstr>
      <vt:lpstr>Джозеф Прістлі(1733-1803)</vt:lpstr>
      <vt:lpstr>Презентация PowerPoint</vt:lpstr>
      <vt:lpstr>Олександр Флемінг(1881-1955)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Визначні  вчені-натуралісти</dc:title>
  <dc:creator>Vova</dc:creator>
  <cp:lastModifiedBy>Vova</cp:lastModifiedBy>
  <cp:revision>16</cp:revision>
  <dcterms:created xsi:type="dcterms:W3CDTF">2013-09-16T16:01:05Z</dcterms:created>
  <dcterms:modified xsi:type="dcterms:W3CDTF">2013-10-11T13:41:14Z</dcterms:modified>
</cp:coreProperties>
</file>