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AAC4367D-C010-41D7-A18F-52FB4F738C3E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9210B86-7C9B-4E56-87A2-256428D0C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9F45C-9332-4241-9159-57CC3361D97C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15EE-CFD7-45C2-9C07-699A3A8ED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DD00-951D-4756-8C8E-03C055BE5CC1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4BA8D-60DE-4FF2-BC2D-6D2974FA4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A3922-D0BD-4168-A3DE-77685D1CD030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4EC5-E024-447D-A41E-91FA99E24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0F976-4E05-41C1-8BFA-A91D62E9F392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07EF6-66E1-4F68-BB92-EBAE0D7CD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04626-5C18-4F57-B70A-BD1918CC2FE6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EE838-A7DE-41DE-A110-B30F851A0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32B0-AB2E-4056-902A-BD85A54B174A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AC85-037B-4A16-B1D5-DBB5529ED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339F9-B221-4257-A41A-A412DFE39B28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727F7-6806-4913-8BE4-02CB7D98C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A1AD2-5631-4977-8431-893AC2C64BFC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D3842-83FF-4EF6-8AC8-2EDFC7475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DD888-814C-488A-8AAC-2A7062FF2682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1070B-EE0B-4F61-ADE0-1E88CC973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C3A02-D35B-4044-A86F-552EAED980D3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27D8C-17D7-4C69-9487-DC4EA2F53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25CBEE57-B470-443C-AC90-0FFA957415A9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E811B2BE-DF7E-4532-A64F-D0C7C35F1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0" r:id="rId3"/>
    <p:sldLayoutId id="2147483789" r:id="rId4"/>
    <p:sldLayoutId id="2147483788" r:id="rId5"/>
    <p:sldLayoutId id="2147483787" r:id="rId6"/>
    <p:sldLayoutId id="2147483786" r:id="rId7"/>
    <p:sldLayoutId id="2147483793" r:id="rId8"/>
    <p:sldLayoutId id="2147483794" r:id="rId9"/>
    <p:sldLayoutId id="2147483785" r:id="rId10"/>
    <p:sldLayoutId id="21474837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4787900" y="2636838"/>
            <a:ext cx="3305175" cy="1728787"/>
          </a:xfrm>
        </p:spPr>
        <p:txBody>
          <a:bodyPr/>
          <a:lstStyle/>
          <a:p>
            <a:pPr algn="ctr"/>
            <a:r>
              <a:rPr lang="uk-UA" sz="2800" b="1" smtClean="0">
                <a:solidFill>
                  <a:schemeClr val="tx1"/>
                </a:solidFill>
              </a:rPr>
              <a:t>Дендрологічний парк</a:t>
            </a:r>
            <a:r>
              <a:rPr lang="en-US" sz="2800" b="1" smtClean="0">
                <a:solidFill>
                  <a:schemeClr val="tx1"/>
                </a:solidFill>
              </a:rPr>
              <a:t/>
            </a:r>
            <a:br>
              <a:rPr lang="en-US" sz="2800" b="1" smtClean="0">
                <a:solidFill>
                  <a:schemeClr val="tx1"/>
                </a:solidFill>
              </a:rPr>
            </a:br>
            <a:r>
              <a:rPr lang="uk-UA" sz="2800" b="1" smtClean="0">
                <a:solidFill>
                  <a:schemeClr val="tx1"/>
                </a:solidFill>
              </a:rPr>
              <a:t> </a:t>
            </a:r>
            <a:r>
              <a:rPr lang="en-US" sz="2800" b="1" smtClean="0">
                <a:solidFill>
                  <a:schemeClr val="tx1"/>
                </a:solidFill>
              </a:rPr>
              <a:t>“</a:t>
            </a:r>
            <a:r>
              <a:rPr lang="uk-UA" sz="2800" b="1" smtClean="0">
                <a:solidFill>
                  <a:schemeClr val="tx1"/>
                </a:solidFill>
              </a:rPr>
              <a:t> Софіївка </a:t>
            </a:r>
            <a:r>
              <a:rPr lang="en-US" sz="2800" b="1" smtClean="0">
                <a:solidFill>
                  <a:schemeClr val="tx1"/>
                </a:solidFill>
              </a:rPr>
              <a:t>“</a:t>
            </a:r>
            <a:endParaRPr lang="ru-RU" sz="2800" b="1" smtClean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7900" y="4365625"/>
            <a:ext cx="3309938" cy="12604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Виконала:</a:t>
            </a:r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10 – А </a:t>
            </a:r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endParaRPr lang="uk-UA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1333500"/>
          </a:xfrm>
        </p:spPr>
        <p:txBody>
          <a:bodyPr/>
          <a:lstStyle/>
          <a:p>
            <a:pPr algn="ctr"/>
            <a:r>
              <a:rPr lang="ru-RU" sz="2000" smtClean="0">
                <a:solidFill>
                  <a:schemeClr val="tx1"/>
                </a:solidFill>
              </a:rPr>
              <a:t>У Софіївці ведеться наукова робота в галузі дендрології, садівництва (зокрема вивчення, акліматизація та інтродукування цінних рослин), паркобудівництва, ботаніки та екології рослин. </a:t>
            </a:r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554288"/>
            <a:ext cx="6048375" cy="3106737"/>
          </a:xfrm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3851275" y="6092825"/>
            <a:ext cx="172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entury Gothic" pitchFamily="34" charset="0"/>
                <a:hlinkClick r:id="rId3" action="ppaction://hlinksldjump"/>
              </a:rPr>
              <a:t>В зміст</a:t>
            </a:r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14049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2000" dirty="0" err="1">
                <a:solidFill>
                  <a:schemeClr val="tx1"/>
                </a:solidFill>
              </a:rPr>
              <a:t>Крім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екскурсій</a:t>
            </a:r>
            <a:r>
              <a:rPr lang="ru-RU" sz="2000" dirty="0">
                <a:solidFill>
                  <a:schemeClr val="tx1"/>
                </a:solidFill>
              </a:rPr>
              <a:t>, в парку </a:t>
            </a:r>
            <a:r>
              <a:rPr lang="ru-RU" sz="2000" dirty="0" err="1">
                <a:solidFill>
                  <a:schemeClr val="tx1"/>
                </a:solidFill>
              </a:rPr>
              <a:t>можна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поплавати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паромі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гондолі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пропливти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човні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підземною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рікою</a:t>
            </a:r>
            <a:r>
              <a:rPr lang="ru-RU" sz="2000" dirty="0">
                <a:solidFill>
                  <a:schemeClr val="tx1"/>
                </a:solidFill>
              </a:rPr>
              <a:t> Ахерон, </a:t>
            </a:r>
            <a:r>
              <a:rPr lang="ru-RU" sz="2000" dirty="0" err="1">
                <a:solidFill>
                  <a:schemeClr val="tx1"/>
                </a:solidFill>
              </a:rPr>
              <a:t>прокататися</a:t>
            </a:r>
            <a:r>
              <a:rPr lang="ru-RU" sz="2000" dirty="0">
                <a:solidFill>
                  <a:schemeClr val="tx1"/>
                </a:solidFill>
              </a:rPr>
              <a:t> на конях, як верхи, так і в </a:t>
            </a:r>
            <a:r>
              <a:rPr lang="ru-RU" sz="2000" dirty="0" err="1">
                <a:solidFill>
                  <a:schemeClr val="tx1"/>
                </a:solidFill>
              </a:rPr>
              <a:t>екіпажі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сфотографуватися</a:t>
            </a:r>
            <a:r>
              <a:rPr lang="ru-RU" sz="2000" dirty="0">
                <a:solidFill>
                  <a:schemeClr val="tx1"/>
                </a:solidFill>
              </a:rPr>
              <a:t> у строях, </a:t>
            </a:r>
            <a:r>
              <a:rPr lang="ru-RU" sz="2000" dirty="0" err="1">
                <a:solidFill>
                  <a:schemeClr val="tx1"/>
                </a:solidFill>
              </a:rPr>
              <a:t>які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були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модні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en-US" sz="2000" dirty="0">
                <a:solidFill>
                  <a:schemeClr val="tx1"/>
                </a:solidFill>
              </a:rPr>
              <a:t>XIX </a:t>
            </a:r>
            <a:r>
              <a:rPr lang="ru-RU" sz="2000" dirty="0" err="1">
                <a:solidFill>
                  <a:schemeClr val="tx1"/>
                </a:solidFill>
              </a:rPr>
              <a:t>столітті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покататися</a:t>
            </a:r>
            <a:r>
              <a:rPr lang="ru-RU" sz="2000" dirty="0">
                <a:solidFill>
                  <a:schemeClr val="tx1"/>
                </a:solidFill>
              </a:rPr>
              <a:t> на катамаранах і </a:t>
            </a:r>
            <a:r>
              <a:rPr lang="ru-RU" sz="2000" dirty="0" err="1">
                <a:solidFill>
                  <a:schemeClr val="tx1"/>
                </a:solidFill>
              </a:rPr>
              <a:t>веслових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човнах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767013"/>
            <a:ext cx="3527425" cy="28225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762250"/>
            <a:ext cx="35290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3851275" y="6165850"/>
            <a:ext cx="1728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Century Gothic" pitchFamily="34" charset="0"/>
                <a:hlinkClick r:id="rId4" action="ppaction://hlinksldjump"/>
              </a:rPr>
              <a:t>В зміст</a:t>
            </a:r>
            <a:endParaRPr lang="ru-RU" sz="20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1657350"/>
          </a:xfrm>
        </p:spPr>
        <p:txBody>
          <a:bodyPr/>
          <a:lstStyle/>
          <a:p>
            <a:pPr algn="ctr"/>
            <a:r>
              <a:rPr lang="ru-RU" sz="1800" smtClean="0">
                <a:solidFill>
                  <a:schemeClr val="tx1"/>
                </a:solidFill>
              </a:rPr>
              <a:t>Важко уявити, яких титанічних зусиль було докладено задля того, щоб дика місцевість перетворилася в казковий парк. Шедевр, що з'явився більше двохсот років тому, чарує нас і сьогодні, і є вічним пам'ятником найпрекраснішому почуттю – коханню.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554288"/>
            <a:ext cx="6697663" cy="35385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smtClean="0">
                <a:latin typeface="Arial Black" pitchFamily="34" charset="0"/>
              </a:rPr>
              <a:t>Зміст</a:t>
            </a:r>
            <a:endParaRPr lang="ru-RU" sz="4400" b="1" smtClean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263" indent="0">
              <a:buFont typeface="Wingdings 2" pitchFamily="18" charset="2"/>
              <a:buNone/>
            </a:pPr>
            <a:r>
              <a:rPr lang="uk-UA" smtClean="0">
                <a:solidFill>
                  <a:srgbClr val="D77C01"/>
                </a:solidFill>
                <a:ea typeface="Angsana New"/>
                <a:cs typeface="Angsana New"/>
                <a:hlinkClick r:id="rId2" action="ppaction://hlinksldjump"/>
              </a:rPr>
              <a:t>1. Основна інформація про парк.</a:t>
            </a:r>
            <a:endParaRPr lang="uk-UA" smtClean="0">
              <a:solidFill>
                <a:srgbClr val="D77C01"/>
              </a:solidFill>
              <a:ea typeface="Angsana New"/>
              <a:cs typeface="Angsana New"/>
            </a:endParaRPr>
          </a:p>
          <a:p>
            <a:pPr marL="68263" indent="0">
              <a:buFont typeface="Wingdings 2" pitchFamily="18" charset="2"/>
              <a:buNone/>
            </a:pPr>
            <a:r>
              <a:rPr lang="uk-UA" smtClean="0">
                <a:solidFill>
                  <a:srgbClr val="D77C01"/>
                </a:solidFill>
                <a:ea typeface="Angsana New"/>
                <a:cs typeface="Angsana New"/>
                <a:hlinkClick r:id="rId3" action="ppaction://hlinksldjump"/>
              </a:rPr>
              <a:t>2. Історія</a:t>
            </a:r>
            <a:r>
              <a:rPr lang="uk-UA" smtClean="0">
                <a:solidFill>
                  <a:srgbClr val="D77C01"/>
                </a:solidFill>
                <a:ea typeface="Angsana New"/>
                <a:cs typeface="Angsana New"/>
              </a:rPr>
              <a:t>.</a:t>
            </a:r>
          </a:p>
          <a:p>
            <a:pPr marL="68263" indent="0">
              <a:buFont typeface="Wingdings 2" pitchFamily="18" charset="2"/>
              <a:buNone/>
            </a:pPr>
            <a:r>
              <a:rPr lang="uk-UA" smtClean="0">
                <a:solidFill>
                  <a:srgbClr val="D77C01"/>
                </a:solidFill>
                <a:ea typeface="Angsana New"/>
                <a:cs typeface="Angsana New"/>
              </a:rPr>
              <a:t>3. Об'єкти парку.</a:t>
            </a:r>
          </a:p>
          <a:p>
            <a:pPr marL="68263" indent="0">
              <a:buFont typeface="Wingdings 2" pitchFamily="18" charset="2"/>
              <a:buNone/>
            </a:pPr>
            <a:r>
              <a:rPr lang="uk-UA" smtClean="0">
                <a:solidFill>
                  <a:srgbClr val="D77C01"/>
                </a:solidFill>
                <a:ea typeface="Angsana New"/>
                <a:cs typeface="Angsana New"/>
                <a:hlinkClick r:id="rId4" action="ppaction://hlinksldjump"/>
              </a:rPr>
              <a:t>4. Наукова робота</a:t>
            </a:r>
            <a:r>
              <a:rPr lang="uk-UA" smtClean="0">
                <a:solidFill>
                  <a:srgbClr val="D77C01"/>
                </a:solidFill>
                <a:ea typeface="Angsana New"/>
                <a:cs typeface="Angsana New"/>
              </a:rPr>
              <a:t>.</a:t>
            </a:r>
          </a:p>
          <a:p>
            <a:pPr marL="68263" indent="0">
              <a:buFont typeface="Wingdings 2" pitchFamily="18" charset="2"/>
              <a:buNone/>
            </a:pPr>
            <a:r>
              <a:rPr lang="uk-UA" smtClean="0">
                <a:solidFill>
                  <a:srgbClr val="D77C01"/>
                </a:solidFill>
                <a:ea typeface="Angsana New"/>
                <a:cs typeface="Angsana New"/>
                <a:hlinkClick r:id="rId5" action="ppaction://hlinksldjump"/>
              </a:rPr>
              <a:t>5. Довкілля</a:t>
            </a:r>
            <a:r>
              <a:rPr lang="uk-UA" smtClean="0">
                <a:solidFill>
                  <a:srgbClr val="D77C01"/>
                </a:solidFill>
                <a:ea typeface="Angsana New"/>
                <a:cs typeface="Angsana New"/>
              </a:rPr>
              <a:t>.</a:t>
            </a:r>
          </a:p>
          <a:p>
            <a:pPr marL="68263" indent="0">
              <a:buFont typeface="Wingdings 2" pitchFamily="18" charset="2"/>
              <a:buAutoNum type="arabicPeriod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14303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dirty="0" err="1">
                <a:solidFill>
                  <a:schemeClr val="tx1"/>
                </a:solidFill>
              </a:rPr>
              <a:t>Національний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дендрологічний</a:t>
            </a:r>
            <a:r>
              <a:rPr lang="ru-RU" sz="2200" dirty="0">
                <a:solidFill>
                  <a:schemeClr val="tx1"/>
                </a:solidFill>
              </a:rPr>
              <a:t> парк „</a:t>
            </a:r>
            <a:r>
              <a:rPr lang="ru-RU" sz="2200" dirty="0" err="1">
                <a:solidFill>
                  <a:schemeClr val="tx1"/>
                </a:solidFill>
              </a:rPr>
              <a:t>Софіївка</a:t>
            </a:r>
            <a:r>
              <a:rPr lang="ru-RU" sz="2200" dirty="0">
                <a:solidFill>
                  <a:schemeClr val="tx1"/>
                </a:solidFill>
              </a:rPr>
              <a:t>” НАН </a:t>
            </a:r>
            <a:r>
              <a:rPr lang="ru-RU" sz="2200" dirty="0" err="1">
                <a:solidFill>
                  <a:schemeClr val="tx1"/>
                </a:solidFill>
              </a:rPr>
              <a:t>України</a:t>
            </a:r>
            <a:r>
              <a:rPr lang="ru-RU" sz="2200" dirty="0">
                <a:solidFill>
                  <a:schemeClr val="tx1"/>
                </a:solidFill>
              </a:rPr>
              <a:t> (м. Умань </a:t>
            </a:r>
            <a:r>
              <a:rPr lang="ru-RU" sz="2200" dirty="0" err="1">
                <a:solidFill>
                  <a:schemeClr val="tx1"/>
                </a:solidFill>
              </a:rPr>
              <a:t>Черкаської</a:t>
            </a:r>
            <a:r>
              <a:rPr lang="ru-RU" sz="2200" dirty="0">
                <a:solidFill>
                  <a:schemeClr val="tx1"/>
                </a:solidFill>
              </a:rPr>
              <a:t> обл.) є одним з </a:t>
            </a:r>
            <a:r>
              <a:rPr lang="ru-RU" sz="2200" dirty="0" err="1">
                <a:solidFill>
                  <a:schemeClr val="tx1"/>
                </a:solidFill>
              </a:rPr>
              <a:t>найвидатніших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творінь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світового</a:t>
            </a:r>
            <a:r>
              <a:rPr lang="ru-RU" sz="2200" dirty="0">
                <a:solidFill>
                  <a:schemeClr val="tx1"/>
                </a:solidFill>
              </a:rPr>
              <a:t> садово-паркового </a:t>
            </a:r>
            <a:r>
              <a:rPr lang="ru-RU" sz="2200" dirty="0" err="1">
                <a:solidFill>
                  <a:schemeClr val="tx1"/>
                </a:solidFill>
              </a:rPr>
              <a:t>мистецтва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кінця</a:t>
            </a:r>
            <a:r>
              <a:rPr lang="ru-RU" sz="2200" dirty="0">
                <a:solidFill>
                  <a:schemeClr val="tx1"/>
                </a:solidFill>
              </a:rPr>
              <a:t> Х</a:t>
            </a:r>
            <a:r>
              <a:rPr lang="en-US" sz="2200" dirty="0">
                <a:solidFill>
                  <a:schemeClr val="tx1"/>
                </a:solidFill>
              </a:rPr>
              <a:t>V</a:t>
            </a:r>
            <a:r>
              <a:rPr lang="ru-RU" sz="2200" dirty="0">
                <a:solidFill>
                  <a:schemeClr val="tx1"/>
                </a:solidFill>
              </a:rPr>
              <a:t>ІІІ — </a:t>
            </a:r>
            <a:r>
              <a:rPr lang="ru-RU" sz="2200" dirty="0" err="1">
                <a:solidFill>
                  <a:schemeClr val="tx1"/>
                </a:solidFill>
              </a:rPr>
              <a:t>першої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половини</a:t>
            </a:r>
            <a:r>
              <a:rPr lang="ru-RU" sz="2200" dirty="0">
                <a:solidFill>
                  <a:schemeClr val="tx1"/>
                </a:solidFill>
              </a:rPr>
              <a:t> ХІХ ст.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324100"/>
            <a:ext cx="6553200" cy="3841750"/>
          </a:xfrm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419475" y="6124575"/>
            <a:ext cx="194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entury Gothic" pitchFamily="34" charset="0"/>
                <a:hlinkClick r:id="rId3" action="ppaction://hlinksldjump"/>
              </a:rPr>
              <a:t>В зміст</a:t>
            </a:r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5076825" y="1125538"/>
            <a:ext cx="3167063" cy="4391025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chemeClr val="tx1"/>
                </a:solidFill>
              </a:rPr>
              <a:t>Парк «Софіївка» заснований у 1796 році власником міста Умані, магнатом Станіславом Щенсним Потоцьким та названий на честь його дружини Софії Вітт-Потоцької.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125538"/>
            <a:ext cx="3311525" cy="4391025"/>
          </a:xfrm>
        </p:spPr>
      </p:pic>
      <p:sp>
        <p:nvSpPr>
          <p:cNvPr id="5" name="TextBox 4"/>
          <p:cNvSpPr txBox="1"/>
          <p:nvPr/>
        </p:nvSpPr>
        <p:spPr>
          <a:xfrm>
            <a:off x="900113" y="5789613"/>
            <a:ext cx="3311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Станіслав </a:t>
            </a:r>
            <a:r>
              <a:rPr lang="uk-UA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Щенсний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Потоцький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804025" y="6237288"/>
            <a:ext cx="1871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entury Gothic" pitchFamily="34" charset="0"/>
                <a:hlinkClick r:id="rId3" action="ppaction://hlinksldjump"/>
              </a:rPr>
              <a:t>В зміст</a:t>
            </a:r>
            <a:endParaRPr lang="uk-UA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1873250"/>
          </a:xfrm>
        </p:spPr>
        <p:txBody>
          <a:bodyPr/>
          <a:lstStyle/>
          <a:p>
            <a:pPr algn="ctr"/>
            <a:r>
              <a:rPr lang="ru-RU" sz="2000" smtClean="0">
                <a:solidFill>
                  <a:schemeClr val="tx1"/>
                </a:solidFill>
              </a:rPr>
              <a:t>Парк був створений у майже безлісій місцевості, розчленованій річкою Кам'янкою, балками та ярами, які врізалися в гранітове підложжя, що часто виходило на поверхню. При створенні парку вдало використано рельєф, але без заздалегідь наміченого плану</a:t>
            </a:r>
            <a:r>
              <a:rPr lang="uk-UA" sz="2000" smtClean="0">
                <a:solidFill>
                  <a:schemeClr val="tx1"/>
                </a:solidFill>
              </a:rPr>
              <a:t>.</a:t>
            </a:r>
            <a:endParaRPr lang="ru-RU" sz="2000" smtClean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471157">
            <a:off x="730250" y="3021013"/>
            <a:ext cx="3714750" cy="304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71460">
            <a:off x="4737100" y="2827338"/>
            <a:ext cx="371951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1584325"/>
          </a:xfrm>
        </p:spPr>
        <p:txBody>
          <a:bodyPr/>
          <a:lstStyle/>
          <a:p>
            <a:pPr algn="ctr"/>
            <a:r>
              <a:rPr lang="ru-RU" sz="2000" smtClean="0">
                <a:solidFill>
                  <a:schemeClr val="tx1"/>
                </a:solidFill>
              </a:rPr>
              <a:t>Парк починається з головного входу по вулиці Садовій. За ним йде центральна алея. Башти головного входу, споруджені у 1850 — 1852 роках, збереглися до нашого часу разом з в'їздними воротами та хвірткою.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2701925"/>
            <a:ext cx="6408738" cy="3248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1333500"/>
          </a:xfrm>
        </p:spPr>
        <p:txBody>
          <a:bodyPr/>
          <a:lstStyle/>
          <a:p>
            <a:pPr algn="ctr"/>
            <a:r>
              <a:rPr lang="ru-RU" sz="2000" smtClean="0">
                <a:solidFill>
                  <a:schemeClr val="tx1"/>
                </a:solidFill>
              </a:rPr>
              <a:t>Тарпейська скеля розташована праворуч по ходу Головної алеї. На ній розташована дерев'яна альтанка легкої конструкції, що продовжує скелю. Вперше її встановлено в 1839 році.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2565400"/>
            <a:ext cx="2951163" cy="3190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519363"/>
            <a:ext cx="30956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1439862"/>
          </a:xfrm>
        </p:spPr>
        <p:txBody>
          <a:bodyPr/>
          <a:lstStyle/>
          <a:p>
            <a:pPr algn="ctr"/>
            <a:r>
              <a:rPr lang="ru-RU" sz="1800" smtClean="0">
                <a:solidFill>
                  <a:schemeClr val="tx1"/>
                </a:solidFill>
              </a:rPr>
              <a:t>Посеред Нижнього ставу з широко роззявленої пащі змії, що звивається на камені, б'ється стовп води — фонтан «Змія». Вода надходить до фонтану по самопливному підземному водогону, викладеному з гранітного тесаного каменю вздовж дороги.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565400"/>
            <a:ext cx="6697663" cy="3267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smtClean="0">
                <a:solidFill>
                  <a:schemeClr val="tx1"/>
                </a:solidFill>
              </a:rPr>
              <a:t>Кожний  куточок парку  пов</a:t>
            </a:r>
            <a:r>
              <a:rPr lang="en-US" sz="2400" smtClean="0">
                <a:solidFill>
                  <a:schemeClr val="tx1"/>
                </a:solidFill>
              </a:rPr>
              <a:t>’</a:t>
            </a:r>
            <a:r>
              <a:rPr lang="uk-UA" sz="2400" smtClean="0">
                <a:solidFill>
                  <a:schemeClr val="tx1"/>
                </a:solidFill>
              </a:rPr>
              <a:t>язаний  з  переказами  та романтичними  історіями про  сімейне життя Потоцьких.</a:t>
            </a:r>
            <a:endParaRPr lang="ru-RU" sz="2400" smtClean="0">
              <a:solidFill>
                <a:schemeClr val="tx1"/>
              </a:solidFill>
            </a:endParaRPr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2205038"/>
            <a:ext cx="6408738" cy="381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118</TotalTime>
  <Words>334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Дендрологічний парк  “ Софіївка “</vt:lpstr>
      <vt:lpstr>Зміст</vt:lpstr>
      <vt:lpstr>Національний дендрологічний парк „Софіївка” НАН України (м. Умань Черкаської обл.) є одним з найвидатніших творінь світового садово-паркового мистецтва кінця ХVІІІ — першої половини ХІХ ст.</vt:lpstr>
      <vt:lpstr>Парк «Софіївка» заснований у 1796 році власником міста Умані, магнатом Станіславом Щенсним Потоцьким та названий на честь його дружини Софії Вітт-Потоцької. </vt:lpstr>
      <vt:lpstr>Парк був створений у майже безлісій місцевості, розчленованій річкою Кам'янкою, балками та ярами, які врізалися в гранітове підложжя, що часто виходило на поверхню. При створенні парку вдало використано рельєф, але без заздалегідь наміченого плану.</vt:lpstr>
      <vt:lpstr>Парк починається з головного входу по вулиці Садовій. За ним йде центральна алея. Башти головного входу, споруджені у 1850 — 1852 роках, збереглися до нашого часу разом з в'їздними воротами та хвірткою.</vt:lpstr>
      <vt:lpstr>Тарпейська скеля розташована праворуч по ходу Головної алеї. На ній розташована дерев'яна альтанка легкої конструкції, що продовжує скелю. Вперше її встановлено в 1839 році.</vt:lpstr>
      <vt:lpstr>Посеред Нижнього ставу з широко роззявленої пащі змії, що звивається на камені, б'ється стовп води — фонтан «Змія». Вода надходить до фонтану по самопливному підземному водогону, викладеному з гранітного тесаного каменю вздовж дороги.</vt:lpstr>
      <vt:lpstr>Кожний  куточок парку  пов’язаний  з  переказами  та романтичними  історіями про  сімейне життя Потоцьких.</vt:lpstr>
      <vt:lpstr>У Софіївці ведеться наукова робота в галузі дендрології, садівництва (зокрема вивчення, акліматизація та інтродукування цінних рослин), паркобудівництва, ботаніки та екології рослин. </vt:lpstr>
      <vt:lpstr>  Крім екскурсій, в парку можна поплавати на паромі, гондолі, пропливти на човні підземною рікою Ахерон, прокататися на конях, як верхи, так і в екіпажі, сфотографуватися у строях, які були модні у XIX столітті, покататися на катамаранах і веслових човнах.</vt:lpstr>
      <vt:lpstr>Важко уявити, яких титанічних зусиль було докладено задля того, щоб дика місцевість перетворилася в казковий парк. Шедевр, що з'явився більше двохсот років тому, чарує нас і сьогодні, і є вічним пам'ятником найпрекраснішому почуттю – коханню.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Київської Русі</dc:title>
  <dc:creator>Даша</dc:creator>
  <cp:lastModifiedBy>Даша</cp:lastModifiedBy>
  <cp:revision>14</cp:revision>
  <dcterms:created xsi:type="dcterms:W3CDTF">2014-02-17T21:23:26Z</dcterms:created>
  <dcterms:modified xsi:type="dcterms:W3CDTF">2015-04-20T19:41:04Z</dcterms:modified>
</cp:coreProperties>
</file>