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8" autoAdjust="0"/>
    <p:restoredTop sz="94660"/>
  </p:normalViewPr>
  <p:slideViewPr>
    <p:cSldViewPr>
      <p:cViewPr>
        <p:scale>
          <a:sx n="76" d="100"/>
          <a:sy n="76" d="100"/>
        </p:scale>
        <p:origin x="-1236"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endParaRPr lang="en-US" altLang="ru-RU"/>
          </a:p>
        </p:txBody>
      </p:sp>
      <p:sp>
        <p:nvSpPr>
          <p:cNvPr id="19" name="Footer Placeholder 18"/>
          <p:cNvSpPr>
            <a:spLocks noGrp="1"/>
          </p:cNvSpPr>
          <p:nvPr>
            <p:ph type="ftr" sz="quarter" idx="11"/>
          </p:nvPr>
        </p:nvSpPr>
        <p:spPr/>
        <p:txBody>
          <a:bodyPr/>
          <a:lstStyle/>
          <a:p>
            <a:endParaRPr lang="en-US" altLang="ru-RU"/>
          </a:p>
        </p:txBody>
      </p:sp>
      <p:sp>
        <p:nvSpPr>
          <p:cNvPr id="27" name="Slide Number Placeholder 26"/>
          <p:cNvSpPr>
            <a:spLocks noGrp="1"/>
          </p:cNvSpPr>
          <p:nvPr>
            <p:ph type="sldNum" sz="quarter" idx="12"/>
          </p:nvPr>
        </p:nvSpPr>
        <p:spPr/>
        <p:txBody>
          <a:bodyPr/>
          <a:lstStyle/>
          <a:p>
            <a:fld id="{B8307B1B-E2A0-48D6-AA2C-0EB2CC439248}" type="slidenum">
              <a:rPr lang="en-US" altLang="ru-RU" smtClean="0"/>
              <a:pPr/>
              <a:t>‹#›</a:t>
            </a:fld>
            <a:endParaRPr lang="en-US" alt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endParaRPr lang="en-US" altLang="ru-RU"/>
          </a:p>
        </p:txBody>
      </p:sp>
      <p:sp>
        <p:nvSpPr>
          <p:cNvPr id="5" name="Footer Placeholder 4"/>
          <p:cNvSpPr>
            <a:spLocks noGrp="1"/>
          </p:cNvSpPr>
          <p:nvPr>
            <p:ph type="ftr" sz="quarter" idx="11"/>
          </p:nvPr>
        </p:nvSpPr>
        <p:spPr/>
        <p:txBody>
          <a:bodyPr/>
          <a:lstStyle/>
          <a:p>
            <a:endParaRPr lang="en-US" altLang="ru-RU"/>
          </a:p>
        </p:txBody>
      </p:sp>
      <p:sp>
        <p:nvSpPr>
          <p:cNvPr id="6" name="Slide Number Placeholder 5"/>
          <p:cNvSpPr>
            <a:spLocks noGrp="1"/>
          </p:cNvSpPr>
          <p:nvPr>
            <p:ph type="sldNum" sz="quarter" idx="12"/>
          </p:nvPr>
        </p:nvSpPr>
        <p:spPr/>
        <p:txBody>
          <a:bodyPr/>
          <a:lstStyle/>
          <a:p>
            <a:fld id="{FA410C4C-BEFA-4677-82CF-4308769196E8}" type="slidenum">
              <a:rPr lang="en-US" altLang="ru-RU" smtClean="0"/>
              <a:pPr/>
              <a:t>‹#›</a:t>
            </a:fld>
            <a:endParaRPr lang="en-US" alt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endParaRPr lang="en-US" altLang="ru-RU"/>
          </a:p>
        </p:txBody>
      </p:sp>
      <p:sp>
        <p:nvSpPr>
          <p:cNvPr id="5" name="Footer Placeholder 4"/>
          <p:cNvSpPr>
            <a:spLocks noGrp="1"/>
          </p:cNvSpPr>
          <p:nvPr>
            <p:ph type="ftr" sz="quarter" idx="11"/>
          </p:nvPr>
        </p:nvSpPr>
        <p:spPr/>
        <p:txBody>
          <a:bodyPr/>
          <a:lstStyle/>
          <a:p>
            <a:endParaRPr lang="en-US" altLang="ru-RU"/>
          </a:p>
        </p:txBody>
      </p:sp>
      <p:sp>
        <p:nvSpPr>
          <p:cNvPr id="6" name="Slide Number Placeholder 5"/>
          <p:cNvSpPr>
            <a:spLocks noGrp="1"/>
          </p:cNvSpPr>
          <p:nvPr>
            <p:ph type="sldNum" sz="quarter" idx="12"/>
          </p:nvPr>
        </p:nvSpPr>
        <p:spPr/>
        <p:txBody>
          <a:bodyPr/>
          <a:lstStyle/>
          <a:p>
            <a:fld id="{BB516096-1B06-407C-AE99-20162FD0A84C}" type="slidenum">
              <a:rPr lang="en-US" altLang="ru-RU" smtClean="0"/>
              <a:pPr/>
              <a:t>‹#›</a:t>
            </a:fld>
            <a:endParaRPr lang="en-US" alt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Заголовок и объект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7813"/>
            <a:ext cx="7772400" cy="1143000"/>
          </a:xfrm>
        </p:spPr>
        <p:txBody>
          <a:bodyPr/>
          <a:lstStyle/>
          <a:p>
            <a:r>
              <a:rPr lang="ru-RU" smtClean="0"/>
              <a:t>Образец заголовка</a:t>
            </a:r>
            <a:endParaRPr lang="ru-RU"/>
          </a:p>
        </p:txBody>
      </p:sp>
      <p:sp>
        <p:nvSpPr>
          <p:cNvPr id="3" name="Объект 2"/>
          <p:cNvSpPr>
            <a:spLocks noGrp="1"/>
          </p:cNvSpPr>
          <p:nvPr>
            <p:ph sz="half" idx="1"/>
          </p:nvPr>
        </p:nvSpPr>
        <p:spPr>
          <a:xfrm>
            <a:off x="914400" y="1600200"/>
            <a:ext cx="77724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914400" y="3941763"/>
            <a:ext cx="77724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914400" y="6251575"/>
            <a:ext cx="1981200" cy="457200"/>
          </a:xfrm>
        </p:spPr>
        <p:txBody>
          <a:bodyPr/>
          <a:lstStyle>
            <a:lvl1pPr>
              <a:defRPr/>
            </a:lvl1pPr>
          </a:lstStyle>
          <a:p>
            <a:endParaRPr lang="en-US" altLang="ru-RU"/>
          </a:p>
        </p:txBody>
      </p:sp>
      <p:sp>
        <p:nvSpPr>
          <p:cNvPr id="6" name="Нижний колонтитул 5"/>
          <p:cNvSpPr>
            <a:spLocks noGrp="1"/>
          </p:cNvSpPr>
          <p:nvPr>
            <p:ph type="ftr" sz="quarter" idx="11"/>
          </p:nvPr>
        </p:nvSpPr>
        <p:spPr>
          <a:xfrm>
            <a:off x="3352800" y="6248400"/>
            <a:ext cx="2971800" cy="457200"/>
          </a:xfrm>
        </p:spPr>
        <p:txBody>
          <a:bodyPr/>
          <a:lstStyle>
            <a:lvl1pPr>
              <a:defRPr/>
            </a:lvl1pPr>
          </a:lstStyle>
          <a:p>
            <a:endParaRPr lang="en-US" altLang="ru-RU"/>
          </a:p>
        </p:txBody>
      </p:sp>
      <p:sp>
        <p:nvSpPr>
          <p:cNvPr id="7" name="Номер слайда 6"/>
          <p:cNvSpPr>
            <a:spLocks noGrp="1"/>
          </p:cNvSpPr>
          <p:nvPr>
            <p:ph type="sldNum" sz="quarter" idx="12"/>
          </p:nvPr>
        </p:nvSpPr>
        <p:spPr>
          <a:xfrm>
            <a:off x="6781800" y="6248400"/>
            <a:ext cx="1905000" cy="457200"/>
          </a:xfrm>
        </p:spPr>
        <p:txBody>
          <a:bodyPr/>
          <a:lstStyle>
            <a:lvl1pPr>
              <a:defRPr/>
            </a:lvl1pPr>
          </a:lstStyle>
          <a:p>
            <a:fld id="{51BB777F-E1E6-46B4-BF1A-71835005199E}" type="slidenum">
              <a:rPr lang="en-US" altLang="ru-RU"/>
              <a:pPr/>
              <a:t>‹#›</a:t>
            </a:fld>
            <a:endParaRPr lang="en-US" altLang="ru-RU"/>
          </a:p>
        </p:txBody>
      </p:sp>
    </p:spTree>
    <p:extLst>
      <p:ext uri="{BB962C8B-B14F-4D97-AF65-F5344CB8AC3E}">
        <p14:creationId xmlns:p14="http://schemas.microsoft.com/office/powerpoint/2010/main" val="4233193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7813"/>
            <a:ext cx="7772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914400" y="1600200"/>
            <a:ext cx="38100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876800" y="1600200"/>
            <a:ext cx="38100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914400" y="6251575"/>
            <a:ext cx="1981200" cy="457200"/>
          </a:xfrm>
        </p:spPr>
        <p:txBody>
          <a:bodyPr/>
          <a:lstStyle>
            <a:lvl1pPr>
              <a:defRPr/>
            </a:lvl1pPr>
          </a:lstStyle>
          <a:p>
            <a:endParaRPr lang="en-US" altLang="ru-RU"/>
          </a:p>
        </p:txBody>
      </p:sp>
      <p:sp>
        <p:nvSpPr>
          <p:cNvPr id="6" name="Нижний колонтитул 5"/>
          <p:cNvSpPr>
            <a:spLocks noGrp="1"/>
          </p:cNvSpPr>
          <p:nvPr>
            <p:ph type="ftr" sz="quarter" idx="11"/>
          </p:nvPr>
        </p:nvSpPr>
        <p:spPr>
          <a:xfrm>
            <a:off x="3352800" y="6248400"/>
            <a:ext cx="2971800" cy="457200"/>
          </a:xfrm>
        </p:spPr>
        <p:txBody>
          <a:bodyPr/>
          <a:lstStyle>
            <a:lvl1pPr>
              <a:defRPr/>
            </a:lvl1pPr>
          </a:lstStyle>
          <a:p>
            <a:endParaRPr lang="en-US" altLang="ru-RU"/>
          </a:p>
        </p:txBody>
      </p:sp>
      <p:sp>
        <p:nvSpPr>
          <p:cNvPr id="7" name="Номер слайда 6"/>
          <p:cNvSpPr>
            <a:spLocks noGrp="1"/>
          </p:cNvSpPr>
          <p:nvPr>
            <p:ph type="sldNum" sz="quarter" idx="12"/>
          </p:nvPr>
        </p:nvSpPr>
        <p:spPr>
          <a:xfrm>
            <a:off x="6781800" y="6248400"/>
            <a:ext cx="1905000" cy="457200"/>
          </a:xfrm>
        </p:spPr>
        <p:txBody>
          <a:bodyPr/>
          <a:lstStyle>
            <a:lvl1pPr>
              <a:defRPr/>
            </a:lvl1pPr>
          </a:lstStyle>
          <a:p>
            <a:fld id="{6393FC39-1036-45E3-BDC4-2EE6D6161B3A}" type="slidenum">
              <a:rPr lang="en-US" altLang="ru-RU"/>
              <a:pPr/>
              <a:t>‹#›</a:t>
            </a:fld>
            <a:endParaRPr lang="en-US" altLang="ru-RU"/>
          </a:p>
        </p:txBody>
      </p:sp>
    </p:spTree>
    <p:extLst>
      <p:ext uri="{BB962C8B-B14F-4D97-AF65-F5344CB8AC3E}">
        <p14:creationId xmlns:p14="http://schemas.microsoft.com/office/powerpoint/2010/main" val="412384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endParaRPr lang="en-US" altLang="ru-RU"/>
          </a:p>
        </p:txBody>
      </p:sp>
      <p:sp>
        <p:nvSpPr>
          <p:cNvPr id="5" name="Footer Placeholder 4"/>
          <p:cNvSpPr>
            <a:spLocks noGrp="1"/>
          </p:cNvSpPr>
          <p:nvPr>
            <p:ph type="ftr" sz="quarter" idx="11"/>
          </p:nvPr>
        </p:nvSpPr>
        <p:spPr/>
        <p:txBody>
          <a:bodyPr/>
          <a:lstStyle/>
          <a:p>
            <a:endParaRPr lang="en-US" altLang="ru-RU"/>
          </a:p>
        </p:txBody>
      </p:sp>
      <p:sp>
        <p:nvSpPr>
          <p:cNvPr id="6" name="Slide Number Placeholder 5"/>
          <p:cNvSpPr>
            <a:spLocks noGrp="1"/>
          </p:cNvSpPr>
          <p:nvPr>
            <p:ph type="sldNum" sz="quarter" idx="12"/>
          </p:nvPr>
        </p:nvSpPr>
        <p:spPr/>
        <p:txBody>
          <a:bodyPr/>
          <a:lstStyle/>
          <a:p>
            <a:fld id="{05DC7C05-4435-475E-B331-70B777592751}" type="slidenum">
              <a:rPr lang="en-US" altLang="ru-RU" smtClean="0"/>
              <a:pPr/>
              <a:t>‹#›</a:t>
            </a:fld>
            <a:endParaRPr lang="en-US"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endParaRPr lang="en-US" altLang="ru-RU"/>
          </a:p>
        </p:txBody>
      </p:sp>
      <p:sp>
        <p:nvSpPr>
          <p:cNvPr id="5" name="Footer Placeholder 4"/>
          <p:cNvSpPr>
            <a:spLocks noGrp="1"/>
          </p:cNvSpPr>
          <p:nvPr>
            <p:ph type="ftr" sz="quarter" idx="11"/>
          </p:nvPr>
        </p:nvSpPr>
        <p:spPr/>
        <p:txBody>
          <a:bodyPr/>
          <a:lstStyle/>
          <a:p>
            <a:endParaRPr lang="en-US" altLang="ru-RU"/>
          </a:p>
        </p:txBody>
      </p:sp>
      <p:sp>
        <p:nvSpPr>
          <p:cNvPr id="6" name="Slide Number Placeholder 5"/>
          <p:cNvSpPr>
            <a:spLocks noGrp="1"/>
          </p:cNvSpPr>
          <p:nvPr>
            <p:ph type="sldNum" sz="quarter" idx="12"/>
          </p:nvPr>
        </p:nvSpPr>
        <p:spPr/>
        <p:txBody>
          <a:bodyPr/>
          <a:lstStyle/>
          <a:p>
            <a:fld id="{354928E7-7AA0-47C9-A618-C8DBF392CA26}" type="slidenum">
              <a:rPr lang="en-US" altLang="ru-RU" smtClean="0"/>
              <a:pPr/>
              <a:t>‹#›</a:t>
            </a:fld>
            <a:endParaRPr lang="en-US" alt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endParaRPr lang="en-US" altLang="ru-RU"/>
          </a:p>
        </p:txBody>
      </p:sp>
      <p:sp>
        <p:nvSpPr>
          <p:cNvPr id="6" name="Footer Placeholder 5"/>
          <p:cNvSpPr>
            <a:spLocks noGrp="1"/>
          </p:cNvSpPr>
          <p:nvPr>
            <p:ph type="ftr" sz="quarter" idx="11"/>
          </p:nvPr>
        </p:nvSpPr>
        <p:spPr/>
        <p:txBody>
          <a:bodyPr/>
          <a:lstStyle/>
          <a:p>
            <a:endParaRPr lang="en-US" altLang="ru-RU"/>
          </a:p>
        </p:txBody>
      </p:sp>
      <p:sp>
        <p:nvSpPr>
          <p:cNvPr id="7" name="Slide Number Placeholder 6"/>
          <p:cNvSpPr>
            <a:spLocks noGrp="1"/>
          </p:cNvSpPr>
          <p:nvPr>
            <p:ph type="sldNum" sz="quarter" idx="12"/>
          </p:nvPr>
        </p:nvSpPr>
        <p:spPr/>
        <p:txBody>
          <a:bodyPr/>
          <a:lstStyle/>
          <a:p>
            <a:fld id="{497C2E33-A1C5-45FE-8B6E-FFB6C3A69A61}" type="slidenum">
              <a:rPr lang="en-US" altLang="ru-RU" smtClean="0"/>
              <a:pPr/>
              <a:t>‹#›</a:t>
            </a:fld>
            <a:endParaRPr lang="en-US" alt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endParaRPr lang="en-US" altLang="ru-RU"/>
          </a:p>
        </p:txBody>
      </p:sp>
      <p:sp>
        <p:nvSpPr>
          <p:cNvPr id="8" name="Footer Placeholder 7"/>
          <p:cNvSpPr>
            <a:spLocks noGrp="1"/>
          </p:cNvSpPr>
          <p:nvPr>
            <p:ph type="ftr" sz="quarter" idx="11"/>
          </p:nvPr>
        </p:nvSpPr>
        <p:spPr/>
        <p:txBody>
          <a:bodyPr/>
          <a:lstStyle/>
          <a:p>
            <a:endParaRPr lang="en-US" altLang="ru-RU"/>
          </a:p>
        </p:txBody>
      </p:sp>
      <p:sp>
        <p:nvSpPr>
          <p:cNvPr id="9" name="Slide Number Placeholder 8"/>
          <p:cNvSpPr>
            <a:spLocks noGrp="1"/>
          </p:cNvSpPr>
          <p:nvPr>
            <p:ph type="sldNum" sz="quarter" idx="12"/>
          </p:nvPr>
        </p:nvSpPr>
        <p:spPr/>
        <p:txBody>
          <a:bodyPr/>
          <a:lstStyle/>
          <a:p>
            <a:fld id="{E2D3F466-EE69-46A1-B437-BFD0505E4AA6}" type="slidenum">
              <a:rPr lang="en-US" altLang="ru-RU" smtClean="0"/>
              <a:pPr/>
              <a:t>‹#›</a:t>
            </a:fld>
            <a:endParaRPr lang="en-US" alt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endParaRPr lang="en-US" altLang="ru-RU"/>
          </a:p>
        </p:txBody>
      </p:sp>
      <p:sp>
        <p:nvSpPr>
          <p:cNvPr id="4" name="Footer Placeholder 3"/>
          <p:cNvSpPr>
            <a:spLocks noGrp="1"/>
          </p:cNvSpPr>
          <p:nvPr>
            <p:ph type="ftr" sz="quarter" idx="11"/>
          </p:nvPr>
        </p:nvSpPr>
        <p:spPr/>
        <p:txBody>
          <a:bodyPr/>
          <a:lstStyle/>
          <a:p>
            <a:endParaRPr lang="en-US" altLang="ru-RU"/>
          </a:p>
        </p:txBody>
      </p:sp>
      <p:sp>
        <p:nvSpPr>
          <p:cNvPr id="5" name="Slide Number Placeholder 4"/>
          <p:cNvSpPr>
            <a:spLocks noGrp="1"/>
          </p:cNvSpPr>
          <p:nvPr>
            <p:ph type="sldNum" sz="quarter" idx="12"/>
          </p:nvPr>
        </p:nvSpPr>
        <p:spPr/>
        <p:txBody>
          <a:bodyPr/>
          <a:lstStyle/>
          <a:p>
            <a:fld id="{0B2EDD14-8A55-44E5-912F-C7A1DBF03DAA}" type="slidenum">
              <a:rPr lang="en-US" altLang="ru-RU" smtClean="0"/>
              <a:pPr/>
              <a:t>‹#›</a:t>
            </a:fld>
            <a:endParaRPr lang="en-US" alt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ru-RU"/>
          </a:p>
        </p:txBody>
      </p:sp>
      <p:sp>
        <p:nvSpPr>
          <p:cNvPr id="3" name="Footer Placeholder 2"/>
          <p:cNvSpPr>
            <a:spLocks noGrp="1"/>
          </p:cNvSpPr>
          <p:nvPr>
            <p:ph type="ftr" sz="quarter" idx="11"/>
          </p:nvPr>
        </p:nvSpPr>
        <p:spPr/>
        <p:txBody>
          <a:bodyPr/>
          <a:lstStyle/>
          <a:p>
            <a:endParaRPr lang="en-US" altLang="ru-RU"/>
          </a:p>
        </p:txBody>
      </p:sp>
      <p:sp>
        <p:nvSpPr>
          <p:cNvPr id="4" name="Slide Number Placeholder 3"/>
          <p:cNvSpPr>
            <a:spLocks noGrp="1"/>
          </p:cNvSpPr>
          <p:nvPr>
            <p:ph type="sldNum" sz="quarter" idx="12"/>
          </p:nvPr>
        </p:nvSpPr>
        <p:spPr/>
        <p:txBody>
          <a:bodyPr/>
          <a:lstStyle/>
          <a:p>
            <a:fld id="{A377AB41-5A25-4B9B-B919-23F6EDF05188}" type="slidenum">
              <a:rPr lang="en-US" altLang="ru-RU" smtClean="0"/>
              <a:pPr/>
              <a:t>‹#›</a:t>
            </a:fld>
            <a:endParaRPr lang="en-US" alt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endParaRPr lang="en-US" altLang="ru-RU"/>
          </a:p>
        </p:txBody>
      </p:sp>
      <p:sp>
        <p:nvSpPr>
          <p:cNvPr id="6" name="Footer Placeholder 5"/>
          <p:cNvSpPr>
            <a:spLocks noGrp="1"/>
          </p:cNvSpPr>
          <p:nvPr>
            <p:ph type="ftr" sz="quarter" idx="11"/>
          </p:nvPr>
        </p:nvSpPr>
        <p:spPr/>
        <p:txBody>
          <a:bodyPr/>
          <a:lstStyle/>
          <a:p>
            <a:endParaRPr lang="en-US" altLang="ru-RU"/>
          </a:p>
        </p:txBody>
      </p:sp>
      <p:sp>
        <p:nvSpPr>
          <p:cNvPr id="7" name="Slide Number Placeholder 6"/>
          <p:cNvSpPr>
            <a:spLocks noGrp="1"/>
          </p:cNvSpPr>
          <p:nvPr>
            <p:ph type="sldNum" sz="quarter" idx="12"/>
          </p:nvPr>
        </p:nvSpPr>
        <p:spPr/>
        <p:txBody>
          <a:bodyPr/>
          <a:lstStyle/>
          <a:p>
            <a:fld id="{3AD61D00-AAB7-480A-A9CF-1723EE236F28}" type="slidenum">
              <a:rPr lang="en-US" altLang="ru-RU" smtClean="0"/>
              <a:pPr/>
              <a:t>‹#›</a:t>
            </a:fld>
            <a:endParaRPr lang="en-US" alt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endParaRPr lang="en-US" altLang="ru-RU"/>
          </a:p>
        </p:txBody>
      </p:sp>
      <p:sp>
        <p:nvSpPr>
          <p:cNvPr id="6" name="Footer Placeholder 5"/>
          <p:cNvSpPr>
            <a:spLocks noGrp="1"/>
          </p:cNvSpPr>
          <p:nvPr>
            <p:ph type="ftr" sz="quarter" idx="11"/>
          </p:nvPr>
        </p:nvSpPr>
        <p:spPr/>
        <p:txBody>
          <a:bodyPr/>
          <a:lstStyle/>
          <a:p>
            <a:endParaRPr lang="en-US" altLang="ru-RU"/>
          </a:p>
        </p:txBody>
      </p:sp>
      <p:sp>
        <p:nvSpPr>
          <p:cNvPr id="7" name="Slide Number Placeholder 6"/>
          <p:cNvSpPr>
            <a:spLocks noGrp="1"/>
          </p:cNvSpPr>
          <p:nvPr>
            <p:ph type="sldNum" sz="quarter" idx="12"/>
          </p:nvPr>
        </p:nvSpPr>
        <p:spPr>
          <a:xfrm>
            <a:off x="8077200" y="6356350"/>
            <a:ext cx="609600" cy="365125"/>
          </a:xfrm>
        </p:spPr>
        <p:txBody>
          <a:bodyPr/>
          <a:lstStyle/>
          <a:p>
            <a:fld id="{5FA23AC5-92C9-41C7-BACF-8104218455D8}" type="slidenum">
              <a:rPr lang="en-US" altLang="ru-RU" smtClean="0"/>
              <a:pPr/>
              <a:t>‹#›</a:t>
            </a:fld>
            <a:endParaRPr lang="en-US" alt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lt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DFC76F-A49F-4E0A-991E-7F52806E8CCB}" type="slidenum">
              <a:rPr lang="en-US" altLang="ru-RU" smtClean="0"/>
              <a:pPr/>
              <a:t>‹#›</a:t>
            </a:fld>
            <a:endParaRPr lang="en-US" alt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ommons.wikimedia.org/wiki/Image:Henry%20Wadsworth%20Longfellow%20-%20Project%20Gutenberg%20eText%2016786.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poemhunter.com/henry-wadsworth-longfellow/biograph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answers.com/topic/richard-henry-dana-jr" TargetMode="External"/><Relationship Id="rId3" Type="http://schemas.openxmlformats.org/officeDocument/2006/relationships/hyperlink" Target="http://www.answers.com/topic/longfellow-bridge" TargetMode="External"/><Relationship Id="rId7" Type="http://schemas.openxmlformats.org/officeDocument/2006/relationships/hyperlink" Target="http://www.answers.com/topic/henry-wadsworth-longfellow?nr=1&amp;lsc=true#wp-_note-3#wp-_note-3" TargetMode="External"/><Relationship Id="rId2" Type="http://schemas.openxmlformats.org/officeDocument/2006/relationships/hyperlink" Target="http://www.answers.com/topic/nathan-appleton" TargetMode="External"/><Relationship Id="rId1" Type="http://schemas.openxmlformats.org/officeDocument/2006/relationships/slideLayout" Target="../slideLayouts/slideLayout2.xml"/><Relationship Id="rId6" Type="http://schemas.openxmlformats.org/officeDocument/2006/relationships/hyperlink" Target="http://www.answers.com/topic/george-washington" TargetMode="External"/><Relationship Id="rId5" Type="http://schemas.openxmlformats.org/officeDocument/2006/relationships/hyperlink" Target="http://www.answers.com/topic/american-revolution" TargetMode="External"/><Relationship Id="rId4" Type="http://schemas.openxmlformats.org/officeDocument/2006/relationships/hyperlink" Target="http://www.answers.com/topic/charles-river" TargetMode="External"/><Relationship Id="rId9" Type="http://schemas.openxmlformats.org/officeDocument/2006/relationships/hyperlink" Target="http://www.answers.com/topic/nathan-cooley-keep"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answers.com/topic/fanny-appleton-longfellow-drawing-jpeg-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nswers.com/topic/the-song-of-hiawatha" TargetMode="External"/><Relationship Id="rId2" Type="http://schemas.openxmlformats.org/officeDocument/2006/relationships/hyperlink" Target="http://www.answers.com/topic/evangeline-1" TargetMode="Externa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762000"/>
            <a:ext cx="8295362" cy="1143000"/>
          </a:xfrm>
        </p:spPr>
        <p:txBody>
          <a:bodyPr>
            <a:normAutofit/>
          </a:bodyPr>
          <a:lstStyle/>
          <a:p>
            <a:r>
              <a:rPr lang="en-US" altLang="ru-RU" sz="3200" dirty="0">
                <a:latin typeface="Book Antiqua" pitchFamily="18" charset="0"/>
              </a:rPr>
              <a:t>HENRY WADSWORTH LONGFELLOW</a:t>
            </a:r>
          </a:p>
        </p:txBody>
      </p:sp>
      <p:sp>
        <p:nvSpPr>
          <p:cNvPr id="2051" name="Rectangle 3"/>
          <p:cNvSpPr>
            <a:spLocks noGrp="1" noChangeArrowheads="1"/>
          </p:cNvSpPr>
          <p:nvPr>
            <p:ph type="subTitle" idx="1"/>
          </p:nvPr>
        </p:nvSpPr>
        <p:spPr>
          <a:xfrm>
            <a:off x="838200" y="2133600"/>
            <a:ext cx="4267200" cy="942536"/>
          </a:xfrm>
        </p:spPr>
        <p:txBody>
          <a:bodyPr>
            <a:normAutofit fontScale="25000" lnSpcReduction="20000"/>
          </a:bodyPr>
          <a:lstStyle/>
          <a:p>
            <a:pPr>
              <a:buFont typeface="Wingdings" pitchFamily="2" charset="2"/>
              <a:buNone/>
            </a:pPr>
            <a:endParaRPr lang="en-US" altLang="ru-RU" sz="2400" dirty="0"/>
          </a:p>
          <a:p>
            <a:pPr>
              <a:buFont typeface="Wingdings" pitchFamily="2" charset="2"/>
              <a:buNone/>
            </a:pPr>
            <a:endParaRPr lang="en-US" altLang="ru-RU" sz="2400" dirty="0"/>
          </a:p>
          <a:p>
            <a:pPr>
              <a:buFont typeface="Wingdings" pitchFamily="2" charset="2"/>
              <a:buNone/>
            </a:pPr>
            <a:endParaRPr lang="en-US" altLang="ru-RU" sz="2400" dirty="0"/>
          </a:p>
          <a:p>
            <a:pPr algn="ctr">
              <a:buFont typeface="Wingdings" pitchFamily="2" charset="2"/>
              <a:buNone/>
            </a:pPr>
            <a:r>
              <a:rPr lang="en-US" altLang="ru-RU" sz="11100" dirty="0"/>
              <a:t>(1807-1882)</a:t>
            </a:r>
          </a:p>
        </p:txBody>
      </p:sp>
      <p:pic>
        <p:nvPicPr>
          <p:cNvPr id="2053" name="Picture 5" descr="Henry Wadsworth Longfellow">
            <a:hlinkClick r:id="rId2"/>
          </p:cNvPr>
          <p:cNvPicPr>
            <a:picLocks noGrp="1" noChangeAspect="1" noChangeArrowheads="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5486400" y="2133600"/>
            <a:ext cx="2759075" cy="3889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704088"/>
            <a:ext cx="8229600" cy="667512"/>
          </a:xfrm>
        </p:spPr>
        <p:txBody>
          <a:bodyPr>
            <a:normAutofit fontScale="90000"/>
          </a:bodyPr>
          <a:lstStyle/>
          <a:p>
            <a:r>
              <a:rPr lang="en-US" altLang="ru-RU" sz="3800" b="1" i="1" dirty="0"/>
              <a:t>“The Song of Hiawatha”</a:t>
            </a:r>
            <a:r>
              <a:rPr lang="en-US" altLang="ru-RU" sz="3800" b="1" dirty="0"/>
              <a:t> </a:t>
            </a:r>
            <a:r>
              <a:rPr lang="en-US" altLang="ru-RU" sz="3800" b="1" dirty="0">
                <a:latin typeface="Book Antiqua" pitchFamily="18" charset="0"/>
              </a:rPr>
              <a:t>Critical Analysis</a:t>
            </a:r>
            <a:r>
              <a:rPr lang="en-US" altLang="ru-RU" sz="3800" dirty="0">
                <a:latin typeface="Book Antiqua" pitchFamily="18" charset="0"/>
              </a:rPr>
              <a:t> </a:t>
            </a:r>
          </a:p>
        </p:txBody>
      </p:sp>
      <p:sp>
        <p:nvSpPr>
          <p:cNvPr id="18435" name="Rectangle 3"/>
          <p:cNvSpPr>
            <a:spLocks noGrp="1" noChangeArrowheads="1"/>
          </p:cNvSpPr>
          <p:nvPr>
            <p:ph idx="1"/>
          </p:nvPr>
        </p:nvSpPr>
        <p:spPr/>
        <p:txBody>
          <a:bodyPr/>
          <a:lstStyle/>
          <a:p>
            <a:pPr>
              <a:lnSpc>
                <a:spcPct val="80000"/>
              </a:lnSpc>
            </a:pPr>
            <a:r>
              <a:rPr lang="en-US" altLang="ru-RU" sz="2000" dirty="0"/>
              <a:t>While </a:t>
            </a:r>
            <a:r>
              <a:rPr lang="en-US" altLang="ru-RU" sz="2000" i="1" dirty="0"/>
              <a:t>The Song of Hiawatha</a:t>
            </a:r>
            <a:r>
              <a:rPr lang="en-US" altLang="ru-RU" sz="2000" dirty="0"/>
              <a:t> was roundly praised on both sides of the Atlantic after its publication, criticism in more recent years has been considerably less laudatory. Longfellow's choice to mimic the solemn, unrhymed tetrameter of the Finns’ </a:t>
            </a:r>
            <a:r>
              <a:rPr lang="en-US" altLang="ru-RU" sz="2000" i="1" dirty="0" err="1"/>
              <a:t>Kalevala</a:t>
            </a:r>
            <a:r>
              <a:rPr lang="en-US" altLang="ru-RU" sz="2000" dirty="0"/>
              <a:t> has caused his poem to be criticized by many, to the extent that some have felt Longfellow plagiarized the Finnish work. While the poem was sometimes mocked by his contemporaries, it has been subjected to increasing satire through the years, even being lampooned in Marx Brothers films and Bugs Bunny cartoons. Critics have also debated what sources Longfellow used, and some have been annoyed by the anachronism of the arrival of white men when Hiawatha's stories are more properly set long before the European settlers arrived. Nevertheless Longfellow’s poem was popular with the public. Despite the flaws critics have highlighted in the work, </a:t>
            </a:r>
            <a:r>
              <a:rPr lang="en-US" altLang="ru-RU" sz="2000" i="1" dirty="0"/>
              <a:t>The Song of Hiawatha</a:t>
            </a:r>
            <a:r>
              <a:rPr lang="en-US" altLang="ru-RU" sz="2000" dirty="0"/>
              <a:t> is still widely accepted as a significant nineteenth-century American poem.</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704088"/>
            <a:ext cx="8229600" cy="667512"/>
          </a:xfrm>
        </p:spPr>
        <p:txBody>
          <a:bodyPr>
            <a:normAutofit fontScale="90000"/>
          </a:bodyPr>
          <a:lstStyle/>
          <a:p>
            <a:r>
              <a:rPr lang="en-US" altLang="ru-RU" sz="3800" b="1" dirty="0"/>
              <a:t>Biography of Henry Wadsworth Longfellow</a:t>
            </a:r>
          </a:p>
        </p:txBody>
      </p:sp>
      <p:sp>
        <p:nvSpPr>
          <p:cNvPr id="3075" name="Rectangle 3"/>
          <p:cNvSpPr>
            <a:spLocks noGrp="1" noChangeArrowheads="1"/>
          </p:cNvSpPr>
          <p:nvPr>
            <p:ph idx="1"/>
          </p:nvPr>
        </p:nvSpPr>
        <p:spPr>
          <a:xfrm>
            <a:off x="457200" y="1447800"/>
            <a:ext cx="8229600" cy="4876800"/>
          </a:xfrm>
        </p:spPr>
        <p:txBody>
          <a:bodyPr>
            <a:normAutofit/>
          </a:bodyPr>
          <a:lstStyle/>
          <a:p>
            <a:pPr>
              <a:lnSpc>
                <a:spcPct val="80000"/>
              </a:lnSpc>
            </a:pPr>
            <a:r>
              <a:rPr lang="en-US" altLang="ru-RU" sz="1400" dirty="0"/>
              <a:t>Henry Wadsworth-Longfellow was a powerful figure in the cultural life of nineteenth century America. Born in 1807, he had become a national literary figure by the 1850s and a world-famous personality by the time of his death in 1882 </a:t>
            </a:r>
            <a:br>
              <a:rPr lang="en-US" altLang="ru-RU" sz="1400" dirty="0"/>
            </a:br>
            <a:r>
              <a:rPr lang="en-US" altLang="ru-RU" sz="1400" dirty="0"/>
              <a:t/>
            </a:r>
            <a:br>
              <a:rPr lang="en-US" altLang="ru-RU" sz="1400" dirty="0"/>
            </a:br>
            <a:r>
              <a:rPr lang="en-US" altLang="ru-RU" sz="1400" dirty="0"/>
              <a:t>Henry's grandfather, </a:t>
            </a:r>
            <a:r>
              <a:rPr lang="en-US" altLang="ru-RU" sz="1400" dirty="0" err="1"/>
              <a:t>Peleg</a:t>
            </a:r>
            <a:r>
              <a:rPr lang="en-US" altLang="ru-RU" sz="1400" dirty="0"/>
              <a:t> Wadsworth (1748-1829), was a Revolutionary War general who later served seven terms in the United States Congress. The family home in Portland was built for </a:t>
            </a:r>
            <a:r>
              <a:rPr lang="en-US" altLang="ru-RU" sz="1400" dirty="0" err="1"/>
              <a:t>Peleg</a:t>
            </a:r>
            <a:r>
              <a:rPr lang="en-US" altLang="ru-RU" sz="1400" dirty="0"/>
              <a:t> in 1785-6. </a:t>
            </a:r>
            <a:br>
              <a:rPr lang="en-US" altLang="ru-RU" sz="1400" dirty="0"/>
            </a:br>
            <a:r>
              <a:rPr lang="en-US" altLang="ru-RU" sz="1400" dirty="0"/>
              <a:t/>
            </a:r>
            <a:br>
              <a:rPr lang="en-US" altLang="ru-RU" sz="1400" dirty="0"/>
            </a:br>
            <a:r>
              <a:rPr lang="en-US" altLang="ru-RU" sz="1400" dirty="0"/>
              <a:t>Father Stephen Longfellow (1776-1849) was a lawyer and legislator who helped found many of Maine's early cultural institutions, including the Maine Historical Society (1822). Henry's mother and early encourager was </a:t>
            </a:r>
            <a:r>
              <a:rPr lang="en-US" altLang="ru-RU" sz="1400" dirty="0" err="1"/>
              <a:t>Zilpah</a:t>
            </a:r>
            <a:r>
              <a:rPr lang="en-US" altLang="ru-RU" sz="1400" dirty="0"/>
              <a:t> Wadsworth Longfellow (1778-1851), direct descendant of Plymouth's John and Priscilla Alden, and a woman of learning, wit, and liberal religious convictions. </a:t>
            </a:r>
            <a:br>
              <a:rPr lang="en-US" altLang="ru-RU" sz="1400" dirty="0"/>
            </a:br>
            <a:r>
              <a:rPr lang="en-US" altLang="ru-RU" sz="1400" dirty="0"/>
              <a:t/>
            </a:r>
            <a:br>
              <a:rPr lang="en-US" altLang="ru-RU" sz="1400" dirty="0"/>
            </a:br>
            <a:r>
              <a:rPr lang="en-US" altLang="ru-RU" sz="1400" dirty="0"/>
              <a:t>Longfellow attended </a:t>
            </a:r>
            <a:r>
              <a:rPr lang="en-US" altLang="ru-RU" sz="1400" dirty="0">
                <a:hlinkClick r:id="rId2"/>
              </a:rPr>
              <a:t>Bowdoin College</a:t>
            </a:r>
            <a:r>
              <a:rPr lang="en-US" altLang="ru-RU" sz="1400" dirty="0"/>
              <a:t>, in Brunswick, Maine, where he met Nathaniel Hawthorne, his lifelong friend and literary colleague. After graduation in 1825 and three years of touring and study in Europe, he assumed the professorship of modern languages — then a relatively new field — at Bowdoin. His </a:t>
            </a:r>
            <a:r>
              <a:rPr lang="en-US" altLang="ru-RU" sz="1400" dirty="0">
                <a:hlinkClick r:id="rId2"/>
              </a:rPr>
              <a:t>publishing</a:t>
            </a:r>
            <a:r>
              <a:rPr lang="en-US" altLang="ru-RU" sz="1400" dirty="0"/>
              <a:t> record (six foreign language textbooks in as many years) finally earned him a similar post at Harvard in 1834, beginning his long association with the city of </a:t>
            </a:r>
            <a:r>
              <a:rPr lang="en-US" altLang="ru-RU" sz="1400" dirty="0">
                <a:hlinkClick r:id="rId2"/>
              </a:rPr>
              <a:t>Cambridge</a:t>
            </a:r>
            <a:r>
              <a:rPr lang="en-US" altLang="ru-RU" sz="1400" dirty="0"/>
              <a:t>. Longfellow published his first </a:t>
            </a:r>
            <a:r>
              <a:rPr lang="en-US" altLang="ru-RU" sz="1400" dirty="0">
                <a:hlinkClick r:id="rId2"/>
              </a:rPr>
              <a:t>poem</a:t>
            </a:r>
            <a:r>
              <a:rPr lang="en-US" altLang="ru-RU" sz="1400" dirty="0"/>
              <a:t> at age thirteen in the Portland Evening Gazette — a precocious sign of an astounding literary career as editor, anthologist, translator, playwright, novelist, and, above all, poet. His many published works sold in phenomenal numbers and multiple editions. Most important are Ballads and Other Poems (1841), Poems on Slavery (1844), Evangeline (1847), The Song of Hiawatha (1855), The Courtship of Miles Standish (1858), Tales of a Wayside Inn (1863), his translation of Dante's Divine Comedy (1867), and </a:t>
            </a:r>
            <a:r>
              <a:rPr lang="en-US" altLang="ru-RU" sz="1400" dirty="0" err="1"/>
              <a:t>Keramos</a:t>
            </a:r>
            <a:r>
              <a:rPr lang="en-US" altLang="ru-RU" sz="1400" dirty="0"/>
              <a:t> (1878).</a:t>
            </a:r>
          </a:p>
          <a:p>
            <a:pPr>
              <a:lnSpc>
                <a:spcPct val="80000"/>
              </a:lnSpc>
            </a:pPr>
            <a:r>
              <a:rPr lang="en-US" altLang="ru-RU" sz="1400" dirty="0"/>
              <a:t>One of Longfellow's favorite metaphors is the backward glance. People in the present look back into their distant pasts and make a discovery. What had once been history — political, conflicted, sad, and bloody — could now be seen as imaginative myth: ordered, noble, and a source of strength. Longfellow wrote for a young nation ready to make this backward glance.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p:txBody>
          <a:bodyPr/>
          <a:lstStyle/>
          <a:p>
            <a:r>
              <a:rPr lang="en-US" altLang="ru-RU" sz="3000" b="1" i="1" dirty="0">
                <a:latin typeface="Book Antiqua" pitchFamily="18" charset="0"/>
              </a:rPr>
              <a:t>Marriage to Frances "Fanny" Appleton</a:t>
            </a:r>
            <a:br>
              <a:rPr lang="en-US" altLang="ru-RU" sz="3000" b="1" i="1" dirty="0">
                <a:latin typeface="Book Antiqua" pitchFamily="18" charset="0"/>
              </a:rPr>
            </a:br>
            <a:endParaRPr lang="en-US" altLang="ru-RU" sz="3000" b="1" i="1" dirty="0">
              <a:latin typeface="Book Antiqua" pitchFamily="18" charset="0"/>
            </a:endParaRPr>
          </a:p>
        </p:txBody>
      </p:sp>
      <p:sp>
        <p:nvSpPr>
          <p:cNvPr id="5125" name="Rectangle 5"/>
          <p:cNvSpPr>
            <a:spLocks noGrp="1" noChangeArrowheads="1"/>
          </p:cNvSpPr>
          <p:nvPr>
            <p:ph idx="1"/>
          </p:nvPr>
        </p:nvSpPr>
        <p:spPr/>
        <p:txBody>
          <a:bodyPr/>
          <a:lstStyle/>
          <a:p>
            <a:pPr>
              <a:lnSpc>
                <a:spcPct val="80000"/>
              </a:lnSpc>
            </a:pPr>
            <a:r>
              <a:rPr lang="en-US" altLang="ru-RU" sz="1400" dirty="0"/>
              <a:t>Longfellow began courting Frances "Fanny" Appleton, the daughter of a wealthy Boston industrialist, </a:t>
            </a:r>
            <a:r>
              <a:rPr lang="en-US" altLang="ru-RU" sz="1400" dirty="0">
                <a:hlinkClick r:id="rId2"/>
              </a:rPr>
              <a:t>Nathan Appleton</a:t>
            </a:r>
            <a:r>
              <a:rPr lang="en-US" altLang="ru-RU" sz="1400" dirty="0"/>
              <a:t>. During the courtship, he frequently walked from Harvard to her home in Boston, crossing the Boston Bridge. That bridge was subsequently demolished and replaced in 1906 by a new bridge, which was eventually renamed as the </a:t>
            </a:r>
            <a:r>
              <a:rPr lang="en-US" altLang="ru-RU" sz="1400" dirty="0">
                <a:hlinkClick r:id="rId3"/>
              </a:rPr>
              <a:t>Longfellow Bridge</a:t>
            </a:r>
            <a:r>
              <a:rPr lang="en-US" altLang="ru-RU" sz="1400" dirty="0"/>
              <a:t>.</a:t>
            </a:r>
          </a:p>
          <a:p>
            <a:pPr>
              <a:lnSpc>
                <a:spcPct val="80000"/>
              </a:lnSpc>
            </a:pPr>
            <a:r>
              <a:rPr lang="en-US" altLang="ru-RU" sz="1400" dirty="0"/>
              <a:t>After seven years, Fanny finally agreed to marriage, and they were wed in 1843. Nathan Appleton bought the </a:t>
            </a:r>
            <a:r>
              <a:rPr lang="en-US" altLang="ru-RU" sz="1400" dirty="0" err="1"/>
              <a:t>Craigie</a:t>
            </a:r>
            <a:r>
              <a:rPr lang="en-US" altLang="ru-RU" sz="1400" dirty="0"/>
              <a:t> House, overlooking the </a:t>
            </a:r>
            <a:r>
              <a:rPr lang="en-US" altLang="ru-RU" sz="1400" dirty="0">
                <a:hlinkClick r:id="rId4"/>
              </a:rPr>
              <a:t>Charles River</a:t>
            </a:r>
            <a:r>
              <a:rPr lang="en-US" altLang="ru-RU" sz="1400" dirty="0"/>
              <a:t> as a wedding present to the pair. The house was occupied during the </a:t>
            </a:r>
            <a:r>
              <a:rPr lang="en-US" altLang="ru-RU" sz="1400" dirty="0">
                <a:hlinkClick r:id="rId5"/>
              </a:rPr>
              <a:t>American Revolution</a:t>
            </a:r>
            <a:r>
              <a:rPr lang="en-US" altLang="ru-RU" sz="1400" dirty="0"/>
              <a:t> by General </a:t>
            </a:r>
            <a:r>
              <a:rPr lang="en-US" altLang="ru-RU" sz="1400" dirty="0">
                <a:hlinkClick r:id="rId6"/>
              </a:rPr>
              <a:t>George Washington</a:t>
            </a:r>
            <a:r>
              <a:rPr lang="en-US" altLang="ru-RU" sz="1400" dirty="0"/>
              <a:t> and his staff.</a:t>
            </a:r>
            <a:r>
              <a:rPr lang="en-US" altLang="ru-RU" sz="1400" dirty="0">
                <a:hlinkClick r:id="rId7"/>
              </a:rPr>
              <a:t>[4]</a:t>
            </a:r>
            <a:endParaRPr lang="en-US" altLang="ru-RU" sz="1400" dirty="0"/>
          </a:p>
          <a:p>
            <a:pPr>
              <a:lnSpc>
                <a:spcPct val="80000"/>
              </a:lnSpc>
            </a:pPr>
            <a:r>
              <a:rPr lang="en-US" altLang="ru-RU" sz="1400" dirty="0"/>
              <a:t>His love for Fanny is evident in the following lines from Longfellow's only love poem, the sonnet "The Evening Star", which he wrote in October, 1845: "O my beloved, my sweet Hesperus! My morning and my evening star of love!"</a:t>
            </a:r>
          </a:p>
          <a:p>
            <a:pPr>
              <a:lnSpc>
                <a:spcPct val="80000"/>
              </a:lnSpc>
            </a:pPr>
            <a:r>
              <a:rPr lang="en-US" altLang="ru-RU" sz="1400" dirty="0"/>
              <a:t>He and Fanny had six children:</a:t>
            </a:r>
          </a:p>
          <a:p>
            <a:pPr>
              <a:lnSpc>
                <a:spcPct val="80000"/>
              </a:lnSpc>
            </a:pPr>
            <a:r>
              <a:rPr lang="en-US" altLang="ru-RU" sz="1400" dirty="0"/>
              <a:t>Charles Appleton (1844-1893) </a:t>
            </a:r>
          </a:p>
          <a:p>
            <a:pPr>
              <a:lnSpc>
                <a:spcPct val="80000"/>
              </a:lnSpc>
            </a:pPr>
            <a:r>
              <a:rPr lang="en-US" altLang="ru-RU" sz="1400" dirty="0"/>
              <a:t>Ernest Wadsworth (1845-1921) </a:t>
            </a:r>
          </a:p>
          <a:p>
            <a:pPr>
              <a:lnSpc>
                <a:spcPct val="80000"/>
              </a:lnSpc>
            </a:pPr>
            <a:r>
              <a:rPr lang="en-US" altLang="ru-RU" sz="1400" dirty="0"/>
              <a:t>Fanny (1847-1848) </a:t>
            </a:r>
          </a:p>
          <a:p>
            <a:pPr>
              <a:lnSpc>
                <a:spcPct val="80000"/>
              </a:lnSpc>
            </a:pPr>
            <a:r>
              <a:rPr lang="en-US" altLang="ru-RU" sz="1400" dirty="0"/>
              <a:t>Alice Mary (1850-1928) </a:t>
            </a:r>
          </a:p>
          <a:p>
            <a:pPr>
              <a:lnSpc>
                <a:spcPct val="80000"/>
              </a:lnSpc>
            </a:pPr>
            <a:r>
              <a:rPr lang="en-US" altLang="ru-RU" sz="1400" dirty="0"/>
              <a:t>Edith (1853-1915), who married Richard Henry Dana III, son of </a:t>
            </a:r>
            <a:r>
              <a:rPr lang="en-US" altLang="ru-RU" sz="1400" dirty="0">
                <a:hlinkClick r:id="rId8"/>
              </a:rPr>
              <a:t>Richard Henry Dana</a:t>
            </a:r>
            <a:r>
              <a:rPr lang="en-US" altLang="ru-RU" sz="1400" dirty="0"/>
              <a:t> </a:t>
            </a:r>
          </a:p>
          <a:p>
            <a:pPr>
              <a:lnSpc>
                <a:spcPct val="80000"/>
              </a:lnSpc>
            </a:pPr>
            <a:r>
              <a:rPr lang="en-US" altLang="ru-RU" sz="1400" dirty="0"/>
              <a:t>Anne Allegra (1855-1934) </a:t>
            </a:r>
          </a:p>
          <a:p>
            <a:pPr>
              <a:lnSpc>
                <a:spcPct val="80000"/>
              </a:lnSpc>
            </a:pPr>
            <a:r>
              <a:rPr lang="en-US" altLang="ru-RU" sz="1400" dirty="0"/>
              <a:t>When the younger Fanny was born on April 7, 1847, Dr. </a:t>
            </a:r>
            <a:r>
              <a:rPr lang="en-US" altLang="ru-RU" sz="1400" dirty="0">
                <a:hlinkClick r:id="rId9"/>
              </a:rPr>
              <a:t>Nathan Cooley Keep</a:t>
            </a:r>
            <a:r>
              <a:rPr lang="en-US" altLang="ru-RU" sz="1400" dirty="0"/>
              <a:t> administered the first obstetric anesthetic in the United States to Fanny Longfellow.</a:t>
            </a:r>
          </a:p>
          <a:p>
            <a:pPr>
              <a:lnSpc>
                <a:spcPct val="80000"/>
              </a:lnSpc>
            </a:pPr>
            <a:r>
              <a:rPr lang="en-US" altLang="ru-RU" sz="1400" dirty="0"/>
              <a:t>Longfellow retired from Harvard in 1854, devoting himself entirely to writing. He was awarded an honorary doctorate of Laws from Harvard in 1859.</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57200" y="704088"/>
            <a:ext cx="8229600" cy="819912"/>
          </a:xfrm>
        </p:spPr>
        <p:txBody>
          <a:bodyPr/>
          <a:lstStyle/>
          <a:p>
            <a:r>
              <a:rPr lang="en-US" altLang="ru-RU" sz="3400" b="1" i="1" dirty="0">
                <a:latin typeface="Book Antiqua" pitchFamily="18" charset="0"/>
              </a:rPr>
              <a:t>Frances "Fanny" Appleton</a:t>
            </a:r>
          </a:p>
        </p:txBody>
      </p:sp>
      <p:pic>
        <p:nvPicPr>
          <p:cNvPr id="8198" name="Picture 6" descr="Fanny Appleton Longfellow">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951163" y="1676400"/>
            <a:ext cx="3373437" cy="44592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r>
              <a:rPr lang="en-US" altLang="ru-RU">
                <a:latin typeface="Book Antiqua" pitchFamily="18" charset="0"/>
              </a:rPr>
              <a:t>List of Longfellow's Works </a:t>
            </a:r>
          </a:p>
        </p:txBody>
      </p:sp>
      <p:sp>
        <p:nvSpPr>
          <p:cNvPr id="10245" name="Rectangle 5"/>
          <p:cNvSpPr>
            <a:spLocks noGrp="1" noChangeArrowheads="1"/>
          </p:cNvSpPr>
          <p:nvPr>
            <p:ph type="body" sz="half" idx="1"/>
          </p:nvPr>
        </p:nvSpPr>
        <p:spPr>
          <a:xfrm>
            <a:off x="304800" y="1600200"/>
            <a:ext cx="4424363" cy="5181600"/>
          </a:xfrm>
        </p:spPr>
        <p:txBody>
          <a:bodyPr>
            <a:noAutofit/>
          </a:bodyPr>
          <a:lstStyle/>
          <a:p>
            <a:pPr>
              <a:lnSpc>
                <a:spcPct val="80000"/>
              </a:lnSpc>
            </a:pPr>
            <a:r>
              <a:rPr lang="en-US" altLang="ru-RU" sz="1150" dirty="0" err="1"/>
              <a:t>Coplas</a:t>
            </a:r>
            <a:r>
              <a:rPr lang="en-US" altLang="ru-RU" sz="1150" dirty="0"/>
              <a:t> de Don Jorge </a:t>
            </a:r>
            <a:r>
              <a:rPr lang="en-US" altLang="ru-RU" sz="1150" dirty="0" err="1"/>
              <a:t>Manrique</a:t>
            </a:r>
            <a:r>
              <a:rPr lang="en-US" altLang="ru-RU" sz="1150" dirty="0"/>
              <a:t> (Translation from Spanish) (1833) </a:t>
            </a:r>
          </a:p>
          <a:p>
            <a:pPr>
              <a:lnSpc>
                <a:spcPct val="80000"/>
              </a:lnSpc>
            </a:pPr>
            <a:r>
              <a:rPr lang="en-US" altLang="ru-RU" sz="1150" dirty="0" err="1"/>
              <a:t>Outre-Mer</a:t>
            </a:r>
            <a:r>
              <a:rPr lang="en-US" altLang="ru-RU" sz="1150" dirty="0"/>
              <a:t>: A Pilgrimage Beyond the Sea (Travelogue) (1835) </a:t>
            </a:r>
          </a:p>
          <a:p>
            <a:pPr>
              <a:lnSpc>
                <a:spcPct val="80000"/>
              </a:lnSpc>
            </a:pPr>
            <a:r>
              <a:rPr lang="en-US" altLang="ru-RU" sz="1150" dirty="0"/>
              <a:t>Voices of the Night: Ballads; and other Poems (1839) </a:t>
            </a:r>
          </a:p>
          <a:p>
            <a:pPr>
              <a:lnSpc>
                <a:spcPct val="80000"/>
              </a:lnSpc>
            </a:pPr>
            <a:r>
              <a:rPr lang="en-US" altLang="ru-RU" sz="1150" dirty="0"/>
              <a:t>Hyperion, a Romance (1839) </a:t>
            </a:r>
          </a:p>
          <a:p>
            <a:pPr>
              <a:lnSpc>
                <a:spcPct val="80000"/>
              </a:lnSpc>
            </a:pPr>
            <a:r>
              <a:rPr lang="en-US" altLang="ru-RU" sz="1150" dirty="0"/>
              <a:t>Ballads and Other Poems (1842) </a:t>
            </a:r>
          </a:p>
          <a:p>
            <a:pPr>
              <a:lnSpc>
                <a:spcPct val="80000"/>
              </a:lnSpc>
            </a:pPr>
            <a:r>
              <a:rPr lang="en-US" altLang="ru-RU" sz="1150" dirty="0"/>
              <a:t>Poems on Slavery (1842) </a:t>
            </a:r>
          </a:p>
          <a:p>
            <a:pPr>
              <a:lnSpc>
                <a:spcPct val="80000"/>
              </a:lnSpc>
            </a:pPr>
            <a:r>
              <a:rPr lang="en-US" altLang="ru-RU" sz="1150" dirty="0"/>
              <a:t>The Spanish Student. A Play in Three Acts (1843) </a:t>
            </a:r>
          </a:p>
          <a:p>
            <a:pPr>
              <a:lnSpc>
                <a:spcPct val="80000"/>
              </a:lnSpc>
            </a:pPr>
            <a:r>
              <a:rPr lang="en-US" altLang="ru-RU" sz="1150" dirty="0"/>
              <a:t>Poets and Poetry of Europe (Translations) (1844) </a:t>
            </a:r>
          </a:p>
          <a:p>
            <a:pPr>
              <a:lnSpc>
                <a:spcPct val="80000"/>
              </a:lnSpc>
            </a:pPr>
            <a:r>
              <a:rPr lang="en-US" altLang="ru-RU" sz="1150" dirty="0"/>
              <a:t>The Belfry of Bruges and Other Poems (1845) </a:t>
            </a:r>
          </a:p>
          <a:p>
            <a:pPr>
              <a:lnSpc>
                <a:spcPct val="80000"/>
              </a:lnSpc>
            </a:pPr>
            <a:r>
              <a:rPr lang="en-US" altLang="ru-RU" sz="1150" dirty="0">
                <a:hlinkClick r:id="rId2"/>
              </a:rPr>
              <a:t>Evangeline</a:t>
            </a:r>
            <a:r>
              <a:rPr lang="en-US" altLang="ru-RU" sz="1150" dirty="0"/>
              <a:t>: A Tale of </a:t>
            </a:r>
            <a:r>
              <a:rPr lang="en-US" altLang="ru-RU" sz="1150" dirty="0" err="1"/>
              <a:t>Acadie</a:t>
            </a:r>
            <a:r>
              <a:rPr lang="en-US" altLang="ru-RU" sz="1150" dirty="0"/>
              <a:t> (Epic Poem) (1847) </a:t>
            </a:r>
          </a:p>
          <a:p>
            <a:pPr>
              <a:lnSpc>
                <a:spcPct val="80000"/>
              </a:lnSpc>
            </a:pPr>
            <a:r>
              <a:rPr lang="en-US" altLang="ru-RU" sz="1150" dirty="0"/>
              <a:t>Kavanagh: A Tale (1849) </a:t>
            </a:r>
          </a:p>
          <a:p>
            <a:pPr>
              <a:lnSpc>
                <a:spcPct val="80000"/>
              </a:lnSpc>
            </a:pPr>
            <a:r>
              <a:rPr lang="en-US" altLang="ru-RU" sz="1150" dirty="0"/>
              <a:t>The Seaside and the Fireside (Poetry)(1850) </a:t>
            </a:r>
          </a:p>
          <a:p>
            <a:pPr>
              <a:lnSpc>
                <a:spcPct val="80000"/>
              </a:lnSpc>
            </a:pPr>
            <a:r>
              <a:rPr lang="en-US" altLang="ru-RU" sz="1150" dirty="0"/>
              <a:t>The Golden Legend (Dramatic Poem)(1851) </a:t>
            </a:r>
          </a:p>
          <a:p>
            <a:pPr>
              <a:lnSpc>
                <a:spcPct val="80000"/>
              </a:lnSpc>
            </a:pPr>
            <a:r>
              <a:rPr lang="en-US" altLang="ru-RU" sz="1150" dirty="0">
                <a:hlinkClick r:id="rId3"/>
              </a:rPr>
              <a:t>The Song of Hiawatha</a:t>
            </a:r>
            <a:r>
              <a:rPr lang="en-US" altLang="ru-RU" sz="1150" dirty="0"/>
              <a:t> (Epic Poem) (1855) </a:t>
            </a:r>
          </a:p>
          <a:p>
            <a:pPr>
              <a:lnSpc>
                <a:spcPct val="80000"/>
              </a:lnSpc>
            </a:pPr>
            <a:r>
              <a:rPr lang="en-US" altLang="ru-RU" sz="1150" dirty="0"/>
              <a:t>The Courtship of Miles Standish and Other Poems (1858) </a:t>
            </a:r>
          </a:p>
          <a:p>
            <a:pPr>
              <a:lnSpc>
                <a:spcPct val="80000"/>
              </a:lnSpc>
            </a:pPr>
            <a:r>
              <a:rPr lang="en-US" altLang="ru-RU" sz="1150" dirty="0"/>
              <a:t>Tales of a Wayside Inn (Poetry)(1863) </a:t>
            </a:r>
          </a:p>
          <a:p>
            <a:pPr>
              <a:lnSpc>
                <a:spcPct val="80000"/>
              </a:lnSpc>
            </a:pPr>
            <a:r>
              <a:rPr lang="en-US" altLang="ru-RU" sz="1150" dirty="0"/>
              <a:t>Household Poems (1865) </a:t>
            </a:r>
          </a:p>
          <a:p>
            <a:pPr>
              <a:lnSpc>
                <a:spcPct val="80000"/>
              </a:lnSpc>
            </a:pPr>
            <a:r>
              <a:rPr lang="en-US" altLang="ru-RU" sz="1150" dirty="0"/>
              <a:t>Flower-de-Luce (Poetry)(1867) </a:t>
            </a:r>
          </a:p>
          <a:p>
            <a:pPr>
              <a:lnSpc>
                <a:spcPct val="80000"/>
              </a:lnSpc>
            </a:pPr>
            <a:r>
              <a:rPr lang="en-US" altLang="ru-RU" sz="1150" dirty="0"/>
              <a:t>Dante's Divine Comedy (Translation)(1867) </a:t>
            </a:r>
          </a:p>
          <a:p>
            <a:pPr>
              <a:lnSpc>
                <a:spcPct val="80000"/>
              </a:lnSpc>
            </a:pPr>
            <a:r>
              <a:rPr lang="en-US" altLang="ru-RU" sz="1150" dirty="0"/>
              <a:t>The New England Tragedies (1868) </a:t>
            </a:r>
          </a:p>
          <a:p>
            <a:pPr>
              <a:lnSpc>
                <a:spcPct val="80000"/>
              </a:lnSpc>
            </a:pPr>
            <a:r>
              <a:rPr lang="en-US" altLang="ru-RU" sz="1150" dirty="0"/>
              <a:t>The Divine Tragedy (1871) </a:t>
            </a:r>
          </a:p>
          <a:p>
            <a:pPr>
              <a:lnSpc>
                <a:spcPct val="80000"/>
              </a:lnSpc>
            </a:pPr>
            <a:r>
              <a:rPr lang="en-US" altLang="ru-RU" sz="1150" dirty="0" err="1"/>
              <a:t>Christus</a:t>
            </a:r>
            <a:r>
              <a:rPr lang="en-US" altLang="ru-RU" sz="1150" dirty="0"/>
              <a:t>: A Mystery (1872) </a:t>
            </a:r>
          </a:p>
          <a:p>
            <a:pPr>
              <a:lnSpc>
                <a:spcPct val="80000"/>
              </a:lnSpc>
            </a:pPr>
            <a:r>
              <a:rPr lang="en-US" altLang="ru-RU" sz="1150" dirty="0"/>
              <a:t>Three Books of Song (1872) </a:t>
            </a:r>
          </a:p>
          <a:p>
            <a:pPr>
              <a:lnSpc>
                <a:spcPct val="80000"/>
              </a:lnSpc>
            </a:pPr>
            <a:r>
              <a:rPr lang="en-US" altLang="ru-RU" sz="1150" dirty="0"/>
              <a:t>Aftermath (Poem)(1873) </a:t>
            </a:r>
          </a:p>
          <a:p>
            <a:pPr>
              <a:lnSpc>
                <a:spcPct val="80000"/>
              </a:lnSpc>
            </a:pPr>
            <a:r>
              <a:rPr lang="en-US" altLang="ru-RU" sz="1150" dirty="0"/>
              <a:t>The Masque of Pandora and Other Poems (1875) </a:t>
            </a:r>
          </a:p>
          <a:p>
            <a:pPr>
              <a:lnSpc>
                <a:spcPct val="80000"/>
              </a:lnSpc>
            </a:pPr>
            <a:r>
              <a:rPr lang="en-US" altLang="ru-RU" sz="1150" dirty="0" err="1"/>
              <a:t>Kéramos</a:t>
            </a:r>
            <a:r>
              <a:rPr lang="en-US" altLang="ru-RU" sz="1150" dirty="0"/>
              <a:t> and Other Poems (1878) </a:t>
            </a:r>
          </a:p>
          <a:p>
            <a:pPr>
              <a:lnSpc>
                <a:spcPct val="80000"/>
              </a:lnSpc>
            </a:pPr>
            <a:r>
              <a:rPr lang="en-US" altLang="ru-RU" sz="1150" dirty="0" err="1"/>
              <a:t>Ultima</a:t>
            </a:r>
            <a:r>
              <a:rPr lang="en-US" altLang="ru-RU" sz="1150" dirty="0"/>
              <a:t> Thule (1880) </a:t>
            </a:r>
          </a:p>
          <a:p>
            <a:pPr>
              <a:lnSpc>
                <a:spcPct val="80000"/>
              </a:lnSpc>
            </a:pPr>
            <a:r>
              <a:rPr lang="en-US" altLang="ru-RU" sz="1150" dirty="0"/>
              <a:t>In the Harbor (Poems)(1882)</a:t>
            </a:r>
          </a:p>
        </p:txBody>
      </p:sp>
      <p:pic>
        <p:nvPicPr>
          <p:cNvPr id="10248" name="Picture 8" descr="Henry_wasdworth_longfellow"/>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5087938" y="1600200"/>
            <a:ext cx="3303587"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en-US" altLang="ru-RU" sz="3800">
                <a:latin typeface="Book Antiqua" pitchFamily="18" charset="0"/>
              </a:rPr>
              <a:t>The Village Blacksmith</a:t>
            </a:r>
            <a:br>
              <a:rPr lang="en-US" altLang="ru-RU" sz="3800">
                <a:latin typeface="Book Antiqua" pitchFamily="18" charset="0"/>
              </a:rPr>
            </a:br>
            <a:r>
              <a:rPr lang="en-US" altLang="ru-RU" sz="3800">
                <a:latin typeface="Book Antiqua" pitchFamily="18" charset="0"/>
              </a:rPr>
              <a:t>Manuscript</a:t>
            </a:r>
          </a:p>
        </p:txBody>
      </p:sp>
      <p:pic>
        <p:nvPicPr>
          <p:cNvPr id="14340" name="Picture 4" descr="Longfellow_Village_Blacksmith_%28manuscript_1%2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200400" y="1600200"/>
            <a:ext cx="3954462" cy="480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ru-RU">
                <a:latin typeface="Book Antiqua" pitchFamily="18" charset="0"/>
              </a:rPr>
              <a:t>Emerson’s Distaste</a:t>
            </a:r>
          </a:p>
        </p:txBody>
      </p:sp>
      <p:sp>
        <p:nvSpPr>
          <p:cNvPr id="15363" name="Rectangle 3"/>
          <p:cNvSpPr>
            <a:spLocks noGrp="1" noChangeArrowheads="1"/>
          </p:cNvSpPr>
          <p:nvPr>
            <p:ph idx="1"/>
          </p:nvPr>
        </p:nvSpPr>
        <p:spPr>
          <a:xfrm>
            <a:off x="457200" y="1935480"/>
            <a:ext cx="8229600" cy="4770120"/>
          </a:xfrm>
        </p:spPr>
        <p:txBody>
          <a:bodyPr>
            <a:noAutofit/>
          </a:bodyPr>
          <a:lstStyle/>
          <a:p>
            <a:pPr>
              <a:lnSpc>
                <a:spcPct val="80000"/>
              </a:lnSpc>
            </a:pPr>
            <a:r>
              <a:rPr lang="en-US" altLang="ru-RU" sz="2000" dirty="0"/>
              <a:t>In his famous essay "The Poet," Emerson claims that men who are skilled in the use of words are not true poets, saying, "...we do not speak now of men of poetical talents, or of industry and skill in </a:t>
            </a:r>
            <a:r>
              <a:rPr lang="en-US" altLang="ru-RU" sz="2000" dirty="0" err="1"/>
              <a:t>metre</a:t>
            </a:r>
            <a:r>
              <a:rPr lang="en-US" altLang="ru-RU" sz="2000" dirty="0"/>
              <a:t>, but of the true poet" (</a:t>
            </a:r>
            <a:r>
              <a:rPr lang="en-US" altLang="ru-RU" sz="2000" dirty="0" err="1"/>
              <a:t>qtd</a:t>
            </a:r>
            <a:r>
              <a:rPr lang="en-US" altLang="ru-RU" sz="2000" dirty="0"/>
              <a:t>. in Richards, 103). And slightly later, he adds, "For it is not </a:t>
            </a:r>
            <a:r>
              <a:rPr lang="en-US" altLang="ru-RU" sz="2000" dirty="0" err="1"/>
              <a:t>metres</a:t>
            </a:r>
            <a:r>
              <a:rPr lang="en-US" altLang="ru-RU" sz="2000" dirty="0"/>
              <a:t>, but a </a:t>
            </a:r>
            <a:r>
              <a:rPr lang="en-US" altLang="ru-RU" sz="2000" dirty="0" err="1"/>
              <a:t>metre</a:t>
            </a:r>
            <a:r>
              <a:rPr lang="en-US" altLang="ru-RU" sz="2000" dirty="0"/>
              <a:t>-making argument, that makes a poem" (104). According to Emerson, a poet who values form over thought is not a poet at all, but rather merely a skilled manipulator of words. For him, a poet must be the articulator of some genuine thought or argument; it does not suffice to merely create a poem solely on the sound and effect of words. </a:t>
            </a:r>
          </a:p>
          <a:p>
            <a:pPr>
              <a:lnSpc>
                <a:spcPct val="80000"/>
              </a:lnSpc>
            </a:pPr>
            <a:r>
              <a:rPr lang="en-US" altLang="ru-RU" sz="2000" dirty="0"/>
              <a:t>In 1844, the same year that Emerson published his essay, Henry Wadsworth Longfellow published "The Day is Done," a poem that argues directly against the point made in "The Poet." Longfellow is hyperaware of the meter, rhyme, word choice, and overall sound of his poem; in fact, those elements are what make the poem a cohesive and successful piece of work. As a result of Longfellow's attention to the effect of the words and seeming disregard for what Emerson would call a "</a:t>
            </a:r>
            <a:r>
              <a:rPr lang="en-US" altLang="ru-RU" sz="2000" dirty="0" err="1"/>
              <a:t>metre</a:t>
            </a:r>
            <a:r>
              <a:rPr lang="en-US" altLang="ru-RU" sz="2000" dirty="0"/>
              <a:t>-making argument," "The Day is Done" serves as a counter-argument to Emerson's initial claim.</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r>
              <a:rPr lang="en-US" altLang="ru-RU" sz="3400">
                <a:latin typeface="Book Antiqua" pitchFamily="18" charset="0"/>
              </a:rPr>
              <a:t>Major Themes, Historical Perspectives, and Personal Issues </a:t>
            </a:r>
          </a:p>
        </p:txBody>
      </p:sp>
      <p:sp>
        <p:nvSpPr>
          <p:cNvPr id="16387" name="Rectangle 3"/>
          <p:cNvSpPr>
            <a:spLocks noGrp="1" noChangeArrowheads="1"/>
          </p:cNvSpPr>
          <p:nvPr>
            <p:ph idx="1"/>
          </p:nvPr>
        </p:nvSpPr>
        <p:spPr>
          <a:xfrm>
            <a:off x="457200" y="1935480"/>
            <a:ext cx="8229600" cy="4693920"/>
          </a:xfrm>
        </p:spPr>
        <p:txBody>
          <a:bodyPr/>
          <a:lstStyle/>
          <a:p>
            <a:pPr>
              <a:lnSpc>
                <a:spcPct val="80000"/>
              </a:lnSpc>
            </a:pPr>
            <a:r>
              <a:rPr lang="en-US" altLang="ru-RU" sz="2400" dirty="0"/>
              <a:t>Longfellow's themes in the poems in this collection are nearly indistinguishable from those of his contemporaries in England. It's useful to show him, therefore, as an example of the branch of American literature that created itself in admiring imitation of English literature. He is also that rare thing, a genuine celebrity of a poet, whose fame has subsided and whose stature has shrunk accordingly. Many of the poems we now admire most are from his later years, and conform better to modern taste than the poems for which he was famous in his lifetime. Thus, he can be used as a good example of the ways in which changing literary tastes alter literary reputations.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ru-RU" sz="3400" b="1">
                <a:latin typeface="Book Antiqua" pitchFamily="18" charset="0"/>
              </a:rPr>
              <a:t>Significant Form, Style, or Artistic Conventions</a:t>
            </a:r>
            <a:br>
              <a:rPr lang="en-US" altLang="ru-RU" sz="3400" b="1">
                <a:latin typeface="Book Antiqua" pitchFamily="18" charset="0"/>
              </a:rPr>
            </a:br>
            <a:endParaRPr lang="en-US" altLang="ru-RU" sz="3400" b="1">
              <a:latin typeface="Book Antiqua" pitchFamily="18" charset="0"/>
            </a:endParaRPr>
          </a:p>
        </p:txBody>
      </p:sp>
      <p:sp>
        <p:nvSpPr>
          <p:cNvPr id="17411" name="Rectangle 3"/>
          <p:cNvSpPr>
            <a:spLocks noGrp="1" noChangeArrowheads="1"/>
          </p:cNvSpPr>
          <p:nvPr>
            <p:ph idx="1"/>
          </p:nvPr>
        </p:nvSpPr>
        <p:spPr/>
        <p:txBody>
          <a:bodyPr/>
          <a:lstStyle/>
          <a:p>
            <a:r>
              <a:rPr lang="en-US" altLang="ru-RU" sz="2400"/>
              <a:t>Longfellow's poems are not only accessible in their meaning, but they are also highly regular in their form. It is very simple to teach metrics with Longfellow because he provides easy and memorable examples of so many metrical schemes. These can be presented in connection with Longfellow's personal history, for he is of course an academic poet, and as such a poet writing often self-consciously from a learned perspective. Thus, nothing with him seems wholly spontaneous or accidental.</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TotalTime>
  <Words>1255</Words>
  <Application>Microsoft Office PowerPoint</Application>
  <PresentationFormat>Экран (4:3)</PresentationFormat>
  <Paragraphs>61</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Times New Roman</vt:lpstr>
      <vt:lpstr>Wingdings</vt:lpstr>
      <vt:lpstr>Book Antiqua</vt:lpstr>
      <vt:lpstr>Поток</vt:lpstr>
      <vt:lpstr>HENRY WADSWORTH LONGFELLOW</vt:lpstr>
      <vt:lpstr>Biography of Henry Wadsworth Longfellow</vt:lpstr>
      <vt:lpstr>Marriage to Frances "Fanny" Appleton </vt:lpstr>
      <vt:lpstr>Frances "Fanny" Appleton</vt:lpstr>
      <vt:lpstr>List of Longfellow's Works </vt:lpstr>
      <vt:lpstr>The Village Blacksmith Manuscript</vt:lpstr>
      <vt:lpstr>Emerson’s Distaste</vt:lpstr>
      <vt:lpstr>Major Themes, Historical Perspectives, and Personal Issues </vt:lpstr>
      <vt:lpstr>Significant Form, Style, or Artistic Conventions </vt:lpstr>
      <vt:lpstr>“The Song of Hiawatha” Critical Analysis </vt:lpstr>
    </vt:vector>
  </TitlesOfParts>
  <Company>University of West Georgia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HENRY WADSWORTH LONGFELLOW</dc:title>
  <dc:creator>User</dc:creator>
  <cp:lastModifiedBy>Пользователь</cp:lastModifiedBy>
  <cp:revision>5</cp:revision>
  <dcterms:created xsi:type="dcterms:W3CDTF">2008-03-25T03:39:11Z</dcterms:created>
  <dcterms:modified xsi:type="dcterms:W3CDTF">2013-12-22T10:02:14Z</dcterms:modified>
</cp:coreProperties>
</file>