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81" r:id="rId9"/>
    <p:sldId id="282" r:id="rId10"/>
    <p:sldId id="266" r:id="rId11"/>
    <p:sldId id="283" r:id="rId12"/>
    <p:sldId id="284" r:id="rId13"/>
    <p:sldId id="265" r:id="rId14"/>
    <p:sldId id="267" r:id="rId15"/>
    <p:sldId id="285" r:id="rId16"/>
    <p:sldId id="268" r:id="rId17"/>
    <p:sldId id="269" r:id="rId18"/>
    <p:sldId id="286" r:id="rId19"/>
    <p:sldId id="271" r:id="rId20"/>
    <p:sldId id="287" r:id="rId21"/>
    <p:sldId id="290" r:id="rId22"/>
    <p:sldId id="291" r:id="rId23"/>
    <p:sldId id="292" r:id="rId24"/>
    <p:sldId id="293" r:id="rId25"/>
    <p:sldId id="29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26" autoAdjust="0"/>
  </p:normalViewPr>
  <p:slideViewPr>
    <p:cSldViewPr>
      <p:cViewPr varScale="1">
        <p:scale>
          <a:sx n="84" d="100"/>
          <a:sy n="84" d="100"/>
        </p:scale>
        <p:origin x="150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6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8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9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82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9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1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39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8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4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8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0009F-9796-4DCA-82CE-35502237ED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DE506-2032-4AE3-955B-F514474C1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8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700808"/>
            <a:ext cx="4038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chemeClr val="accent6">
                    <a:lumMod val="40000"/>
                    <a:lumOff val="60000"/>
                  </a:schemeClr>
                </a:solidFill>
              </a:rPr>
              <a:t>Чорнобиль</a:t>
            </a:r>
            <a:endParaRPr lang="ru-RU" sz="5400" b="1" cap="none" spc="0" dirty="0">
              <a:ln w="11430"/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8298" y="4149080"/>
            <a:ext cx="6292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Пилить ще атомний реактор,дає взнаки</a:t>
            </a:r>
          </a:p>
          <a:p>
            <a:r>
              <a:rPr lang="uk-UA" sz="2000" dirty="0" smtClean="0">
                <a:solidFill>
                  <a:schemeClr val="bg1"/>
                </a:solidFill>
              </a:rPr>
              <a:t>Та катастрофа,проклята АЕС.</a:t>
            </a:r>
          </a:p>
          <a:p>
            <a:r>
              <a:rPr lang="uk-UA" sz="2000" dirty="0" smtClean="0">
                <a:solidFill>
                  <a:schemeClr val="bg1"/>
                </a:solidFill>
              </a:rPr>
              <a:t>Це мука,плач і крик,і спадок на віки…</a:t>
            </a:r>
          </a:p>
          <a:p>
            <a:r>
              <a:rPr lang="uk-UA" sz="2000" dirty="0" smtClean="0">
                <a:solidFill>
                  <a:schemeClr val="bg1"/>
                </a:solidFill>
              </a:rPr>
              <a:t>Так людство платить за прогрес</a:t>
            </a:r>
            <a:r>
              <a:rPr lang="uk-UA" sz="2000" dirty="0" smtClean="0"/>
              <a:t>…</a:t>
            </a:r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/>
          </a:p>
          <a:p>
            <a:r>
              <a:rPr lang="uk-UA" sz="2000" dirty="0" smtClean="0">
                <a:solidFill>
                  <a:schemeClr val="bg1"/>
                </a:solidFill>
              </a:rPr>
              <a:t>Підготувала Назаренко Ксенія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772816"/>
            <a:ext cx="89289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1.Грубі </a:t>
            </a:r>
            <a:r>
              <a:rPr lang="ru-RU" sz="2000" dirty="0" err="1">
                <a:solidFill>
                  <a:schemeClr val="bg1"/>
                </a:solidFill>
              </a:rPr>
              <a:t>порушення</a:t>
            </a:r>
            <a:r>
              <a:rPr lang="ru-RU" sz="2000" dirty="0">
                <a:solidFill>
                  <a:schemeClr val="bg1"/>
                </a:solidFill>
              </a:rPr>
              <a:t> правил </a:t>
            </a:r>
            <a:r>
              <a:rPr lang="ru-RU" sz="2000" dirty="0" err="1">
                <a:solidFill>
                  <a:schemeClr val="bg1"/>
                </a:solidFill>
              </a:rPr>
              <a:t>експлуатації</a:t>
            </a:r>
            <a:r>
              <a:rPr lang="ru-RU" sz="2000" dirty="0">
                <a:solidFill>
                  <a:schemeClr val="bg1"/>
                </a:solidFill>
              </a:rPr>
              <a:t> АЕС, </a:t>
            </a:r>
            <a:r>
              <a:rPr lang="ru-RU" sz="2000" dirty="0" err="1">
                <a:solidFill>
                  <a:schemeClr val="bg1"/>
                </a:solidFill>
              </a:rPr>
              <a:t>скоєні</a:t>
            </a:r>
            <a:r>
              <a:rPr lang="ru-RU" sz="2000" dirty="0">
                <a:solidFill>
                  <a:schemeClr val="bg1"/>
                </a:solidFill>
              </a:rPr>
              <a:t> персоналом ЧАЕС, за </a:t>
            </a:r>
            <a:r>
              <a:rPr lang="ru-RU" sz="2000" dirty="0" err="1">
                <a:solidFill>
                  <a:schemeClr val="bg1"/>
                </a:solidFill>
              </a:rPr>
              <a:t>цією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версією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полягали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наступному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  *</a:t>
            </a:r>
            <a:r>
              <a:rPr lang="ru-RU" sz="2000" dirty="0" err="1" smtClean="0">
                <a:solidFill>
                  <a:schemeClr val="bg1"/>
                </a:solidFill>
              </a:rPr>
              <a:t>проведення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експерименту</a:t>
            </a:r>
            <a:r>
              <a:rPr lang="ru-RU" sz="2000" dirty="0">
                <a:solidFill>
                  <a:schemeClr val="bg1"/>
                </a:solidFill>
              </a:rPr>
              <a:t> будь-</a:t>
            </a:r>
            <a:r>
              <a:rPr lang="ru-RU" sz="2000" dirty="0" err="1">
                <a:solidFill>
                  <a:schemeClr val="bg1"/>
                </a:solidFill>
              </a:rPr>
              <a:t>якою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ціною</a:t>
            </a:r>
            <a:r>
              <a:rPr lang="ru-RU" sz="2000" dirty="0">
                <a:solidFill>
                  <a:schemeClr val="bg1"/>
                </a:solidFill>
              </a:rPr>
              <a:t>, не </a:t>
            </a:r>
            <a:r>
              <a:rPr lang="ru-RU" sz="2000" dirty="0" err="1">
                <a:solidFill>
                  <a:schemeClr val="bg1"/>
                </a:solidFill>
              </a:rPr>
              <a:t>зважаючи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зміну</a:t>
            </a:r>
            <a:r>
              <a:rPr lang="ru-RU" sz="2000" dirty="0">
                <a:solidFill>
                  <a:schemeClr val="bg1"/>
                </a:solidFill>
              </a:rPr>
              <a:t> стану реактора;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  *</a:t>
            </a:r>
            <a:r>
              <a:rPr lang="ru-RU" sz="2000" dirty="0" err="1" smtClean="0">
                <a:solidFill>
                  <a:schemeClr val="bg1"/>
                </a:solidFill>
              </a:rPr>
              <a:t>вивід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з </a:t>
            </a:r>
            <a:r>
              <a:rPr lang="ru-RU" sz="2000" dirty="0" err="1">
                <a:solidFill>
                  <a:schemeClr val="bg1"/>
                </a:solidFill>
              </a:rPr>
              <a:t>роботи</a:t>
            </a:r>
            <a:r>
              <a:rPr lang="ru-RU" sz="2000" dirty="0">
                <a:solidFill>
                  <a:schemeClr val="bg1"/>
                </a:solidFill>
              </a:rPr>
              <a:t> справного </a:t>
            </a:r>
            <a:r>
              <a:rPr lang="ru-RU" sz="2000" dirty="0" err="1">
                <a:solidFill>
                  <a:schemeClr val="bg1"/>
                </a:solidFill>
              </a:rPr>
              <a:t>технологічного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захисту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який</a:t>
            </a:r>
            <a:r>
              <a:rPr lang="ru-RU" sz="2000" dirty="0">
                <a:solidFill>
                  <a:schemeClr val="bg1"/>
                </a:solidFill>
              </a:rPr>
              <a:t> просто </a:t>
            </a:r>
            <a:r>
              <a:rPr lang="ru-RU" sz="2000" dirty="0" err="1">
                <a:solidFill>
                  <a:schemeClr val="bg1"/>
                </a:solidFill>
              </a:rPr>
              <a:t>зупинив</a:t>
            </a:r>
            <a:r>
              <a:rPr lang="ru-RU" sz="2000" dirty="0">
                <a:solidFill>
                  <a:schemeClr val="bg1"/>
                </a:solidFill>
              </a:rPr>
              <a:t> би реактор </a:t>
            </a:r>
            <a:r>
              <a:rPr lang="ru-RU" sz="2000" dirty="0" err="1">
                <a:solidFill>
                  <a:schemeClr val="bg1"/>
                </a:solidFill>
              </a:rPr>
              <a:t>ще</a:t>
            </a:r>
            <a:r>
              <a:rPr lang="ru-RU" sz="2000" dirty="0">
                <a:solidFill>
                  <a:schemeClr val="bg1"/>
                </a:solidFill>
              </a:rPr>
              <a:t> до того як </a:t>
            </a:r>
            <a:r>
              <a:rPr lang="ru-RU" sz="2000" dirty="0" err="1">
                <a:solidFill>
                  <a:schemeClr val="bg1"/>
                </a:solidFill>
              </a:rPr>
              <a:t>він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потрапив</a:t>
            </a:r>
            <a:r>
              <a:rPr lang="ru-RU" sz="2000" dirty="0">
                <a:solidFill>
                  <a:schemeClr val="bg1"/>
                </a:solidFill>
              </a:rPr>
              <a:t> би в </a:t>
            </a:r>
            <a:r>
              <a:rPr lang="ru-RU" sz="2000" dirty="0" err="1">
                <a:solidFill>
                  <a:schemeClr val="bg1"/>
                </a:solidFill>
              </a:rPr>
              <a:t>небезпечний</a:t>
            </a:r>
            <a:r>
              <a:rPr lang="ru-RU" sz="2000" dirty="0">
                <a:solidFill>
                  <a:schemeClr val="bg1"/>
                </a:solidFill>
              </a:rPr>
              <a:t> режим;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  *</a:t>
            </a:r>
            <a:r>
              <a:rPr lang="ru-RU" sz="2000" dirty="0" err="1" smtClean="0">
                <a:solidFill>
                  <a:schemeClr val="bg1"/>
                </a:solidFill>
              </a:rPr>
              <a:t>замовчання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масштабу </a:t>
            </a:r>
            <a:r>
              <a:rPr lang="ru-RU" sz="2000" dirty="0" err="1">
                <a:solidFill>
                  <a:schemeClr val="bg1"/>
                </a:solidFill>
              </a:rPr>
              <a:t>аварії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перші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керівництвом</a:t>
            </a:r>
            <a:r>
              <a:rPr lang="ru-RU" sz="2000" dirty="0">
                <a:solidFill>
                  <a:schemeClr val="bg1"/>
                </a:solidFill>
              </a:rPr>
              <a:t> ЧАЕС.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2.У </a:t>
            </a:r>
            <a:r>
              <a:rPr lang="ru-RU" sz="2000" dirty="0" err="1">
                <a:solidFill>
                  <a:schemeClr val="bg1"/>
                </a:solidFill>
              </a:rPr>
              <a:t>сучасному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викладі</a:t>
            </a:r>
            <a:r>
              <a:rPr lang="ru-RU" sz="2000" dirty="0">
                <a:solidFill>
                  <a:schemeClr val="bg1"/>
                </a:solidFill>
              </a:rPr>
              <a:t>, причини </a:t>
            </a:r>
            <a:r>
              <a:rPr lang="ru-RU" sz="2000" dirty="0" err="1">
                <a:solidFill>
                  <a:schemeClr val="bg1"/>
                </a:solidFill>
              </a:rPr>
              <a:t>аварії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такі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   *реактор </a:t>
            </a:r>
            <a:r>
              <a:rPr lang="ru-RU" sz="2000" dirty="0" err="1">
                <a:solidFill>
                  <a:schemeClr val="bg1"/>
                </a:solidFill>
              </a:rPr>
              <a:t>був</a:t>
            </a:r>
            <a:r>
              <a:rPr lang="ru-RU" sz="2000" dirty="0">
                <a:solidFill>
                  <a:schemeClr val="bg1"/>
                </a:solidFill>
              </a:rPr>
              <a:t> неправильно </a:t>
            </a:r>
            <a:r>
              <a:rPr lang="ru-RU" sz="2000" dirty="0" err="1">
                <a:solidFill>
                  <a:schemeClr val="bg1"/>
                </a:solidFill>
              </a:rPr>
              <a:t>спроектований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небезпечний</a:t>
            </a:r>
            <a:r>
              <a:rPr lang="ru-RU" sz="2000" dirty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   *персонал </a:t>
            </a:r>
            <a:r>
              <a:rPr lang="ru-RU" sz="2000" dirty="0">
                <a:solidFill>
                  <a:schemeClr val="bg1"/>
                </a:solidFill>
              </a:rPr>
              <a:t>не </a:t>
            </a:r>
            <a:r>
              <a:rPr lang="ru-RU" sz="2000" dirty="0" err="1">
                <a:solidFill>
                  <a:schemeClr val="bg1"/>
                </a:solidFill>
              </a:rPr>
              <a:t>був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проінформований</a:t>
            </a:r>
            <a:r>
              <a:rPr lang="ru-RU" sz="2000" dirty="0">
                <a:solidFill>
                  <a:schemeClr val="bg1"/>
                </a:solidFill>
              </a:rPr>
              <a:t> про </a:t>
            </a:r>
            <a:r>
              <a:rPr lang="ru-RU" sz="2000" dirty="0" err="1">
                <a:solidFill>
                  <a:schemeClr val="bg1"/>
                </a:solidFill>
              </a:rPr>
              <a:t>небезпеки</a:t>
            </a:r>
            <a:r>
              <a:rPr lang="ru-RU" sz="2000" dirty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   *персонал </a:t>
            </a:r>
            <a:r>
              <a:rPr lang="ru-RU" sz="2000" dirty="0">
                <a:solidFill>
                  <a:schemeClr val="bg1"/>
                </a:solidFill>
              </a:rPr>
              <a:t>допустив ряд </a:t>
            </a:r>
            <a:r>
              <a:rPr lang="ru-RU" sz="2000" dirty="0" err="1">
                <a:solidFill>
                  <a:schemeClr val="bg1"/>
                </a:solidFill>
              </a:rPr>
              <a:t>помилок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неумисно</a:t>
            </a:r>
            <a:r>
              <a:rPr lang="ru-RU" sz="2000" dirty="0">
                <a:solidFill>
                  <a:schemeClr val="bg1"/>
                </a:solidFill>
              </a:rPr>
              <a:t> порушив </a:t>
            </a:r>
            <a:r>
              <a:rPr lang="ru-RU" sz="2000" dirty="0" err="1">
                <a:solidFill>
                  <a:schemeClr val="bg1"/>
                </a:solidFill>
              </a:rPr>
              <a:t>існуючі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інструкції</a:t>
            </a:r>
            <a:r>
              <a:rPr lang="ru-RU" sz="2000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частково</a:t>
            </a:r>
            <a:r>
              <a:rPr lang="ru-RU" sz="2000" dirty="0">
                <a:solidFill>
                  <a:schemeClr val="bg1"/>
                </a:solidFill>
              </a:rPr>
              <a:t> через </a:t>
            </a:r>
            <a:r>
              <a:rPr lang="ru-RU" sz="2000" dirty="0" err="1">
                <a:solidFill>
                  <a:schemeClr val="bg1"/>
                </a:solidFill>
              </a:rPr>
              <a:t>відсутність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інформації</a:t>
            </a:r>
            <a:r>
              <a:rPr lang="ru-RU" sz="2000" dirty="0">
                <a:solidFill>
                  <a:schemeClr val="bg1"/>
                </a:solidFill>
              </a:rPr>
              <a:t> про </a:t>
            </a:r>
            <a:r>
              <a:rPr lang="ru-RU" sz="2000" dirty="0" err="1">
                <a:solidFill>
                  <a:schemeClr val="bg1"/>
                </a:solidFill>
              </a:rPr>
              <a:t>небезпеки</a:t>
            </a:r>
            <a:r>
              <a:rPr lang="ru-RU" sz="2000" dirty="0">
                <a:solidFill>
                  <a:schemeClr val="bg1"/>
                </a:solidFill>
              </a:rPr>
              <a:t> реактора</a:t>
            </a:r>
            <a:r>
              <a:rPr lang="ru-RU" sz="2000" dirty="0" smtClean="0"/>
              <a:t>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  *</a:t>
            </a:r>
            <a:r>
              <a:rPr lang="ru-RU" sz="2000" dirty="0" err="1" smtClean="0">
                <a:solidFill>
                  <a:schemeClr val="bg1"/>
                </a:solidFill>
              </a:rPr>
              <a:t>відключення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захисту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або</a:t>
            </a:r>
            <a:r>
              <a:rPr lang="ru-RU" sz="2000" dirty="0">
                <a:solidFill>
                  <a:schemeClr val="bg1"/>
                </a:solidFill>
              </a:rPr>
              <a:t> не </a:t>
            </a:r>
            <a:r>
              <a:rPr lang="ru-RU" sz="2000" dirty="0" err="1">
                <a:solidFill>
                  <a:schemeClr val="bg1"/>
                </a:solidFill>
              </a:rPr>
              <a:t>вплинуло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розвиток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аварії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або</a:t>
            </a:r>
            <a:r>
              <a:rPr lang="ru-RU" sz="2000" dirty="0">
                <a:solidFill>
                  <a:schemeClr val="bg1"/>
                </a:solidFill>
              </a:rPr>
              <a:t> не </a:t>
            </a:r>
            <a:r>
              <a:rPr lang="ru-RU" sz="2000" dirty="0" err="1">
                <a:solidFill>
                  <a:schemeClr val="bg1"/>
                </a:solidFill>
              </a:rPr>
              <a:t>суперечило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нормативним</a:t>
            </a:r>
            <a:r>
              <a:rPr lang="ru-RU" sz="2000" dirty="0">
                <a:solidFill>
                  <a:schemeClr val="bg1"/>
                </a:solidFill>
              </a:rPr>
              <a:t> документам.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6551" y="548680"/>
            <a:ext cx="3593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Причини: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8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100" y="0"/>
            <a:ext cx="4510127" cy="3332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102" y="0"/>
            <a:ext cx="4919898" cy="3286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63" y="3267733"/>
            <a:ext cx="8285182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82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80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	З </a:t>
            </a:r>
            <a:r>
              <a:rPr lang="ru-RU" dirty="0" err="1">
                <a:solidFill>
                  <a:schemeClr val="bg1"/>
                </a:solidFill>
              </a:rPr>
              <a:t>двох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наявних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приладів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вимірювання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радіації</a:t>
            </a:r>
            <a:r>
              <a:rPr lang="ru-RU" dirty="0">
                <a:solidFill>
                  <a:schemeClr val="bg1"/>
                </a:solidFill>
              </a:rPr>
              <a:t> на 1000 рентген на годину один </a:t>
            </a:r>
            <a:r>
              <a:rPr lang="ru-RU" dirty="0" err="1">
                <a:solidFill>
                  <a:schemeClr val="bg1"/>
                </a:solidFill>
              </a:rPr>
              <a:t>вийшов</a:t>
            </a:r>
            <a:r>
              <a:rPr lang="ru-RU" dirty="0">
                <a:solidFill>
                  <a:schemeClr val="bg1"/>
                </a:solidFill>
              </a:rPr>
              <a:t> з ладу, а </a:t>
            </a:r>
            <a:r>
              <a:rPr lang="ru-RU" dirty="0" err="1">
                <a:solidFill>
                  <a:schemeClr val="bg1"/>
                </a:solidFill>
              </a:rPr>
              <a:t>інший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недоступний</a:t>
            </a:r>
            <a:r>
              <a:rPr lang="ru-RU" dirty="0">
                <a:solidFill>
                  <a:schemeClr val="bg1"/>
                </a:solidFill>
              </a:rPr>
              <a:t> через завали. Тому в </a:t>
            </a:r>
            <a:r>
              <a:rPr lang="ru-RU" dirty="0" err="1">
                <a:solidFill>
                  <a:schemeClr val="bg1"/>
                </a:solidFill>
              </a:rPr>
              <a:t>перші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години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ніхто</a:t>
            </a:r>
            <a:r>
              <a:rPr lang="ru-RU" dirty="0">
                <a:solidFill>
                  <a:schemeClr val="bg1"/>
                </a:solidFill>
              </a:rPr>
              <a:t> точно не знав </a:t>
            </a:r>
            <a:r>
              <a:rPr lang="ru-RU" dirty="0" err="1">
                <a:solidFill>
                  <a:schemeClr val="bg1"/>
                </a:solidFill>
              </a:rPr>
              <a:t>реальних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рівнів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радіації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приміщеннях</a:t>
            </a:r>
            <a:r>
              <a:rPr lang="ru-RU" dirty="0">
                <a:solidFill>
                  <a:schemeClr val="bg1"/>
                </a:solidFill>
              </a:rPr>
              <a:t> блоку і </a:t>
            </a:r>
            <a:r>
              <a:rPr lang="ru-RU" dirty="0" err="1">
                <a:solidFill>
                  <a:schemeClr val="bg1"/>
                </a:solidFill>
              </a:rPr>
              <a:t>довкола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нього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Неясним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і стан реактору.</a:t>
            </a:r>
          </a:p>
          <a:p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перші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години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багато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хто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мабуть</a:t>
            </a:r>
            <a:r>
              <a:rPr lang="ru-RU" dirty="0">
                <a:solidFill>
                  <a:schemeClr val="bg1"/>
                </a:solidFill>
              </a:rPr>
              <a:t>, не </a:t>
            </a:r>
            <a:r>
              <a:rPr lang="ru-RU" dirty="0" err="1">
                <a:solidFill>
                  <a:schemeClr val="bg1"/>
                </a:solidFill>
              </a:rPr>
              <a:t>усвідомлював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наскільки</a:t>
            </a:r>
            <a:r>
              <a:rPr lang="ru-RU" dirty="0">
                <a:solidFill>
                  <a:schemeClr val="bg1"/>
                </a:solidFill>
              </a:rPr>
              <a:t> сильно </a:t>
            </a:r>
            <a:r>
              <a:rPr lang="ru-RU" dirty="0" err="1">
                <a:solidFill>
                  <a:schemeClr val="bg1"/>
                </a:solidFill>
              </a:rPr>
              <a:t>зруйнований</a:t>
            </a:r>
            <a:r>
              <a:rPr lang="ru-RU" dirty="0">
                <a:solidFill>
                  <a:schemeClr val="bg1"/>
                </a:solidFill>
              </a:rPr>
              <a:t> реактор, тому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прийнято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помилкове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рішення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забезпечити</a:t>
            </a:r>
            <a:r>
              <a:rPr lang="ru-RU" dirty="0">
                <a:solidFill>
                  <a:schemeClr val="bg1"/>
                </a:solidFill>
              </a:rPr>
              <a:t> подачу води в </a:t>
            </a:r>
            <a:r>
              <a:rPr lang="ru-RU" dirty="0" err="1">
                <a:solidFill>
                  <a:schemeClr val="bg1"/>
                </a:solidFill>
              </a:rPr>
              <a:t>активну</a:t>
            </a:r>
            <a:r>
              <a:rPr lang="ru-RU" dirty="0">
                <a:solidFill>
                  <a:schemeClr val="bg1"/>
                </a:solidFill>
              </a:rPr>
              <a:t> зону реактора для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охолоджування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зусилля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даремними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оскільки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трубопроводи</a:t>
            </a:r>
            <a:r>
              <a:rPr lang="ru-RU" dirty="0">
                <a:solidFill>
                  <a:schemeClr val="bg1"/>
                </a:solidFill>
              </a:rPr>
              <a:t> і сама активна зона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зруйновані</a:t>
            </a:r>
            <a:r>
              <a:rPr lang="ru-RU" dirty="0">
                <a:solidFill>
                  <a:schemeClr val="bg1"/>
                </a:solidFill>
              </a:rPr>
              <a:t>, але вони </a:t>
            </a:r>
            <a:r>
              <a:rPr lang="ru-RU" dirty="0" err="1">
                <a:solidFill>
                  <a:schemeClr val="bg1"/>
                </a:solidFill>
              </a:rPr>
              <a:t>вимагали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ведення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робіт</a:t>
            </a:r>
            <a:r>
              <a:rPr lang="ru-RU" dirty="0">
                <a:solidFill>
                  <a:schemeClr val="bg1"/>
                </a:solidFill>
              </a:rPr>
              <a:t> в зонах з </a:t>
            </a:r>
            <a:r>
              <a:rPr lang="ru-RU" dirty="0" err="1">
                <a:solidFill>
                  <a:schemeClr val="bg1"/>
                </a:solidFill>
              </a:rPr>
              <a:t>високою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радіацією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персонал </a:t>
            </a:r>
            <a:r>
              <a:rPr lang="ru-RU" dirty="0" err="1">
                <a:solidFill>
                  <a:schemeClr val="bg1"/>
                </a:solidFill>
              </a:rPr>
              <a:t>виконував</a:t>
            </a:r>
            <a:r>
              <a:rPr lang="ru-RU" dirty="0">
                <a:solidFill>
                  <a:schemeClr val="bg1"/>
                </a:solidFill>
              </a:rPr>
              <a:t> без </a:t>
            </a:r>
            <a:r>
              <a:rPr lang="ru-RU" dirty="0" err="1">
                <a:solidFill>
                  <a:schemeClr val="bg1"/>
                </a:solidFill>
              </a:rPr>
              <a:t>захисного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одягу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Інші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дії</a:t>
            </a:r>
            <a:r>
              <a:rPr lang="ru-RU" dirty="0">
                <a:solidFill>
                  <a:schemeClr val="bg1"/>
                </a:solidFill>
              </a:rPr>
              <a:t> персоналу </a:t>
            </a:r>
            <a:r>
              <a:rPr lang="ru-RU" dirty="0" err="1">
                <a:solidFill>
                  <a:schemeClr val="bg1"/>
                </a:solidFill>
              </a:rPr>
              <a:t>станції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такі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гасіння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локальних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пожеж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приміщеннях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станції</a:t>
            </a:r>
            <a:r>
              <a:rPr lang="ru-RU" dirty="0">
                <a:solidFill>
                  <a:schemeClr val="bg1"/>
                </a:solidFill>
              </a:rPr>
              <a:t>, заходи, </a:t>
            </a:r>
            <a:r>
              <a:rPr lang="ru-RU" dirty="0" err="1">
                <a:solidFill>
                  <a:schemeClr val="bg1"/>
                </a:solidFill>
              </a:rPr>
              <a:t>направлені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запобігання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можливого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вибуху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водню</a:t>
            </a:r>
            <a:r>
              <a:rPr lang="ru-RU" dirty="0">
                <a:solidFill>
                  <a:schemeClr val="bg1"/>
                </a:solidFill>
              </a:rPr>
              <a:t>, та </a:t>
            </a:r>
            <a:r>
              <a:rPr lang="ru-RU" dirty="0" err="1">
                <a:solidFill>
                  <a:schemeClr val="bg1"/>
                </a:solidFill>
              </a:rPr>
              <a:t>інше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навпаки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необхідними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Можливо</a:t>
            </a:r>
            <a:r>
              <a:rPr lang="ru-RU" dirty="0">
                <a:solidFill>
                  <a:schemeClr val="bg1"/>
                </a:solidFill>
              </a:rPr>
              <a:t>, вони </a:t>
            </a:r>
            <a:r>
              <a:rPr lang="ru-RU" dirty="0" err="1">
                <a:solidFill>
                  <a:schemeClr val="bg1"/>
                </a:solidFill>
              </a:rPr>
              <a:t>запобігли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серйознішим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наслідкам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dirty="0" err="1" smtClean="0">
                <a:solidFill>
                  <a:schemeClr val="bg1"/>
                </a:solidFill>
              </a:rPr>
              <a:t>Майже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одразу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місця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прибули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пожежні</a:t>
            </a:r>
            <a:r>
              <a:rPr lang="ru-RU" dirty="0">
                <a:solidFill>
                  <a:schemeClr val="bg1"/>
                </a:solidFill>
              </a:rPr>
              <a:t>. Першими до ЧАЕС </a:t>
            </a:r>
            <a:r>
              <a:rPr lang="ru-RU" dirty="0" err="1">
                <a:solidFill>
                  <a:schemeClr val="bg1"/>
                </a:solidFill>
              </a:rPr>
              <a:t>приїхала</a:t>
            </a:r>
            <a:r>
              <a:rPr lang="ru-RU" dirty="0">
                <a:solidFill>
                  <a:schemeClr val="bg1"/>
                </a:solidFill>
              </a:rPr>
              <a:t> бригада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командуванням</a:t>
            </a:r>
            <a:r>
              <a:rPr lang="ru-RU" dirty="0">
                <a:solidFill>
                  <a:schemeClr val="bg1"/>
                </a:solidFill>
              </a:rPr>
              <a:t> лейтенанта </a:t>
            </a:r>
            <a:r>
              <a:rPr lang="ru-RU" dirty="0" err="1">
                <a:solidFill>
                  <a:schemeClr val="bg1"/>
                </a:solidFill>
              </a:rPr>
              <a:t>Володимира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Правика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який</a:t>
            </a:r>
            <a:r>
              <a:rPr lang="ru-RU" dirty="0">
                <a:solidFill>
                  <a:schemeClr val="bg1"/>
                </a:solidFill>
              </a:rPr>
              <a:t> помер 9 </a:t>
            </a:r>
            <a:r>
              <a:rPr lang="ru-RU" dirty="0" err="1">
                <a:solidFill>
                  <a:schemeClr val="bg1"/>
                </a:solidFill>
              </a:rPr>
              <a:t>травня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гострої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променевої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хвороби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попередили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небезпеку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радіоактивного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диму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уламків</a:t>
            </a:r>
            <a:r>
              <a:rPr lang="ru-RU" dirty="0">
                <a:solidFill>
                  <a:schemeClr val="bg1"/>
                </a:solidFill>
              </a:rPr>
              <a:t>, вони не знали,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чимось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більшим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ніж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звичайна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пожежа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dirty="0" err="1" smtClean="0">
                <a:solidFill>
                  <a:schemeClr val="bg1"/>
                </a:solidFill>
              </a:rPr>
              <a:t>Вогонь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гасили до 5 </a:t>
            </a:r>
            <a:r>
              <a:rPr lang="ru-RU" dirty="0" err="1">
                <a:solidFill>
                  <a:schemeClr val="bg1"/>
                </a:solidFill>
              </a:rPr>
              <a:t>години</a:t>
            </a:r>
            <a:r>
              <a:rPr lang="ru-RU" dirty="0">
                <a:solidFill>
                  <a:schemeClr val="bg1"/>
                </a:solidFill>
              </a:rPr>
              <a:t> ранку. У </a:t>
            </a:r>
            <a:r>
              <a:rPr lang="ru-RU" dirty="0" err="1">
                <a:solidFill>
                  <a:schemeClr val="bg1"/>
                </a:solidFill>
              </a:rPr>
              <a:t>середині</a:t>
            </a:r>
            <a:r>
              <a:rPr lang="ru-RU" dirty="0">
                <a:solidFill>
                  <a:schemeClr val="bg1"/>
                </a:solidFill>
              </a:rPr>
              <a:t> четвертого блоку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вдалося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загасити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до 10 </a:t>
            </a:r>
            <a:r>
              <a:rPr lang="ru-RU" dirty="0" err="1">
                <a:solidFill>
                  <a:schemeClr val="bg1"/>
                </a:solidFill>
              </a:rPr>
              <a:t>травня</a:t>
            </a:r>
            <a:r>
              <a:rPr lang="ru-RU" dirty="0">
                <a:solidFill>
                  <a:schemeClr val="bg1"/>
                </a:solidFill>
              </a:rPr>
              <a:t> 1986 року, коли </a:t>
            </a:r>
            <a:r>
              <a:rPr lang="ru-RU" dirty="0" err="1">
                <a:solidFill>
                  <a:schemeClr val="bg1"/>
                </a:solidFill>
              </a:rPr>
              <a:t>більша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частина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графіту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згоріла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462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3" b="14073"/>
          <a:stretch>
            <a:fillRect/>
          </a:stretch>
        </p:blipFill>
        <p:spPr>
          <a:xfrm>
            <a:off x="4514850" y="1772816"/>
            <a:ext cx="4629150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692696"/>
            <a:ext cx="4788024" cy="583264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Масштаб </a:t>
            </a:r>
            <a:r>
              <a:rPr lang="ru-RU" sz="2000" dirty="0" err="1">
                <a:solidFill>
                  <a:schemeClr val="bg1"/>
                </a:solidFill>
              </a:rPr>
              <a:t>Чорнобильської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катастрофи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найтяжчої</a:t>
            </a:r>
            <a:r>
              <a:rPr lang="ru-RU" sz="2000" dirty="0">
                <a:solidFill>
                  <a:schemeClr val="bg1"/>
                </a:solidFill>
              </a:rPr>
              <a:t> за всю </a:t>
            </a:r>
            <a:r>
              <a:rPr lang="ru-RU" sz="2000" dirty="0" err="1">
                <a:solidFill>
                  <a:schemeClr val="bg1"/>
                </a:solidFill>
              </a:rPr>
              <a:t>історію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людства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техногенної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катастрофи</a:t>
            </a:r>
            <a:r>
              <a:rPr lang="ru-RU" sz="2000" dirty="0">
                <a:solidFill>
                  <a:schemeClr val="bg1"/>
                </a:solidFill>
              </a:rPr>
              <a:t>, добре </a:t>
            </a:r>
            <a:r>
              <a:rPr lang="ru-RU" sz="2000" dirty="0" err="1" smtClean="0">
                <a:solidFill>
                  <a:schemeClr val="bg1"/>
                </a:solidFill>
              </a:rPr>
              <a:t>відомий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всім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>
                <a:solidFill>
                  <a:schemeClr val="bg1"/>
                </a:solidFill>
              </a:rPr>
              <a:t>В </a:t>
            </a:r>
            <a:r>
              <a:rPr lang="ru-RU" sz="2000" dirty="0" err="1">
                <a:solidFill>
                  <a:schemeClr val="bg1"/>
                </a:solidFill>
              </a:rPr>
              <a:t>навколишнє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середовище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надійшло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близько</a:t>
            </a:r>
            <a:r>
              <a:rPr lang="ru-RU" sz="2000" dirty="0">
                <a:solidFill>
                  <a:schemeClr val="bg1"/>
                </a:solidFill>
              </a:rPr>
              <a:t> 3% </a:t>
            </a:r>
            <a:r>
              <a:rPr lang="ru-RU" sz="2000" dirty="0" err="1">
                <a:solidFill>
                  <a:schemeClr val="bg1"/>
                </a:solidFill>
              </a:rPr>
              <a:t>радіонуклідів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які</a:t>
            </a:r>
            <a:r>
              <a:rPr lang="ru-RU" sz="2000" dirty="0">
                <a:solidFill>
                  <a:schemeClr val="bg1"/>
                </a:solidFill>
              </a:rPr>
              <a:t> на момент </a:t>
            </a:r>
            <a:r>
              <a:rPr lang="ru-RU" sz="2000" dirty="0" err="1">
                <a:solidFill>
                  <a:schemeClr val="bg1"/>
                </a:solidFill>
              </a:rPr>
              <a:t>катастрофи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накопичені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smtClean="0">
                <a:solidFill>
                  <a:schemeClr val="bg1"/>
                </a:solidFill>
              </a:rPr>
              <a:t>4-му </a:t>
            </a:r>
            <a:r>
              <a:rPr lang="ru-RU" sz="2000" dirty="0" err="1" smtClean="0">
                <a:solidFill>
                  <a:schemeClr val="bg1"/>
                </a:solidFill>
              </a:rPr>
              <a:t>енергоблоці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ЧАЕС.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Аварія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призвела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забруднення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більше</a:t>
            </a:r>
            <a:r>
              <a:rPr lang="ru-RU" sz="2000" dirty="0">
                <a:solidFill>
                  <a:schemeClr val="bg1"/>
                </a:solidFill>
              </a:rPr>
              <a:t> 145 </a:t>
            </a:r>
            <a:r>
              <a:rPr lang="ru-RU" sz="2000" dirty="0" err="1">
                <a:solidFill>
                  <a:schemeClr val="bg1"/>
                </a:solidFill>
              </a:rPr>
              <a:t>тисяч</a:t>
            </a:r>
            <a:r>
              <a:rPr lang="ru-RU" sz="2000" dirty="0">
                <a:solidFill>
                  <a:schemeClr val="bg1"/>
                </a:solidFill>
              </a:rPr>
              <a:t> кв. км </a:t>
            </a:r>
            <a:r>
              <a:rPr lang="ru-RU" sz="2000" dirty="0" err="1">
                <a:solidFill>
                  <a:schemeClr val="bg1"/>
                </a:solidFill>
              </a:rPr>
              <a:t>території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України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Республіки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Білорусь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Російської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Федерації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Внаслідок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Чорнобильської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катастрофи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постраждало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біля</a:t>
            </a:r>
            <a:r>
              <a:rPr lang="ru-RU" sz="2000" dirty="0">
                <a:solidFill>
                  <a:schemeClr val="bg1"/>
                </a:solidFill>
              </a:rPr>
              <a:t> 5 </a:t>
            </a:r>
            <a:r>
              <a:rPr lang="ru-RU" sz="2000" dirty="0" err="1">
                <a:solidFill>
                  <a:schemeClr val="bg1"/>
                </a:solidFill>
              </a:rPr>
              <a:t>мільйонів</a:t>
            </a:r>
            <a:r>
              <a:rPr lang="ru-RU" sz="2000" dirty="0">
                <a:solidFill>
                  <a:schemeClr val="bg1"/>
                </a:solidFill>
              </a:rPr>
              <a:t> людей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260648"/>
            <a:ext cx="3561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Наслідки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310"/>
          <a:stretch>
            <a:fillRect/>
          </a:stretch>
        </p:blipFill>
        <p:spPr>
          <a:xfrm>
            <a:off x="0" y="1412776"/>
            <a:ext cx="3923928" cy="376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139952" y="0"/>
            <a:ext cx="5004048" cy="6858000"/>
          </a:xfrm>
        </p:spPr>
        <p:txBody>
          <a:bodyPr>
            <a:noAutofit/>
          </a:bodyPr>
          <a:lstStyle/>
          <a:p>
            <a:endParaRPr lang="ru-RU" sz="2000" dirty="0"/>
          </a:p>
          <a:p>
            <a:r>
              <a:rPr lang="ru-RU" sz="2000" dirty="0" err="1">
                <a:solidFill>
                  <a:schemeClr val="bg1"/>
                </a:solidFill>
              </a:rPr>
              <a:t>Урядова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комісія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прийняла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рішення</a:t>
            </a:r>
            <a:r>
              <a:rPr lang="ru-RU" sz="2000" dirty="0">
                <a:solidFill>
                  <a:schemeClr val="bg1"/>
                </a:solidFill>
              </a:rPr>
              <a:t> про </a:t>
            </a:r>
            <a:r>
              <a:rPr lang="ru-RU" sz="2000" dirty="0" err="1">
                <a:solidFill>
                  <a:schemeClr val="bg1"/>
                </a:solidFill>
              </a:rPr>
              <a:t>створення</a:t>
            </a:r>
            <a:r>
              <a:rPr lang="ru-RU" sz="2000" dirty="0">
                <a:solidFill>
                  <a:schemeClr val="bg1"/>
                </a:solidFill>
              </a:rPr>
              <a:t> 30-км </a:t>
            </a:r>
            <a:r>
              <a:rPr lang="ru-RU" sz="2000" dirty="0" err="1">
                <a:solidFill>
                  <a:schemeClr val="bg1"/>
                </a:solidFill>
              </a:rPr>
              <a:t>зони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відчуження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навколо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Чорнобильської</a:t>
            </a:r>
            <a:r>
              <a:rPr lang="ru-RU" sz="2000" dirty="0">
                <a:solidFill>
                  <a:schemeClr val="bg1"/>
                </a:solidFill>
              </a:rPr>
              <a:t> АЕС. З 27 </a:t>
            </a:r>
            <a:r>
              <a:rPr lang="ru-RU" sz="2000" dirty="0" err="1">
                <a:solidFill>
                  <a:schemeClr val="bg1"/>
                </a:solidFill>
              </a:rPr>
              <a:t>квітня</a:t>
            </a:r>
            <a:r>
              <a:rPr lang="ru-RU" sz="2000" dirty="0">
                <a:solidFill>
                  <a:schemeClr val="bg1"/>
                </a:solidFill>
              </a:rPr>
              <a:t> 1986 року Уряд </a:t>
            </a:r>
            <a:r>
              <a:rPr lang="ru-RU" sz="2000" dirty="0" err="1">
                <a:solidFill>
                  <a:schemeClr val="bg1"/>
                </a:solidFill>
              </a:rPr>
              <a:t>України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провів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евакуацію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мешканців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міст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Прип’ять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Чорнобиль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районних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центрів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сіл</a:t>
            </a:r>
            <a:r>
              <a:rPr lang="ru-RU" sz="2000" dirty="0">
                <a:solidFill>
                  <a:schemeClr val="bg1"/>
                </a:solidFill>
              </a:rPr>
              <a:t> 30-км </a:t>
            </a:r>
            <a:r>
              <a:rPr lang="ru-RU" sz="2000" dirty="0" err="1">
                <a:solidFill>
                  <a:schemeClr val="bg1"/>
                </a:solidFill>
              </a:rPr>
              <a:t>зони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близько</a:t>
            </a:r>
            <a:r>
              <a:rPr lang="ru-RU" sz="2000" dirty="0">
                <a:solidFill>
                  <a:schemeClr val="bg1"/>
                </a:solidFill>
              </a:rPr>
              <a:t> 100 </a:t>
            </a:r>
            <a:r>
              <a:rPr lang="ru-RU" sz="2000" dirty="0" err="1">
                <a:solidFill>
                  <a:schemeClr val="bg1"/>
                </a:solidFill>
              </a:rPr>
              <a:t>тисяч</a:t>
            </a:r>
            <a:r>
              <a:rPr lang="ru-RU" sz="2000" dirty="0">
                <a:solidFill>
                  <a:schemeClr val="bg1"/>
                </a:solidFill>
              </a:rPr>
              <a:t> людей</a:t>
            </a:r>
            <a:r>
              <a:rPr lang="ru-RU" sz="2000" dirty="0" smtClean="0">
                <a:solidFill>
                  <a:schemeClr val="bg1"/>
                </a:solidFill>
              </a:rPr>
              <a:t>).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Приховування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інформації</a:t>
            </a:r>
            <a:r>
              <a:rPr lang="ru-RU" sz="2000" dirty="0">
                <a:solidFill>
                  <a:schemeClr val="bg1"/>
                </a:solidFill>
              </a:rPr>
              <a:t> про </a:t>
            </a:r>
            <a:r>
              <a:rPr lang="ru-RU" sz="2000" dirty="0" err="1">
                <a:solidFill>
                  <a:schemeClr val="bg1"/>
                </a:solidFill>
              </a:rPr>
              <a:t>Чорнобильську</a:t>
            </a:r>
            <a:r>
              <a:rPr lang="ru-RU" sz="2000" dirty="0">
                <a:solidFill>
                  <a:schemeClr val="bg1"/>
                </a:solidFill>
              </a:rPr>
              <a:t> катастрофу </a:t>
            </a:r>
            <a:r>
              <a:rPr lang="ru-RU" sz="2000" dirty="0" err="1">
                <a:solidFill>
                  <a:schemeClr val="bg1"/>
                </a:solidFill>
              </a:rPr>
              <a:t>призвело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виникнення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розповсюдження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найнеймовірніших</a:t>
            </a:r>
            <a:r>
              <a:rPr lang="ru-RU" sz="2000" dirty="0">
                <a:solidFill>
                  <a:schemeClr val="bg1"/>
                </a:solidFill>
              </a:rPr>
              <a:t> чуток </a:t>
            </a:r>
            <a:r>
              <a:rPr lang="ru-RU" sz="2000" dirty="0" err="1">
                <a:solidFill>
                  <a:schemeClr val="bg1"/>
                </a:solidFill>
              </a:rPr>
              <a:t>щодо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можливих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наслідків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катастрофи</a:t>
            </a:r>
            <a:r>
              <a:rPr lang="ru-RU" sz="2000" dirty="0" smtClean="0">
                <a:solidFill>
                  <a:schemeClr val="bg1"/>
                </a:solidFill>
              </a:rPr>
              <a:t>..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Керівництво</a:t>
            </a:r>
            <a:r>
              <a:rPr lang="ru-RU" sz="2000" dirty="0">
                <a:solidFill>
                  <a:schemeClr val="bg1"/>
                </a:solidFill>
              </a:rPr>
              <a:t> СРСР </a:t>
            </a:r>
            <a:r>
              <a:rPr lang="ru-RU" sz="2000" dirty="0" err="1">
                <a:solidFill>
                  <a:schemeClr val="bg1"/>
                </a:solidFill>
              </a:rPr>
              <a:t>відмовилось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міжнародного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співробітництва</a:t>
            </a:r>
            <a:r>
              <a:rPr lang="ru-RU" sz="2000" dirty="0">
                <a:solidFill>
                  <a:schemeClr val="bg1"/>
                </a:solidFill>
              </a:rPr>
              <a:t> при </a:t>
            </a:r>
            <a:r>
              <a:rPr lang="ru-RU" sz="2000" dirty="0" err="1">
                <a:solidFill>
                  <a:schemeClr val="bg1"/>
                </a:solidFill>
              </a:rPr>
              <a:t>проведенні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робіт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ліквідації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наслідків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ядерної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катастрофи</a:t>
            </a:r>
            <a:r>
              <a:rPr lang="ru-RU" sz="2000" dirty="0" smtClean="0">
                <a:solidFill>
                  <a:schemeClr val="bg1"/>
                </a:solidFill>
              </a:rPr>
              <a:t>..</a:t>
            </a:r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Внаслідок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вибуху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стався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потужний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викид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радіоактивних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речовин</a:t>
            </a:r>
            <a:r>
              <a:rPr lang="ru-RU" sz="2000" dirty="0">
                <a:solidFill>
                  <a:schemeClr val="bg1"/>
                </a:solidFill>
              </a:rPr>
              <a:t> у </a:t>
            </a:r>
            <a:r>
              <a:rPr lang="ru-RU" sz="2000" dirty="0" err="1">
                <a:solidFill>
                  <a:schemeClr val="bg1"/>
                </a:solidFill>
              </a:rPr>
              <a:t>довкілля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751" y="-99392"/>
            <a:ext cx="3426249" cy="3432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84" y="3332953"/>
            <a:ext cx="4712616" cy="3535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99392"/>
            <a:ext cx="5925826" cy="3962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854" y="3739122"/>
            <a:ext cx="449923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8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3649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Медико-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демографічні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наслідки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Чорнобильської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катастрофи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медико-</a:t>
            </a:r>
            <a:r>
              <a:rPr lang="ru-RU" sz="2000" dirty="0" err="1" smtClean="0">
                <a:solidFill>
                  <a:schemeClr val="bg1"/>
                </a:solidFill>
              </a:rPr>
              <a:t>демографічна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ситуація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радіоактивно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забруднених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територіях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продовжує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формуватися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умовах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триваючої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Україні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демографічної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кризи</a:t>
            </a:r>
            <a:r>
              <a:rPr lang="ru-RU" sz="2000" dirty="0" smtClean="0">
                <a:solidFill>
                  <a:schemeClr val="bg1"/>
                </a:solidFill>
              </a:rPr>
              <a:t>. З 1991 р. </a:t>
            </a:r>
            <a:r>
              <a:rPr lang="ru-RU" sz="2000" dirty="0" err="1" smtClean="0">
                <a:solidFill>
                  <a:schemeClr val="bg1"/>
                </a:solidFill>
              </a:rPr>
              <a:t>смертність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населення</a:t>
            </a:r>
            <a:r>
              <a:rPr lang="ru-RU" sz="2000" dirty="0" smtClean="0">
                <a:solidFill>
                  <a:schemeClr val="bg1"/>
                </a:solidFill>
              </a:rPr>
              <a:t> стала </a:t>
            </a:r>
            <a:r>
              <a:rPr lang="ru-RU" sz="2000" dirty="0" err="1" smtClean="0">
                <a:solidFill>
                  <a:schemeClr val="bg1"/>
                </a:solidFill>
              </a:rPr>
              <a:t>перевищувати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народжуваність</a:t>
            </a:r>
            <a:r>
              <a:rPr lang="ru-RU" sz="2000" dirty="0" smtClean="0">
                <a:solidFill>
                  <a:schemeClr val="bg1"/>
                </a:solidFill>
              </a:rPr>
              <a:t>. У </a:t>
            </a:r>
            <a:r>
              <a:rPr lang="ru-RU" sz="2000" dirty="0" err="1" smtClean="0">
                <a:solidFill>
                  <a:schemeClr val="bg1"/>
                </a:solidFill>
              </a:rPr>
              <a:t>радіоактивно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забруднених</a:t>
            </a:r>
            <a:r>
              <a:rPr lang="ru-RU" sz="2000" dirty="0" smtClean="0">
                <a:solidFill>
                  <a:schemeClr val="bg1"/>
                </a:solidFill>
              </a:rPr>
              <a:t> областях </a:t>
            </a:r>
            <a:r>
              <a:rPr lang="ru-RU" sz="2000" dirty="0" err="1" smtClean="0">
                <a:solidFill>
                  <a:schemeClr val="bg1"/>
                </a:solidFill>
              </a:rPr>
              <a:t>ці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негативні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зміни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відбулися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рік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раніше</a:t>
            </a:r>
            <a:r>
              <a:rPr lang="ru-RU" sz="2000" dirty="0" smtClean="0">
                <a:solidFill>
                  <a:schemeClr val="bg1"/>
                </a:solidFill>
              </a:rPr>
              <a:t> й </a:t>
            </a:r>
            <a:r>
              <a:rPr lang="ru-RU" sz="2000" dirty="0" err="1" smtClean="0">
                <a:solidFill>
                  <a:schemeClr val="bg1"/>
                </a:solidFill>
              </a:rPr>
              <a:t>більш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виразно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З 1994 р. став </a:t>
            </a:r>
            <a:r>
              <a:rPr lang="ru-RU" sz="2000" dirty="0" err="1" smtClean="0">
                <a:solidFill>
                  <a:schemeClr val="bg1"/>
                </a:solidFill>
              </a:rPr>
              <a:t>зменшуватися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обсяг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витрат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ліквідацію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наслідків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катастрофи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негативно </a:t>
            </a:r>
            <a:r>
              <a:rPr lang="ru-RU" sz="2000" dirty="0" err="1" smtClean="0">
                <a:solidFill>
                  <a:schemeClr val="bg1"/>
                </a:solidFill>
              </a:rPr>
              <a:t>вплинуло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здійснення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заходів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протирадіаційного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соціального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медичного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захисту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постраждалих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Наразі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поступово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знижується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смертність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постраждалих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дітей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можна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визнати</a:t>
            </a:r>
            <a:r>
              <a:rPr lang="ru-RU" sz="2000" dirty="0" smtClean="0">
                <a:solidFill>
                  <a:schemeClr val="bg1"/>
                </a:solidFill>
              </a:rPr>
              <a:t> одним </a:t>
            </a:r>
            <a:r>
              <a:rPr lang="ru-RU" sz="2000" dirty="0" err="1" smtClean="0">
                <a:solidFill>
                  <a:schemeClr val="bg1"/>
                </a:solidFill>
              </a:rPr>
              <a:t>із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позитивних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досягнень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медичної</a:t>
            </a:r>
            <a:r>
              <a:rPr lang="ru-RU" sz="2000" dirty="0" smtClean="0">
                <a:solidFill>
                  <a:schemeClr val="bg1"/>
                </a:solidFill>
              </a:rPr>
              <a:t> науки й практики та </a:t>
            </a:r>
            <a:r>
              <a:rPr lang="ru-RU" sz="2000" dirty="0" err="1" smtClean="0">
                <a:solidFill>
                  <a:schemeClr val="bg1"/>
                </a:solidFill>
              </a:rPr>
              <a:t>здійснюваних</a:t>
            </a:r>
            <a:r>
              <a:rPr lang="ru-RU" sz="2000" dirty="0" smtClean="0">
                <a:solidFill>
                  <a:schemeClr val="bg1"/>
                </a:solidFill>
              </a:rPr>
              <a:t> у </a:t>
            </a:r>
            <a:r>
              <a:rPr lang="ru-RU" sz="2000" dirty="0" err="1" smtClean="0">
                <a:solidFill>
                  <a:schemeClr val="bg1"/>
                </a:solidFill>
              </a:rPr>
              <a:t>країні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заходів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протирадіаційного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соціального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медичного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захисту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потерпілих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дітей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3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688"/>
            <a:ext cx="9036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утворилася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радіоактивна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хмара</a:t>
            </a:r>
            <a:r>
              <a:rPr lang="ru-RU" dirty="0">
                <a:solidFill>
                  <a:schemeClr val="bg1"/>
                </a:solidFill>
              </a:rPr>
              <a:t>, яка </a:t>
            </a:r>
            <a:r>
              <a:rPr lang="ru-RU" dirty="0" err="1">
                <a:solidFill>
                  <a:schemeClr val="bg1"/>
                </a:solidFill>
              </a:rPr>
              <a:t>накрила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сучасну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Білорусь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Росію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знаходилися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поблизу</a:t>
            </a:r>
            <a:r>
              <a:rPr lang="ru-RU" dirty="0">
                <a:solidFill>
                  <a:schemeClr val="bg1"/>
                </a:solidFill>
              </a:rPr>
              <a:t> ЧАЕС, але й і </a:t>
            </a:r>
            <a:r>
              <a:rPr lang="ru-RU" dirty="0" err="1">
                <a:solidFill>
                  <a:schemeClr val="bg1"/>
                </a:solidFill>
              </a:rPr>
              <a:t>Східну</a:t>
            </a:r>
            <a:r>
              <a:rPr lang="ru-RU" dirty="0">
                <a:solidFill>
                  <a:schemeClr val="bg1"/>
                </a:solidFill>
              </a:rPr>
              <a:t>  </a:t>
            </a:r>
            <a:r>
              <a:rPr lang="ru-RU" dirty="0" err="1">
                <a:solidFill>
                  <a:schemeClr val="bg1"/>
                </a:solidFill>
              </a:rPr>
              <a:t>Фракію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Македонію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Сербію,Хорватію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Болгарію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Грецію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Румунію</a:t>
            </a:r>
            <a:r>
              <a:rPr lang="ru-RU" dirty="0">
                <a:solidFill>
                  <a:schemeClr val="bg1"/>
                </a:solidFill>
              </a:rPr>
              <a:t>, Литву, </a:t>
            </a:r>
            <a:r>
              <a:rPr lang="ru-RU" dirty="0" err="1">
                <a:solidFill>
                  <a:schemeClr val="bg1"/>
                </a:solidFill>
              </a:rPr>
              <a:t>Естонію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Латвію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Фінляндію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Данію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Норвегію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Швецію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Австрію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Угорщину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Чехію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Словаччину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Нідерланди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Бельгію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Словенію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Польщу,Швейцарію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Німеччину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Італію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Ірландію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</a:rPr>
              <a:t>Францію</a:t>
            </a:r>
            <a:r>
              <a:rPr lang="ru-RU" dirty="0">
                <a:solidFill>
                  <a:schemeClr val="bg1"/>
                </a:solidFill>
              </a:rPr>
              <a:t> (разом з </a:t>
            </a:r>
            <a:r>
              <a:rPr lang="ru-RU" dirty="0" err="1">
                <a:solidFill>
                  <a:schemeClr val="bg1"/>
                </a:solidFill>
              </a:rPr>
              <a:t>Корсикою</a:t>
            </a:r>
            <a:r>
              <a:rPr lang="ru-RU" dirty="0">
                <a:solidFill>
                  <a:schemeClr val="bg1"/>
                </a:solidFill>
              </a:rPr>
              <a:t>), </a:t>
            </a:r>
            <a:r>
              <a:rPr lang="ru-RU" dirty="0" err="1">
                <a:solidFill>
                  <a:schemeClr val="bg1"/>
                </a:solidFill>
              </a:rPr>
              <a:t>Велику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Британію</a:t>
            </a:r>
            <a:r>
              <a:rPr lang="ru-RU" dirty="0">
                <a:solidFill>
                  <a:schemeClr val="bg1"/>
                </a:solidFill>
              </a:rPr>
              <a:t> та </a:t>
            </a:r>
            <a:r>
              <a:rPr lang="ru-RU" dirty="0" err="1">
                <a:solidFill>
                  <a:schemeClr val="bg1"/>
                </a:solidFill>
              </a:rPr>
              <a:t>острів</a:t>
            </a:r>
            <a:r>
              <a:rPr lang="ru-RU" dirty="0">
                <a:solidFill>
                  <a:schemeClr val="bg1"/>
                </a:solidFill>
              </a:rPr>
              <a:t> Мен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068960"/>
            <a:ext cx="4761389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65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r="7002"/>
          <a:stretch>
            <a:fillRect/>
          </a:stretch>
        </p:blipFill>
        <p:spPr>
          <a:xfrm>
            <a:off x="179388" y="1412875"/>
            <a:ext cx="3960564" cy="410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067944" y="1412776"/>
            <a:ext cx="4824536" cy="5112568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Чорнобильська</a:t>
            </a:r>
            <a:r>
              <a:rPr lang="ru-RU" sz="2000" dirty="0">
                <a:solidFill>
                  <a:schemeClr val="bg1"/>
                </a:solidFill>
              </a:rPr>
              <a:t> катастрофа стала причиною </a:t>
            </a:r>
            <a:r>
              <a:rPr lang="ru-RU" sz="2000" dirty="0" err="1">
                <a:solidFill>
                  <a:schemeClr val="bg1"/>
                </a:solidFill>
              </a:rPr>
              <a:t>серйозних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збитків</a:t>
            </a:r>
            <a:r>
              <a:rPr lang="ru-RU" sz="2000" dirty="0">
                <a:solidFill>
                  <a:schemeClr val="bg1"/>
                </a:solidFill>
              </a:rPr>
              <a:t> для </a:t>
            </a:r>
            <a:r>
              <a:rPr lang="ru-RU" sz="2000" dirty="0" err="1">
                <a:solidFill>
                  <a:schemeClr val="bg1"/>
                </a:solidFill>
              </a:rPr>
              <a:t>економіки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соціальної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сфери</a:t>
            </a:r>
            <a:r>
              <a:rPr lang="ru-RU" sz="2000" dirty="0">
                <a:solidFill>
                  <a:schemeClr val="bg1"/>
                </a:solidFill>
              </a:rPr>
              <a:t> як у </a:t>
            </a:r>
            <a:r>
              <a:rPr lang="ru-RU" sz="2000" dirty="0" err="1">
                <a:solidFill>
                  <a:schemeClr val="bg1"/>
                </a:solidFill>
              </a:rPr>
              <a:t>колишньому</a:t>
            </a:r>
            <a:r>
              <a:rPr lang="ru-RU" sz="2000" dirty="0">
                <a:solidFill>
                  <a:schemeClr val="bg1"/>
                </a:solidFill>
              </a:rPr>
              <a:t> СРСР, так і за </a:t>
            </a:r>
            <a:r>
              <a:rPr lang="ru-RU" sz="2000" dirty="0" err="1">
                <a:solidFill>
                  <a:schemeClr val="bg1"/>
                </a:solidFill>
              </a:rPr>
              <a:t>його</a:t>
            </a:r>
            <a:r>
              <a:rPr lang="ru-RU" sz="2000" dirty="0">
                <a:solidFill>
                  <a:schemeClr val="bg1"/>
                </a:solidFill>
              </a:rPr>
              <a:t> межами. </a:t>
            </a:r>
            <a:r>
              <a:rPr lang="ru-RU" sz="2000" dirty="0" err="1">
                <a:solidFill>
                  <a:schemeClr val="bg1"/>
                </a:solidFill>
              </a:rPr>
              <a:t>Аварія</a:t>
            </a:r>
            <a:r>
              <a:rPr lang="ru-RU" sz="2000" dirty="0">
                <a:solidFill>
                  <a:schemeClr val="bg1"/>
                </a:solidFill>
              </a:rPr>
              <a:t> порушила </a:t>
            </a:r>
            <a:r>
              <a:rPr lang="ru-RU" sz="2000" dirty="0" err="1">
                <a:solidFill>
                  <a:schemeClr val="bg1"/>
                </a:solidFill>
              </a:rPr>
              <a:t>нормальну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життєдіяльність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виробництво</a:t>
            </a:r>
            <a:r>
              <a:rPr lang="ru-RU" sz="2000" dirty="0">
                <a:solidFill>
                  <a:schemeClr val="bg1"/>
                </a:solidFill>
              </a:rPr>
              <a:t> у </a:t>
            </a:r>
            <a:r>
              <a:rPr lang="ru-RU" sz="2000" dirty="0" err="1">
                <a:solidFill>
                  <a:schemeClr val="bg1"/>
                </a:solidFill>
              </a:rPr>
              <a:t>багатьох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регіонах</a:t>
            </a:r>
            <a:r>
              <a:rPr lang="ru-RU" sz="2000" dirty="0">
                <a:solidFill>
                  <a:schemeClr val="bg1"/>
                </a:solidFill>
              </a:rPr>
              <a:t> УРСР, БРСР та РРФСР, </a:t>
            </a:r>
            <a:r>
              <a:rPr lang="ru-RU" sz="2000" dirty="0" err="1">
                <a:solidFill>
                  <a:schemeClr val="bg1"/>
                </a:solidFill>
              </a:rPr>
              <a:t>призвела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зниження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виробництва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електроенергії</a:t>
            </a:r>
            <a:r>
              <a:rPr lang="ru-RU" sz="2000" dirty="0">
                <a:solidFill>
                  <a:schemeClr val="bg1"/>
                </a:solidFill>
              </a:rPr>
              <a:t> для потреб </a:t>
            </a:r>
            <a:r>
              <a:rPr lang="ru-RU" sz="2000" dirty="0" err="1">
                <a:solidFill>
                  <a:schemeClr val="bg1"/>
                </a:solidFill>
              </a:rPr>
              <a:t>економіки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істотні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збитки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завдані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сільськогосподарським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промисловим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об’єктам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постраждали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лісові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масиви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водне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господарство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>
                <a:solidFill>
                  <a:schemeClr val="bg1"/>
                </a:solidFill>
              </a:rPr>
              <a:t>У 1986 </a:t>
            </a:r>
            <a:r>
              <a:rPr lang="ru-RU" sz="2000" dirty="0" err="1" smtClean="0">
                <a:solidFill>
                  <a:schemeClr val="bg1"/>
                </a:solidFill>
              </a:rPr>
              <a:t>році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виникла</a:t>
            </a:r>
            <a:r>
              <a:rPr lang="ru-RU" sz="2000" dirty="0">
                <a:solidFill>
                  <a:schemeClr val="bg1"/>
                </a:solidFill>
              </a:rPr>
              <a:t> проблема </a:t>
            </a:r>
            <a:r>
              <a:rPr lang="ru-RU" sz="2000" dirty="0" err="1">
                <a:solidFill>
                  <a:schemeClr val="bg1"/>
                </a:solidFill>
              </a:rPr>
              <a:t>будівництва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додаткового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житла</a:t>
            </a:r>
            <a:r>
              <a:rPr lang="ru-RU" sz="2000" dirty="0">
                <a:solidFill>
                  <a:schemeClr val="bg1"/>
                </a:solidFill>
              </a:rPr>
              <a:t> для </a:t>
            </a:r>
            <a:r>
              <a:rPr lang="ru-RU" sz="2000" dirty="0" err="1">
                <a:solidFill>
                  <a:schemeClr val="bg1"/>
                </a:solidFill>
              </a:rPr>
              <a:t>евакуйованих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5602" y="116632"/>
            <a:ext cx="46161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i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Економічні</a:t>
            </a:r>
            <a:r>
              <a:rPr lang="ru-RU" sz="36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збитки</a:t>
            </a:r>
            <a:endParaRPr lang="ru-RU" sz="36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6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603" y="2351427"/>
            <a:ext cx="3429000" cy="3429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dirty="0" err="1" smtClean="0">
                <a:solidFill>
                  <a:schemeClr val="bg1"/>
                </a:solidFill>
              </a:rPr>
              <a:t>При́п'ять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— </a:t>
            </a:r>
            <a:r>
              <a:rPr lang="ru-RU" dirty="0" err="1">
                <a:solidFill>
                  <a:schemeClr val="bg1"/>
                </a:solidFill>
              </a:rPr>
              <a:t>місто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обласного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значення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Київській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області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Засноване</a:t>
            </a:r>
            <a:r>
              <a:rPr lang="ru-RU" dirty="0">
                <a:solidFill>
                  <a:schemeClr val="bg1"/>
                </a:solidFill>
              </a:rPr>
              <a:t> 4 лютого 1970 року на </a:t>
            </a:r>
            <a:r>
              <a:rPr lang="ru-RU" dirty="0" err="1">
                <a:solidFill>
                  <a:schemeClr val="bg1"/>
                </a:solidFill>
              </a:rPr>
              <a:t>березі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річки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Прип'ять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поблизу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залізничної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станції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Семиходи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евакуйоване</a:t>
            </a:r>
            <a:r>
              <a:rPr lang="ru-RU" dirty="0">
                <a:solidFill>
                  <a:schemeClr val="bg1"/>
                </a:solidFill>
              </a:rPr>
              <a:t> через катастрофу на ЧАЕС у 1986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внаслідок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опинилося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зоні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відчуження</a:t>
            </a:r>
            <a:r>
              <a:rPr lang="ru-RU" dirty="0">
                <a:solidFill>
                  <a:schemeClr val="bg1"/>
                </a:solidFill>
              </a:rPr>
              <a:t> ЧАЕС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dirty="0" err="1" smtClean="0">
                <a:solidFill>
                  <a:schemeClr val="bg1"/>
                </a:solidFill>
              </a:rPr>
              <a:t>Головним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приводом для </a:t>
            </a:r>
            <a:r>
              <a:rPr lang="ru-RU" dirty="0" err="1">
                <a:solidFill>
                  <a:schemeClr val="bg1"/>
                </a:solidFill>
              </a:rPr>
              <a:t>заснування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міста</a:t>
            </a:r>
            <a:r>
              <a:rPr lang="ru-RU" dirty="0">
                <a:solidFill>
                  <a:schemeClr val="bg1"/>
                </a:solidFill>
              </a:rPr>
              <a:t> стало </a:t>
            </a:r>
            <a:r>
              <a:rPr lang="ru-RU" dirty="0" err="1">
                <a:solidFill>
                  <a:schemeClr val="bg1"/>
                </a:solidFill>
              </a:rPr>
              <a:t>будівництво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однієї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найбільших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Європі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атомних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електростанцій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 err="1">
                <a:solidFill>
                  <a:schemeClr val="bg1"/>
                </a:solidFill>
              </a:rPr>
              <a:t>Чорнобильської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атомної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електростанції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smtClean="0">
                <a:solidFill>
                  <a:schemeClr val="bg1"/>
                </a:solidFill>
              </a:rPr>
              <a:t>ЧАЕС)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dirty="0" err="1" smtClean="0">
                <a:solidFill>
                  <a:schemeClr val="bg1"/>
                </a:solidFill>
              </a:rPr>
              <a:t>Чисельність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 за станом на листопад 1985 року — 47 500 </a:t>
            </a:r>
            <a:r>
              <a:rPr lang="ru-RU" dirty="0" err="1">
                <a:solidFill>
                  <a:schemeClr val="bg1"/>
                </a:solidFill>
              </a:rPr>
              <a:t>осіб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більш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ніж</a:t>
            </a:r>
            <a:r>
              <a:rPr lang="ru-RU" dirty="0">
                <a:solidFill>
                  <a:schemeClr val="bg1"/>
                </a:solidFill>
              </a:rPr>
              <a:t> 25 </a:t>
            </a:r>
            <a:r>
              <a:rPr lang="ru-RU" dirty="0" err="1">
                <a:solidFill>
                  <a:schemeClr val="bg1"/>
                </a:solidFill>
              </a:rPr>
              <a:t>різних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національностей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" y="4005064"/>
            <a:ext cx="3336000" cy="250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093" y="2613878"/>
            <a:ext cx="3507862" cy="29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	У </a:t>
            </a:r>
            <a:r>
              <a:rPr lang="ru-RU" dirty="0" err="1">
                <a:solidFill>
                  <a:schemeClr val="bg1"/>
                </a:solidFill>
              </a:rPr>
              <a:t>перші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основні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зусилля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направлені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зниження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радіоактивних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викидів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зруйнованого</a:t>
            </a:r>
            <a:r>
              <a:rPr lang="ru-RU" dirty="0">
                <a:solidFill>
                  <a:schemeClr val="bg1"/>
                </a:solidFill>
              </a:rPr>
              <a:t> реактора і </a:t>
            </a:r>
            <a:r>
              <a:rPr lang="ru-RU" dirty="0" err="1">
                <a:solidFill>
                  <a:schemeClr val="bg1"/>
                </a:solidFill>
              </a:rPr>
              <a:t>запобігання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серйознішим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наслідкам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Наприклад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існували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побоювання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через </a:t>
            </a:r>
            <a:r>
              <a:rPr lang="ru-RU" dirty="0" err="1">
                <a:solidFill>
                  <a:schemeClr val="bg1"/>
                </a:solidFill>
              </a:rPr>
              <a:t>залишкове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тепловиділення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паливі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залишається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реакторі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станеться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розплавлення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активної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зони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Розплавлена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речовина</a:t>
            </a:r>
            <a:r>
              <a:rPr lang="ru-RU" dirty="0">
                <a:solidFill>
                  <a:schemeClr val="bg1"/>
                </a:solidFill>
              </a:rPr>
              <a:t> могла б </a:t>
            </a:r>
            <a:r>
              <a:rPr lang="ru-RU" dirty="0" err="1">
                <a:solidFill>
                  <a:schemeClr val="bg1"/>
                </a:solidFill>
              </a:rPr>
              <a:t>проникнути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затоплене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приміщення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реактором і </a:t>
            </a:r>
            <a:r>
              <a:rPr lang="ru-RU" dirty="0" err="1">
                <a:solidFill>
                  <a:schemeClr val="bg1"/>
                </a:solidFill>
              </a:rPr>
              <a:t>викликати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один </a:t>
            </a:r>
            <a:r>
              <a:rPr lang="ru-RU" dirty="0" err="1">
                <a:solidFill>
                  <a:schemeClr val="bg1"/>
                </a:solidFill>
              </a:rPr>
              <a:t>вибух</a:t>
            </a:r>
            <a:r>
              <a:rPr lang="ru-RU" dirty="0">
                <a:solidFill>
                  <a:schemeClr val="bg1"/>
                </a:solidFill>
              </a:rPr>
              <a:t> з великим </a:t>
            </a:r>
            <a:r>
              <a:rPr lang="ru-RU" dirty="0" err="1">
                <a:solidFill>
                  <a:schemeClr val="bg1"/>
                </a:solidFill>
              </a:rPr>
              <a:t>викидом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радіоактивності</a:t>
            </a:r>
            <a:r>
              <a:rPr lang="ru-RU" dirty="0">
                <a:solidFill>
                  <a:schemeClr val="bg1"/>
                </a:solidFill>
              </a:rPr>
              <a:t>. Вода з </a:t>
            </a:r>
            <a:r>
              <a:rPr lang="ru-RU" dirty="0" err="1">
                <a:solidFill>
                  <a:schemeClr val="bg1"/>
                </a:solidFill>
              </a:rPr>
              <a:t>цих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приміщень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відкачана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Також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прийняті</a:t>
            </a:r>
            <a:r>
              <a:rPr lang="ru-RU" dirty="0">
                <a:solidFill>
                  <a:schemeClr val="bg1"/>
                </a:solidFill>
              </a:rPr>
              <a:t> заходи для того, </a:t>
            </a:r>
            <a:r>
              <a:rPr lang="ru-RU" dirty="0" err="1">
                <a:solidFill>
                  <a:schemeClr val="bg1"/>
                </a:solidFill>
              </a:rPr>
              <a:t>щоб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запобігти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проникненню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розплавленої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речовини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ґрунт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реактором.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dirty="0" err="1" smtClean="0">
                <a:solidFill>
                  <a:schemeClr val="bg1"/>
                </a:solidFill>
              </a:rPr>
              <a:t>Потім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почалися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роботи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очищення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території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поховання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зруйнованого</a:t>
            </a:r>
            <a:r>
              <a:rPr lang="ru-RU" dirty="0">
                <a:solidFill>
                  <a:schemeClr val="bg1"/>
                </a:solidFill>
              </a:rPr>
              <a:t> реактора. </a:t>
            </a:r>
            <a:r>
              <a:rPr lang="ru-RU" dirty="0" err="1">
                <a:solidFill>
                  <a:schemeClr val="bg1"/>
                </a:solidFill>
              </a:rPr>
              <a:t>Довкола</a:t>
            </a:r>
            <a:r>
              <a:rPr lang="ru-RU" dirty="0">
                <a:solidFill>
                  <a:schemeClr val="bg1"/>
                </a:solidFill>
              </a:rPr>
              <a:t> 4-го блоку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побудований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бетонний</a:t>
            </a:r>
            <a:r>
              <a:rPr lang="ru-RU" dirty="0">
                <a:solidFill>
                  <a:schemeClr val="bg1"/>
                </a:solidFill>
              </a:rPr>
              <a:t> «саркофаг» (</a:t>
            </a:r>
            <a:r>
              <a:rPr lang="ru-RU" dirty="0" err="1">
                <a:solidFill>
                  <a:schemeClr val="bg1"/>
                </a:solidFill>
              </a:rPr>
              <a:t>об'єкт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Укриття</a:t>
            </a:r>
            <a:r>
              <a:rPr lang="ru-RU" dirty="0">
                <a:solidFill>
                  <a:schemeClr val="bg1"/>
                </a:solidFill>
              </a:rPr>
              <a:t>»). </a:t>
            </a:r>
            <a:r>
              <a:rPr lang="ru-RU" dirty="0" err="1">
                <a:solidFill>
                  <a:schemeClr val="bg1"/>
                </a:solidFill>
              </a:rPr>
              <a:t>Оскільки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вирішено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запустити</a:t>
            </a:r>
            <a:r>
              <a:rPr lang="ru-RU" dirty="0">
                <a:solidFill>
                  <a:schemeClr val="bg1"/>
                </a:solidFill>
              </a:rPr>
              <a:t> 1-й, 2-й і 3-й блок </a:t>
            </a:r>
            <a:r>
              <a:rPr lang="ru-RU" dirty="0" err="1">
                <a:solidFill>
                  <a:schemeClr val="bg1"/>
                </a:solidFill>
              </a:rPr>
              <a:t>станції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радіоактивні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уламки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розкидані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територією</a:t>
            </a:r>
            <a:r>
              <a:rPr lang="ru-RU" dirty="0">
                <a:solidFill>
                  <a:schemeClr val="bg1"/>
                </a:solidFill>
              </a:rPr>
              <a:t> АЕС і на </a:t>
            </a:r>
            <a:r>
              <a:rPr lang="ru-RU" dirty="0" err="1">
                <a:solidFill>
                  <a:schemeClr val="bg1"/>
                </a:solidFill>
              </a:rPr>
              <a:t>даху</a:t>
            </a:r>
            <a:r>
              <a:rPr lang="ru-RU" dirty="0">
                <a:solidFill>
                  <a:schemeClr val="bg1"/>
                </a:solidFill>
              </a:rPr>
              <a:t> машинного залу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прибрані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всередину</a:t>
            </a:r>
            <a:r>
              <a:rPr lang="ru-RU" dirty="0">
                <a:solidFill>
                  <a:schemeClr val="bg1"/>
                </a:solidFill>
              </a:rPr>
              <a:t> саркофага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забетоновані</a:t>
            </a:r>
            <a:r>
              <a:rPr lang="ru-RU" dirty="0">
                <a:solidFill>
                  <a:schemeClr val="bg1"/>
                </a:solidFill>
              </a:rPr>
              <a:t>. У </a:t>
            </a:r>
            <a:r>
              <a:rPr lang="ru-RU" dirty="0" err="1">
                <a:solidFill>
                  <a:schemeClr val="bg1"/>
                </a:solidFill>
              </a:rPr>
              <a:t>приміщеннях</a:t>
            </a:r>
            <a:r>
              <a:rPr lang="ru-RU" dirty="0">
                <a:solidFill>
                  <a:schemeClr val="bg1"/>
                </a:solidFill>
              </a:rPr>
              <a:t> перших </a:t>
            </a:r>
            <a:r>
              <a:rPr lang="ru-RU" dirty="0" err="1">
                <a:solidFill>
                  <a:schemeClr val="bg1"/>
                </a:solidFill>
              </a:rPr>
              <a:t>трьох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енергоблоків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проводилася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дезактивація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Будівництво</a:t>
            </a:r>
            <a:r>
              <a:rPr lang="ru-RU" dirty="0">
                <a:solidFill>
                  <a:schemeClr val="bg1"/>
                </a:solidFill>
              </a:rPr>
              <a:t> саркофага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завершене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кінці</a:t>
            </a:r>
            <a:r>
              <a:rPr lang="ru-RU" dirty="0">
                <a:solidFill>
                  <a:schemeClr val="bg1"/>
                </a:solidFill>
              </a:rPr>
              <a:t> листопада 1986 року.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" y="3809951"/>
            <a:ext cx="4785775" cy="2999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84" y="3883109"/>
            <a:ext cx="4712616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1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Ґрінпіс</a:t>
            </a:r>
            <a:r>
              <a:rPr lang="ru-RU" dirty="0">
                <a:solidFill>
                  <a:schemeClr val="bg1"/>
                </a:solidFill>
              </a:rPr>
              <a:t> і </a:t>
            </a:r>
            <a:r>
              <a:rPr lang="ru-RU" dirty="0" err="1">
                <a:solidFill>
                  <a:schemeClr val="bg1"/>
                </a:solidFill>
              </a:rPr>
              <a:t>міжнародна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організація</a:t>
            </a:r>
            <a:r>
              <a:rPr lang="ru-RU" dirty="0">
                <a:solidFill>
                  <a:schemeClr val="bg1"/>
                </a:solidFill>
              </a:rPr>
              <a:t> «</a:t>
            </a:r>
            <a:r>
              <a:rPr lang="ru-RU" dirty="0" err="1">
                <a:solidFill>
                  <a:schemeClr val="bg1"/>
                </a:solidFill>
              </a:rPr>
              <a:t>Лікарі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ядерної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війни</a:t>
            </a:r>
            <a:r>
              <a:rPr lang="ru-RU" dirty="0">
                <a:solidFill>
                  <a:schemeClr val="bg1"/>
                </a:solidFill>
              </a:rPr>
              <a:t>» </a:t>
            </a:r>
            <a:r>
              <a:rPr lang="ru-RU" dirty="0" err="1">
                <a:solidFill>
                  <a:schemeClr val="bg1"/>
                </a:solidFill>
              </a:rPr>
              <a:t>стверджують</a:t>
            </a:r>
            <a:r>
              <a:rPr lang="ru-RU" dirty="0">
                <a:solidFill>
                  <a:schemeClr val="bg1"/>
                </a:solidFill>
              </a:rPr>
              <a:t>[,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результаті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серед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ліквідаторів</a:t>
            </a:r>
            <a:r>
              <a:rPr lang="ru-RU" dirty="0">
                <a:solidFill>
                  <a:schemeClr val="bg1"/>
                </a:solidFill>
              </a:rPr>
              <a:t> померли десятки </a:t>
            </a:r>
            <a:r>
              <a:rPr lang="ru-RU" dirty="0" err="1">
                <a:solidFill>
                  <a:schemeClr val="bg1"/>
                </a:solidFill>
              </a:rPr>
              <a:t>тисяч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чоловік</a:t>
            </a:r>
            <a:r>
              <a:rPr lang="ru-RU" dirty="0">
                <a:solidFill>
                  <a:schemeClr val="bg1"/>
                </a:solidFill>
              </a:rPr>
              <a:t>, в </a:t>
            </a:r>
            <a:r>
              <a:rPr lang="ru-RU" dirty="0" err="1">
                <a:solidFill>
                  <a:schemeClr val="bg1"/>
                </a:solidFill>
              </a:rPr>
              <a:t>Європі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зафіксовано</a:t>
            </a:r>
            <a:r>
              <a:rPr lang="ru-RU" dirty="0">
                <a:solidFill>
                  <a:schemeClr val="bg1"/>
                </a:solidFill>
              </a:rPr>
              <a:t> 10 000 </a:t>
            </a:r>
            <a:r>
              <a:rPr lang="ru-RU" dirty="0" err="1">
                <a:solidFill>
                  <a:schemeClr val="bg1"/>
                </a:solidFill>
              </a:rPr>
              <a:t>випадків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вроджених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патологій</a:t>
            </a:r>
            <a:r>
              <a:rPr lang="ru-RU" dirty="0">
                <a:solidFill>
                  <a:schemeClr val="bg1"/>
                </a:solidFill>
              </a:rPr>
              <a:t>(англ.)</a:t>
            </a:r>
            <a:r>
              <a:rPr lang="ru-RU" dirty="0" err="1">
                <a:solidFill>
                  <a:schemeClr val="bg1"/>
                </a:solidFill>
              </a:rPr>
              <a:t>укр</a:t>
            </a:r>
            <a:r>
              <a:rPr lang="ru-RU" dirty="0">
                <a:solidFill>
                  <a:schemeClr val="bg1"/>
                </a:solidFill>
              </a:rPr>
              <a:t>. в </a:t>
            </a:r>
            <a:r>
              <a:rPr lang="ru-RU" dirty="0" err="1">
                <a:solidFill>
                  <a:schemeClr val="bg1"/>
                </a:solidFill>
              </a:rPr>
              <a:t>новонароджених</a:t>
            </a:r>
            <a:r>
              <a:rPr lang="ru-RU" dirty="0">
                <a:solidFill>
                  <a:schemeClr val="bg1"/>
                </a:solidFill>
              </a:rPr>
              <a:t>, 10 000 </a:t>
            </a:r>
            <a:r>
              <a:rPr lang="ru-RU" dirty="0" err="1">
                <a:solidFill>
                  <a:schemeClr val="bg1"/>
                </a:solidFill>
              </a:rPr>
              <a:t>випадків</a:t>
            </a:r>
            <a:r>
              <a:rPr lang="ru-RU" dirty="0">
                <a:solidFill>
                  <a:schemeClr val="bg1"/>
                </a:solidFill>
              </a:rPr>
              <a:t> раку </a:t>
            </a:r>
            <a:r>
              <a:rPr lang="ru-RU" dirty="0" err="1">
                <a:solidFill>
                  <a:schemeClr val="bg1"/>
                </a:solidFill>
              </a:rPr>
              <a:t>щитоподібної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залози</a:t>
            </a:r>
            <a:r>
              <a:rPr lang="ru-RU" dirty="0">
                <a:solidFill>
                  <a:schemeClr val="bg1"/>
                </a:solidFill>
              </a:rPr>
              <a:t> і </a:t>
            </a:r>
            <a:r>
              <a:rPr lang="ru-RU" dirty="0" err="1">
                <a:solidFill>
                  <a:schemeClr val="bg1"/>
                </a:solidFill>
              </a:rPr>
              <a:t>очікується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50 </a:t>
            </a:r>
            <a:r>
              <a:rPr lang="ru-RU" dirty="0" err="1">
                <a:solidFill>
                  <a:schemeClr val="bg1"/>
                </a:solidFill>
              </a:rPr>
              <a:t>тисяч</a:t>
            </a:r>
            <a:r>
              <a:rPr lang="ru-RU" dirty="0">
                <a:solidFill>
                  <a:schemeClr val="bg1"/>
                </a:solidFill>
              </a:rPr>
              <a:t>. За </a:t>
            </a:r>
            <a:r>
              <a:rPr lang="ru-RU" dirty="0" err="1">
                <a:solidFill>
                  <a:schemeClr val="bg1"/>
                </a:solidFill>
              </a:rPr>
              <a:t>даними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організації</a:t>
            </a:r>
            <a:r>
              <a:rPr lang="ru-RU" dirty="0">
                <a:solidFill>
                  <a:schemeClr val="bg1"/>
                </a:solidFill>
              </a:rPr>
              <a:t> Союз «</a:t>
            </a:r>
            <a:r>
              <a:rPr lang="ru-RU" dirty="0" err="1">
                <a:solidFill>
                  <a:schemeClr val="bg1"/>
                </a:solidFill>
              </a:rPr>
              <a:t>Чорнобиль</a:t>
            </a:r>
            <a:r>
              <a:rPr lang="ru-RU" dirty="0">
                <a:solidFill>
                  <a:schemeClr val="bg1"/>
                </a:solidFill>
              </a:rPr>
              <a:t>», з 600 000 </a:t>
            </a:r>
            <a:r>
              <a:rPr lang="ru-RU" dirty="0" err="1">
                <a:solidFill>
                  <a:schemeClr val="bg1"/>
                </a:solidFill>
              </a:rPr>
              <a:t>ліквідаторів</a:t>
            </a:r>
            <a:r>
              <a:rPr lang="ru-RU" dirty="0">
                <a:solidFill>
                  <a:schemeClr val="bg1"/>
                </a:solidFill>
              </a:rPr>
              <a:t> 10% померло і 165 000 стало </a:t>
            </a:r>
            <a:r>
              <a:rPr lang="ru-RU" dirty="0" err="1">
                <a:solidFill>
                  <a:schemeClr val="bg1"/>
                </a:solidFill>
              </a:rPr>
              <a:t>інвалідами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18" y="1841242"/>
            <a:ext cx="4669941" cy="3359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759" y="2996952"/>
            <a:ext cx="431310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45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9" y="0"/>
            <a:ext cx="3859102" cy="3572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598844"/>
            <a:ext cx="4285859" cy="3286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637" y="36579"/>
            <a:ext cx="4712616" cy="3499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19" y="3572566"/>
            <a:ext cx="435901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24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0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Припять — место действия игрового мира S.T.A.L.K.E.R., а также двух миссий из игры «</a:t>
            </a:r>
            <a:r>
              <a:rPr lang="ru-RU" dirty="0" err="1">
                <a:solidFill>
                  <a:schemeClr val="bg1"/>
                </a:solidFill>
              </a:rPr>
              <a:t>Call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of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Duty</a:t>
            </a:r>
            <a:r>
              <a:rPr lang="ru-RU" dirty="0">
                <a:solidFill>
                  <a:schemeClr val="bg1"/>
                </a:solidFill>
              </a:rPr>
              <a:t> 4: </a:t>
            </a:r>
            <a:r>
              <a:rPr lang="ru-RU" dirty="0" err="1">
                <a:solidFill>
                  <a:schemeClr val="bg1"/>
                </a:solidFill>
              </a:rPr>
              <a:t>Modern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Warfare</a:t>
            </a:r>
            <a:r>
              <a:rPr lang="ru-RU" dirty="0">
                <a:solidFill>
                  <a:schemeClr val="bg1"/>
                </a:solidFill>
              </a:rPr>
              <a:t>».</a:t>
            </a:r>
          </a:p>
          <a:p>
            <a:r>
              <a:rPr lang="ru-RU" dirty="0">
                <a:solidFill>
                  <a:schemeClr val="bg1"/>
                </a:solidFill>
              </a:rPr>
              <a:t>Припять является одним из желанных мест посещений для туристов и учёных со всего мира.</a:t>
            </a:r>
          </a:p>
          <a:p>
            <a:r>
              <a:rPr lang="ru-RU" dirty="0">
                <a:solidFill>
                  <a:schemeClr val="bg1"/>
                </a:solidFill>
              </a:rPr>
              <a:t>В феврале 2013 года был анонсирован проект «Припять 3D», главной задачей которого является создание виртуального музея г. Припять до </a:t>
            </a:r>
            <a:r>
              <a:rPr lang="ru-RU" dirty="0" smtClean="0">
                <a:solidFill>
                  <a:schemeClr val="bg1"/>
                </a:solidFill>
              </a:rPr>
              <a:t>аварии.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 фильме «Жизнь после людей» город показывают как пример воздействия времени и природы на город после гибели человечества.</a:t>
            </a:r>
          </a:p>
          <a:p>
            <a:r>
              <a:rPr lang="ru-RU" dirty="0">
                <a:solidFill>
                  <a:schemeClr val="bg1"/>
                </a:solidFill>
              </a:rPr>
              <a:t>Документальные съёмки города с вертолёта использованы в художественном фильме «Распад» (СССР, 1990).</a:t>
            </a:r>
          </a:p>
          <a:p>
            <a:r>
              <a:rPr lang="ru-RU" dirty="0">
                <a:solidFill>
                  <a:schemeClr val="bg1"/>
                </a:solidFill>
              </a:rPr>
              <a:t>Действие фильма ужасов «Запретная зона» (2012, США) происходит в Припяти.</a:t>
            </a:r>
          </a:p>
          <a:p>
            <a:r>
              <a:rPr lang="ru-RU" dirty="0">
                <a:solidFill>
                  <a:schemeClr val="bg1"/>
                </a:solidFill>
              </a:rPr>
              <a:t>В российско-украинском фильме ужасов «Припять. Оставленные позади» (англ.  </a:t>
            </a:r>
            <a:r>
              <a:rPr lang="ru-RU" dirty="0" err="1">
                <a:solidFill>
                  <a:schemeClr val="bg1"/>
                </a:solidFill>
              </a:rPr>
              <a:t>Pripyat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Left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Behind</a:t>
            </a:r>
            <a:r>
              <a:rPr lang="ru-RU" dirty="0">
                <a:solidFill>
                  <a:schemeClr val="bg1"/>
                </a:solidFill>
              </a:rPr>
              <a:t>) (2013) четыре американских туриста теряются во время своего путешествия по Восточной Европе и оказываются в ночной заброшенной Припяти.</a:t>
            </a:r>
          </a:p>
          <a:p>
            <a:r>
              <a:rPr lang="ru-RU" dirty="0">
                <a:solidFill>
                  <a:schemeClr val="bg1"/>
                </a:solidFill>
              </a:rPr>
              <a:t>В 2013 году на экраны вышел фильм «Крепкий орешек: Хороший день, чтобы умереть», развязка которого происходит в Припяти.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2006 году снят фильм "Аврора" повествующий о судьбе девочки по имени Аврора </a:t>
            </a:r>
            <a:r>
              <a:rPr lang="ru-RU" dirty="0" err="1">
                <a:solidFill>
                  <a:schemeClr val="bg1"/>
                </a:solidFill>
              </a:rPr>
              <a:t>Неделина</a:t>
            </a:r>
            <a:r>
              <a:rPr lang="ru-RU" dirty="0">
                <a:solidFill>
                  <a:schemeClr val="bg1"/>
                </a:solidFill>
              </a:rPr>
              <a:t> из Припяти, мечтающей стать балериной.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13 </a:t>
            </a:r>
            <a:r>
              <a:rPr lang="ru-RU" dirty="0">
                <a:solidFill>
                  <a:schemeClr val="bg1"/>
                </a:solidFill>
              </a:rPr>
              <a:t>октября 2014 года на российском телеканале ТНТ начался показ фантастического сериала «Чернобыль. Зона отчуждения», главное действие которого происходит в Припяти</a:t>
            </a:r>
          </a:p>
        </p:txBody>
      </p:sp>
    </p:spTree>
    <p:extLst>
      <p:ext uri="{BB962C8B-B14F-4D97-AF65-F5344CB8AC3E}">
        <p14:creationId xmlns:p14="http://schemas.microsoft.com/office/powerpoint/2010/main" val="170804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На </a:t>
            </a:r>
            <a:r>
              <a:rPr lang="ru-RU" sz="1600" dirty="0" err="1" smtClean="0">
                <a:solidFill>
                  <a:schemeClr val="bg1"/>
                </a:solidFill>
              </a:rPr>
              <a:t>сьогодн</a:t>
            </a:r>
            <a:r>
              <a:rPr lang="uk-UA" sz="1600" dirty="0" smtClean="0">
                <a:solidFill>
                  <a:schemeClr val="bg1"/>
                </a:solidFill>
              </a:rPr>
              <a:t>і</a:t>
            </a:r>
            <a:r>
              <a:rPr lang="ru-RU" sz="1600" dirty="0" err="1" smtClean="0">
                <a:solidFill>
                  <a:schemeClr val="bg1"/>
                </a:solidFill>
              </a:rPr>
              <a:t>шній</a:t>
            </a:r>
            <a:r>
              <a:rPr lang="ru-RU" sz="1600" dirty="0" smtClean="0">
                <a:solidFill>
                  <a:schemeClr val="bg1"/>
                </a:solidFill>
              </a:rPr>
              <a:t> день до </a:t>
            </a:r>
            <a:r>
              <a:rPr lang="ru-RU" sz="1600" dirty="0" err="1" smtClean="0">
                <a:solidFill>
                  <a:schemeClr val="bg1"/>
                </a:solidFill>
              </a:rPr>
              <a:t>міста</a:t>
            </a:r>
            <a:r>
              <a:rPr lang="ru-RU" sz="1600" dirty="0" smtClean="0">
                <a:solidFill>
                  <a:schemeClr val="bg1"/>
                </a:solidFill>
              </a:rPr>
              <a:t> Припять </a:t>
            </a:r>
            <a:r>
              <a:rPr lang="ru-RU" sz="1600" dirty="0" err="1" smtClean="0">
                <a:solidFill>
                  <a:schemeClr val="bg1"/>
                </a:solidFill>
              </a:rPr>
              <a:t>проводяться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екскурсії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від</a:t>
            </a:r>
            <a:r>
              <a:rPr lang="ru-RU" sz="1600" dirty="0" smtClean="0">
                <a:solidFill>
                  <a:schemeClr val="bg1"/>
                </a:solidFill>
              </a:rPr>
              <a:t> 1-7 </a:t>
            </a:r>
            <a:r>
              <a:rPr lang="ru-RU" sz="1600" dirty="0" err="1" smtClean="0">
                <a:solidFill>
                  <a:schemeClr val="bg1"/>
                </a:solidFill>
              </a:rPr>
              <a:t>днів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Ціна</a:t>
            </a:r>
            <a:r>
              <a:rPr lang="ru-RU" sz="1600" dirty="0" smtClean="0">
                <a:solidFill>
                  <a:schemeClr val="bg1"/>
                </a:solidFill>
              </a:rPr>
              <a:t> на </a:t>
            </a:r>
            <a:r>
              <a:rPr lang="ru-RU" sz="1600" dirty="0" err="1" smtClean="0">
                <a:solidFill>
                  <a:schemeClr val="bg1"/>
                </a:solidFill>
              </a:rPr>
              <a:t>одноденну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екскурсіяю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громадян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України</a:t>
            </a:r>
            <a:r>
              <a:rPr lang="ru-RU" sz="1600" dirty="0" smtClean="0">
                <a:solidFill>
                  <a:schemeClr val="bg1"/>
                </a:solidFill>
              </a:rPr>
              <a:t> : 2206 UAH / </a:t>
            </a:r>
            <a:r>
              <a:rPr lang="ru-RU" sz="1600" dirty="0" err="1" smtClean="0">
                <a:solidFill>
                  <a:schemeClr val="bg1"/>
                </a:solidFill>
              </a:rPr>
              <a:t>людина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для </a:t>
            </a:r>
            <a:r>
              <a:rPr lang="ru-RU" sz="1600" dirty="0" err="1" smtClean="0">
                <a:solidFill>
                  <a:schemeClr val="bg1"/>
                </a:solidFill>
              </a:rPr>
              <a:t>громадян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інших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країн</a:t>
            </a:r>
            <a:r>
              <a:rPr lang="ru-RU" sz="1600" dirty="0" smtClean="0">
                <a:solidFill>
                  <a:schemeClr val="bg1"/>
                </a:solidFill>
              </a:rPr>
              <a:t> : 2626 UAH / </a:t>
            </a:r>
            <a:r>
              <a:rPr lang="ru-RU" sz="1600" dirty="0" err="1" smtClean="0">
                <a:solidFill>
                  <a:schemeClr val="bg1"/>
                </a:solidFill>
              </a:rPr>
              <a:t>людина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 err="1" smtClean="0">
                <a:solidFill>
                  <a:schemeClr val="bg1"/>
                </a:solidFill>
              </a:rPr>
              <a:t>англ</a:t>
            </a:r>
            <a:r>
              <a:rPr lang="ru-RU" sz="1600" dirty="0" smtClean="0">
                <a:solidFill>
                  <a:schemeClr val="bg1"/>
                </a:solidFill>
              </a:rPr>
              <a:t> . </a:t>
            </a:r>
            <a:r>
              <a:rPr lang="ru-RU" sz="1600" dirty="0" err="1" smtClean="0">
                <a:solidFill>
                  <a:schemeClr val="bg1"/>
                </a:solidFill>
              </a:rPr>
              <a:t>групі</a:t>
            </a:r>
            <a:r>
              <a:rPr lang="ru-RU" sz="1600" dirty="0" smtClean="0">
                <a:solidFill>
                  <a:schemeClr val="bg1"/>
                </a:solidFill>
              </a:rPr>
              <a:t> з </a:t>
            </a:r>
            <a:r>
              <a:rPr lang="ru-RU" sz="1600" dirty="0" err="1" smtClean="0">
                <a:solidFill>
                  <a:schemeClr val="bg1"/>
                </a:solidFill>
              </a:rPr>
              <a:t>перекладачем</a:t>
            </a:r>
            <a:r>
              <a:rPr lang="ru-RU" sz="1600" dirty="0" smtClean="0">
                <a:solidFill>
                  <a:schemeClr val="bg1"/>
                </a:solidFill>
              </a:rPr>
              <a:t> : 3046 UAH / </a:t>
            </a:r>
            <a:r>
              <a:rPr lang="ru-RU" sz="1600" dirty="0" err="1" smtClean="0">
                <a:solidFill>
                  <a:schemeClr val="bg1"/>
                </a:solidFill>
              </a:rPr>
              <a:t>людина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662" y="1646193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- </a:t>
            </a:r>
            <a:r>
              <a:rPr lang="ru-RU" sz="1600" dirty="0">
                <a:solidFill>
                  <a:schemeClr val="bg1"/>
                </a:solidFill>
              </a:rPr>
              <a:t>Стела "</a:t>
            </a:r>
            <a:r>
              <a:rPr lang="ru-RU" sz="1600" dirty="0" err="1">
                <a:solidFill>
                  <a:schemeClr val="bg1"/>
                </a:solidFill>
              </a:rPr>
              <a:t>Чорнобильський</a:t>
            </a:r>
            <a:r>
              <a:rPr lang="ru-RU" sz="1600" dirty="0">
                <a:solidFill>
                  <a:schemeClr val="bg1"/>
                </a:solidFill>
              </a:rPr>
              <a:t> район"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</a:t>
            </a:r>
            <a:r>
              <a:rPr lang="ru-RU" sz="1600" dirty="0" err="1">
                <a:solidFill>
                  <a:schemeClr val="bg1"/>
                </a:solidFill>
              </a:rPr>
              <a:t>В'їзд</a:t>
            </a:r>
            <a:r>
              <a:rPr lang="ru-RU" sz="1600" dirty="0">
                <a:solidFill>
                  <a:schemeClr val="bg1"/>
                </a:solidFill>
              </a:rPr>
              <a:t> в 30-кілометрову зону: контрольно-</a:t>
            </a:r>
            <a:r>
              <a:rPr lang="ru-RU" sz="1600" dirty="0" err="1">
                <a:solidFill>
                  <a:schemeClr val="bg1"/>
                </a:solidFill>
              </a:rPr>
              <a:t>пропускний</a:t>
            </a:r>
            <a:r>
              <a:rPr lang="ru-RU" sz="1600" dirty="0">
                <a:solidFill>
                  <a:schemeClr val="bg1"/>
                </a:solidFill>
              </a:rPr>
              <a:t> пункт (КПП) "Дитятки"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Села </a:t>
            </a:r>
            <a:r>
              <a:rPr lang="ru-RU" sz="1600" dirty="0" err="1">
                <a:solidFill>
                  <a:schemeClr val="bg1"/>
                </a:solidFill>
              </a:rPr>
              <a:t>Залісся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Копачі</a:t>
            </a:r>
            <a:r>
              <a:rPr lang="ru-RU" sz="1600" dirty="0">
                <a:solidFill>
                  <a:schemeClr val="bg1"/>
                </a:solidFill>
              </a:rPr>
              <a:t>: </a:t>
            </a:r>
            <a:r>
              <a:rPr lang="ru-RU" sz="1600" dirty="0" err="1">
                <a:solidFill>
                  <a:schemeClr val="bg1"/>
                </a:solidFill>
              </a:rPr>
              <a:t>огляд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уцілілих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будівель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- КПП "</a:t>
            </a:r>
            <a:r>
              <a:rPr lang="ru-RU" sz="1600" dirty="0" err="1">
                <a:solidFill>
                  <a:schemeClr val="bg1"/>
                </a:solidFill>
              </a:rPr>
              <a:t>Лелів</a:t>
            </a:r>
            <a:r>
              <a:rPr lang="ru-RU" sz="1600" dirty="0">
                <a:solidFill>
                  <a:schemeClr val="bg1"/>
                </a:solidFill>
              </a:rPr>
              <a:t>": </a:t>
            </a:r>
            <a:r>
              <a:rPr lang="ru-RU" sz="1600" dirty="0" err="1">
                <a:solidFill>
                  <a:schemeClr val="bg1"/>
                </a:solidFill>
              </a:rPr>
              <a:t>в'їзд</a:t>
            </a:r>
            <a:r>
              <a:rPr lang="ru-RU" sz="1600" dirty="0">
                <a:solidFill>
                  <a:schemeClr val="bg1"/>
                </a:solidFill>
              </a:rPr>
              <a:t> в 10-кілометрову зону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</a:t>
            </a:r>
            <a:r>
              <a:rPr lang="ru-RU" sz="1600" dirty="0" err="1">
                <a:solidFill>
                  <a:schemeClr val="bg1"/>
                </a:solidFill>
              </a:rPr>
              <a:t>Дезактивований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Рудий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ліс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місці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західного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радіоактивного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сліду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першого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найпотужнішого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викиду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вибуху</a:t>
            </a:r>
            <a:r>
              <a:rPr lang="ru-RU" sz="1600" dirty="0">
                <a:solidFill>
                  <a:schemeClr val="bg1"/>
                </a:solidFill>
              </a:rPr>
              <a:t> 4-го </a:t>
            </a:r>
            <a:r>
              <a:rPr lang="ru-RU" sz="1600" dirty="0" err="1">
                <a:solidFill>
                  <a:schemeClr val="bg1"/>
                </a:solidFill>
              </a:rPr>
              <a:t>енергоблоку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- </a:t>
            </a:r>
            <a:r>
              <a:rPr lang="en-US" sz="1600" dirty="0">
                <a:solidFill>
                  <a:schemeClr val="bg1"/>
                </a:solidFill>
              </a:rPr>
              <a:t>C</a:t>
            </a:r>
            <a:r>
              <a:rPr lang="ru-RU" sz="1600" dirty="0">
                <a:solidFill>
                  <a:schemeClr val="bg1"/>
                </a:solidFill>
              </a:rPr>
              <a:t>тела "</a:t>
            </a:r>
            <a:r>
              <a:rPr lang="ru-RU" sz="1600" dirty="0" err="1">
                <a:solidFill>
                  <a:schemeClr val="bg1"/>
                </a:solidFill>
              </a:rPr>
              <a:t>Прип'ять</a:t>
            </a:r>
            <a:r>
              <a:rPr lang="ru-RU" sz="1600" dirty="0">
                <a:solidFill>
                  <a:schemeClr val="bg1"/>
                </a:solidFill>
              </a:rPr>
              <a:t>" </a:t>
            </a:r>
            <a:r>
              <a:rPr lang="ru-RU" sz="1600" dirty="0" err="1">
                <a:solidFill>
                  <a:schemeClr val="bg1"/>
                </a:solidFill>
              </a:rPr>
              <a:t>біля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в'їзду</a:t>
            </a:r>
            <a:r>
              <a:rPr lang="ru-RU" sz="1600" dirty="0">
                <a:solidFill>
                  <a:schemeClr val="bg1"/>
                </a:solidFill>
              </a:rPr>
              <a:t> в </a:t>
            </a:r>
            <a:r>
              <a:rPr lang="ru-RU" sz="1600" dirty="0" err="1">
                <a:solidFill>
                  <a:schemeClr val="bg1"/>
                </a:solidFill>
              </a:rPr>
              <a:t>місто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- М </a:t>
            </a:r>
            <a:r>
              <a:rPr lang="ru-RU" sz="1600" dirty="0" err="1">
                <a:solidFill>
                  <a:schemeClr val="bg1"/>
                </a:solidFill>
              </a:rPr>
              <a:t>Прип'ять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покинутий</a:t>
            </a:r>
            <a:r>
              <a:rPr lang="ru-RU" sz="1600" dirty="0">
                <a:solidFill>
                  <a:schemeClr val="bg1"/>
                </a:solidFill>
              </a:rPr>
              <a:t> жителями </a:t>
            </a:r>
            <a:r>
              <a:rPr lang="ru-RU" sz="1600" dirty="0" err="1">
                <a:solidFill>
                  <a:schemeClr val="bg1"/>
                </a:solidFill>
              </a:rPr>
              <a:t>понад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чверть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століття</a:t>
            </a:r>
            <a:r>
              <a:rPr lang="ru-RU" sz="1600" dirty="0">
                <a:solidFill>
                  <a:schemeClr val="bg1"/>
                </a:solidFill>
              </a:rPr>
              <a:t> тому: "</a:t>
            </a:r>
            <a:r>
              <a:rPr lang="ru-RU" sz="1600" dirty="0" err="1">
                <a:solidFill>
                  <a:schemeClr val="bg1"/>
                </a:solidFill>
              </a:rPr>
              <a:t>чортове</a:t>
            </a:r>
            <a:r>
              <a:rPr lang="ru-RU" sz="1600" dirty="0">
                <a:solidFill>
                  <a:schemeClr val="bg1"/>
                </a:solidFill>
              </a:rPr>
              <a:t> колесо"; дитячий садок і школа, </a:t>
            </a:r>
            <a:r>
              <a:rPr lang="ru-RU" sz="1600" dirty="0" err="1">
                <a:solidFill>
                  <a:schemeClr val="bg1"/>
                </a:solidFill>
              </a:rPr>
              <a:t>міський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басейн</a:t>
            </a:r>
            <a:r>
              <a:rPr lang="ru-RU" sz="1600" dirty="0">
                <a:solidFill>
                  <a:schemeClr val="bg1"/>
                </a:solidFill>
              </a:rPr>
              <a:t> р </a:t>
            </a:r>
            <a:r>
              <a:rPr lang="ru-RU" sz="1600" dirty="0" err="1">
                <a:solidFill>
                  <a:schemeClr val="bg1"/>
                </a:solidFill>
              </a:rPr>
              <a:t>Прип'ять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стадіон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кінотеатр</a:t>
            </a:r>
            <a:r>
              <a:rPr lang="ru-RU" sz="1600" dirty="0">
                <a:solidFill>
                  <a:schemeClr val="bg1"/>
                </a:solidFill>
              </a:rPr>
              <a:t> "Прометей", пристань з </a:t>
            </a:r>
            <a:r>
              <a:rPr lang="ru-RU" sz="1600" dirty="0" err="1">
                <a:solidFill>
                  <a:schemeClr val="bg1"/>
                </a:solidFill>
              </a:rPr>
              <a:t>затопленим</a:t>
            </a:r>
            <a:r>
              <a:rPr lang="ru-RU" sz="1600" dirty="0">
                <a:solidFill>
                  <a:schemeClr val="bg1"/>
                </a:solidFill>
              </a:rPr>
              <a:t> причалом, </a:t>
            </a:r>
            <a:r>
              <a:rPr lang="ru-RU" sz="1600" dirty="0" err="1">
                <a:solidFill>
                  <a:schemeClr val="bg1"/>
                </a:solidFill>
              </a:rPr>
              <a:t>будівля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міліції</a:t>
            </a:r>
            <a:r>
              <a:rPr lang="ru-RU" sz="1600" dirty="0">
                <a:solidFill>
                  <a:schemeClr val="bg1"/>
                </a:solidFill>
              </a:rPr>
              <a:t> з СІЗО; </a:t>
            </a:r>
            <a:r>
              <a:rPr lang="ru-RU" sz="1600" dirty="0" err="1">
                <a:solidFill>
                  <a:schemeClr val="bg1"/>
                </a:solidFill>
              </a:rPr>
              <a:t>будівлю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міськвиконкому</a:t>
            </a:r>
            <a:r>
              <a:rPr lang="ru-RU" sz="1600" dirty="0">
                <a:solidFill>
                  <a:schemeClr val="bg1"/>
                </a:solidFill>
              </a:rPr>
              <a:t> - перший штаб </a:t>
            </a:r>
            <a:r>
              <a:rPr lang="ru-RU" sz="1600" dirty="0" err="1">
                <a:solidFill>
                  <a:schemeClr val="bg1"/>
                </a:solidFill>
              </a:rPr>
              <a:t>ліквідації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наслідків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аварії</a:t>
            </a:r>
            <a:r>
              <a:rPr lang="ru-RU" sz="1600" dirty="0">
                <a:solidFill>
                  <a:schemeClr val="bg1"/>
                </a:solidFill>
              </a:rPr>
              <a:t>; </a:t>
            </a:r>
            <a:r>
              <a:rPr lang="ru-RU" sz="1600" dirty="0" err="1">
                <a:solidFill>
                  <a:schemeClr val="bg1"/>
                </a:solidFill>
              </a:rPr>
              <a:t>готель</a:t>
            </a:r>
            <a:r>
              <a:rPr lang="ru-RU" sz="1600" dirty="0">
                <a:solidFill>
                  <a:schemeClr val="bg1"/>
                </a:solidFill>
              </a:rPr>
              <a:t> "</a:t>
            </a:r>
            <a:r>
              <a:rPr lang="ru-RU" sz="1600" dirty="0" err="1">
                <a:solidFill>
                  <a:schemeClr val="bg1"/>
                </a:solidFill>
              </a:rPr>
              <a:t>Полісся</a:t>
            </a:r>
            <a:r>
              <a:rPr lang="ru-RU" sz="1600" dirty="0">
                <a:solidFill>
                  <a:schemeClr val="bg1"/>
                </a:solidFill>
              </a:rPr>
              <a:t>", де </a:t>
            </a:r>
            <a:r>
              <a:rPr lang="ru-RU" sz="1600" dirty="0" err="1">
                <a:solidFill>
                  <a:schemeClr val="bg1"/>
                </a:solidFill>
              </a:rPr>
              <a:t>був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спостережний</a:t>
            </a:r>
            <a:r>
              <a:rPr lang="ru-RU" sz="1600" dirty="0">
                <a:solidFill>
                  <a:schemeClr val="bg1"/>
                </a:solidFill>
              </a:rPr>
              <a:t> пункт </a:t>
            </a:r>
            <a:r>
              <a:rPr lang="ru-RU" sz="1600" dirty="0" err="1">
                <a:solidFill>
                  <a:schemeClr val="bg1"/>
                </a:solidFill>
              </a:rPr>
              <a:t>коригування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вертолітних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операцій</a:t>
            </a:r>
            <a:r>
              <a:rPr lang="ru-RU" sz="1600" dirty="0">
                <a:solidFill>
                  <a:schemeClr val="bg1"/>
                </a:solidFill>
              </a:rPr>
              <a:t> над </a:t>
            </a:r>
            <a:r>
              <a:rPr lang="ru-RU" sz="1600" dirty="0" err="1">
                <a:solidFill>
                  <a:schemeClr val="bg1"/>
                </a:solidFill>
              </a:rPr>
              <a:t>руїною</a:t>
            </a:r>
            <a:r>
              <a:rPr lang="ru-RU" sz="1600" dirty="0">
                <a:solidFill>
                  <a:schemeClr val="bg1"/>
                </a:solidFill>
              </a:rPr>
              <a:t> 4-го реактора; </a:t>
            </a:r>
            <a:r>
              <a:rPr lang="ru-RU" sz="1600" dirty="0" err="1">
                <a:solidFill>
                  <a:schemeClr val="bg1"/>
                </a:solidFill>
              </a:rPr>
              <a:t>лікарня</a:t>
            </a:r>
            <a:r>
              <a:rPr lang="ru-RU" sz="1600" dirty="0">
                <a:solidFill>
                  <a:schemeClr val="bg1"/>
                </a:solidFill>
              </a:rPr>
              <a:t>, яка </a:t>
            </a:r>
            <a:r>
              <a:rPr lang="ru-RU" sz="1600" dirty="0" err="1">
                <a:solidFill>
                  <a:schemeClr val="bg1"/>
                </a:solidFill>
              </a:rPr>
              <a:t>прийняла</a:t>
            </a:r>
            <a:r>
              <a:rPr lang="ru-RU" sz="1600" dirty="0">
                <a:solidFill>
                  <a:schemeClr val="bg1"/>
                </a:solidFill>
              </a:rPr>
              <a:t> перших </a:t>
            </a:r>
            <a:r>
              <a:rPr lang="ru-RU" sz="1600" dirty="0" err="1">
                <a:solidFill>
                  <a:schemeClr val="bg1"/>
                </a:solidFill>
              </a:rPr>
              <a:t>постраждалих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аварії</a:t>
            </a:r>
            <a:r>
              <a:rPr lang="ru-RU" sz="1600" dirty="0">
                <a:solidFill>
                  <a:schemeClr val="bg1"/>
                </a:solidFill>
              </a:rPr>
              <a:t> та </a:t>
            </a:r>
            <a:r>
              <a:rPr lang="ru-RU" sz="1600" dirty="0" err="1">
                <a:solidFill>
                  <a:schemeClr val="bg1"/>
                </a:solidFill>
              </a:rPr>
              <a:t>її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ліквідації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</a:t>
            </a:r>
            <a:r>
              <a:rPr lang="ru-RU" sz="1600" dirty="0" err="1">
                <a:solidFill>
                  <a:schemeClr val="bg1"/>
                </a:solidFill>
              </a:rPr>
              <a:t>Чорнобильська</a:t>
            </a:r>
            <a:r>
              <a:rPr lang="ru-RU" sz="1600" dirty="0">
                <a:solidFill>
                  <a:schemeClr val="bg1"/>
                </a:solidFill>
              </a:rPr>
              <a:t> АЕС: </a:t>
            </a:r>
            <a:r>
              <a:rPr lang="ru-RU" sz="1600" dirty="0" err="1">
                <a:solidFill>
                  <a:schemeClr val="bg1"/>
                </a:solidFill>
              </a:rPr>
              <a:t>меморіал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біля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адміністративного</a:t>
            </a:r>
            <a:r>
              <a:rPr lang="ru-RU" sz="1600" dirty="0">
                <a:solidFill>
                  <a:schemeClr val="bg1"/>
                </a:solidFill>
              </a:rPr>
              <a:t> корпусу, Саркофаг - </a:t>
            </a:r>
            <a:r>
              <a:rPr lang="ru-RU" sz="1600" dirty="0" err="1">
                <a:solidFill>
                  <a:schemeClr val="bg1"/>
                </a:solidFill>
              </a:rPr>
              <a:t>оглядовий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майданчик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об'їзд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навколо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території</a:t>
            </a:r>
            <a:r>
              <a:rPr lang="ru-RU" sz="1600" dirty="0">
                <a:solidFill>
                  <a:schemeClr val="bg1"/>
                </a:solidFill>
              </a:rPr>
              <a:t> ЧАЕС, </a:t>
            </a:r>
            <a:r>
              <a:rPr lang="ru-RU" sz="1600" dirty="0" err="1">
                <a:solidFill>
                  <a:schemeClr val="bg1"/>
                </a:solidFill>
              </a:rPr>
              <a:t>годування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сомів</a:t>
            </a:r>
            <a:r>
              <a:rPr lang="ru-RU" sz="1600" dirty="0">
                <a:solidFill>
                  <a:schemeClr val="bg1"/>
                </a:solidFill>
              </a:rPr>
              <a:t> :) (</a:t>
            </a:r>
            <a:r>
              <a:rPr lang="ru-RU" sz="1600" dirty="0" err="1">
                <a:solidFill>
                  <a:schemeClr val="bg1"/>
                </a:solidFill>
              </a:rPr>
              <a:t>залежить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</a:t>
            </a:r>
            <a:r>
              <a:rPr lang="ru-RU" sz="1600" dirty="0">
                <a:solidFill>
                  <a:schemeClr val="bg1"/>
                </a:solidFill>
              </a:rPr>
              <a:t> сезону)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</a:t>
            </a:r>
            <a:r>
              <a:rPr lang="ru-RU" sz="1600" dirty="0" err="1">
                <a:solidFill>
                  <a:schemeClr val="bg1"/>
                </a:solidFill>
              </a:rPr>
              <a:t>Секретний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об'єкт</a:t>
            </a:r>
            <a:r>
              <a:rPr lang="ru-RU" sz="1600" dirty="0">
                <a:solidFill>
                  <a:schemeClr val="bg1"/>
                </a:solidFill>
              </a:rPr>
              <a:t> Чорнобиль-2 </a:t>
            </a:r>
            <a:r>
              <a:rPr lang="ru-RU" sz="1600" dirty="0" err="1">
                <a:solidFill>
                  <a:schemeClr val="bg1"/>
                </a:solidFill>
              </a:rPr>
              <a:t>Гігантські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антени</a:t>
            </a:r>
            <a:r>
              <a:rPr lang="ru-RU" sz="1600" dirty="0">
                <a:solidFill>
                  <a:schemeClr val="bg1"/>
                </a:solidFill>
              </a:rPr>
              <a:t> радара "ДУГА-1", </a:t>
            </a:r>
            <a:r>
              <a:rPr lang="ru-RU" sz="1600" dirty="0" err="1">
                <a:solidFill>
                  <a:schemeClr val="bg1"/>
                </a:solidFill>
              </a:rPr>
              <a:t>секретний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містечко</a:t>
            </a:r>
            <a:r>
              <a:rPr lang="ru-RU" sz="1600" dirty="0">
                <a:solidFill>
                  <a:schemeClr val="bg1"/>
                </a:solidFill>
              </a:rPr>
              <a:t> Чорнобиль-2, </a:t>
            </a:r>
            <a:r>
              <a:rPr lang="ru-RU" sz="1600" dirty="0" err="1">
                <a:solidFill>
                  <a:schemeClr val="bg1"/>
                </a:solidFill>
              </a:rPr>
              <a:t>що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забезпечував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працездатність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антен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загоризонтного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стеження</a:t>
            </a:r>
            <a:r>
              <a:rPr lang="ru-RU" sz="1600" dirty="0">
                <a:solidFill>
                  <a:schemeClr val="bg1"/>
                </a:solidFill>
              </a:rPr>
              <a:t> за запуском </a:t>
            </a:r>
            <a:r>
              <a:rPr lang="ru-RU" sz="1600" dirty="0" err="1">
                <a:solidFill>
                  <a:schemeClr val="bg1"/>
                </a:solidFill>
              </a:rPr>
              <a:t>балістичних</a:t>
            </a:r>
            <a:r>
              <a:rPr lang="ru-RU" sz="1600" dirty="0">
                <a:solidFill>
                  <a:schemeClr val="bg1"/>
                </a:solidFill>
              </a:rPr>
              <a:t> ракет.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Вечеря в </a:t>
            </a:r>
            <a:r>
              <a:rPr lang="ru-RU" sz="1600" dirty="0" err="1">
                <a:solidFill>
                  <a:schemeClr val="bg1"/>
                </a:solidFill>
              </a:rPr>
              <a:t>їдальні</a:t>
            </a:r>
            <a:r>
              <a:rPr lang="ru-RU" sz="1600" dirty="0">
                <a:solidFill>
                  <a:schemeClr val="bg1"/>
                </a:solidFill>
              </a:rPr>
              <a:t> в </a:t>
            </a:r>
            <a:r>
              <a:rPr lang="ru-RU" sz="1600" dirty="0" err="1">
                <a:solidFill>
                  <a:schemeClr val="bg1"/>
                </a:solidFill>
              </a:rPr>
              <a:t>Чорнобилі</a:t>
            </a:r>
            <a:r>
              <a:rPr lang="ru-RU" sz="1600" dirty="0">
                <a:solidFill>
                  <a:schemeClr val="bg1"/>
                </a:solidFill>
              </a:rPr>
              <a:t> (за </a:t>
            </a:r>
            <a:r>
              <a:rPr lang="ru-RU" sz="1600" dirty="0" err="1">
                <a:solidFill>
                  <a:schemeClr val="bg1"/>
                </a:solidFill>
              </a:rPr>
              <a:t>бажанням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</a:t>
            </a:r>
            <a:r>
              <a:rPr lang="ru-RU" sz="1600" dirty="0" err="1">
                <a:solidFill>
                  <a:schemeClr val="bg1"/>
                </a:solidFill>
              </a:rPr>
              <a:t>Місто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Чорнобиль</a:t>
            </a:r>
            <a:r>
              <a:rPr lang="ru-RU" sz="1600" dirty="0">
                <a:solidFill>
                  <a:schemeClr val="bg1"/>
                </a:solidFill>
              </a:rPr>
              <a:t>: </a:t>
            </a:r>
            <a:r>
              <a:rPr lang="ru-RU" sz="1600" dirty="0" err="1">
                <a:solidFill>
                  <a:schemeClr val="bg1"/>
                </a:solidFill>
              </a:rPr>
              <a:t>пішохідна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прогулянка</a:t>
            </a:r>
            <a:r>
              <a:rPr lang="ru-RU" sz="1600" dirty="0">
                <a:solidFill>
                  <a:schemeClr val="bg1"/>
                </a:solidFill>
              </a:rPr>
              <a:t>; </a:t>
            </a:r>
            <a:r>
              <a:rPr lang="ru-RU" sz="1600" dirty="0" err="1">
                <a:solidFill>
                  <a:schemeClr val="bg1"/>
                </a:solidFill>
              </a:rPr>
              <a:t>огляд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міста</a:t>
            </a:r>
            <a:r>
              <a:rPr lang="ru-RU" sz="1600" dirty="0">
                <a:solidFill>
                  <a:schemeClr val="bg1"/>
                </a:solidFill>
              </a:rPr>
              <a:t> та </a:t>
            </a:r>
            <a:r>
              <a:rPr lang="ru-RU" sz="1600" dirty="0" err="1">
                <a:solidFill>
                  <a:schemeClr val="bg1"/>
                </a:solidFill>
              </a:rPr>
              <a:t>виставки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техніки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роботів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які</a:t>
            </a:r>
            <a:r>
              <a:rPr lang="ru-RU" sz="1600" dirty="0">
                <a:solidFill>
                  <a:schemeClr val="bg1"/>
                </a:solidFill>
              </a:rPr>
              <a:t> брали участь у </a:t>
            </a:r>
            <a:r>
              <a:rPr lang="ru-RU" sz="1600" dirty="0" err="1">
                <a:solidFill>
                  <a:schemeClr val="bg1"/>
                </a:solidFill>
              </a:rPr>
              <a:t>ліквідації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аварії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пам'ятник</a:t>
            </a:r>
            <a:r>
              <a:rPr lang="ru-RU" sz="1600" dirty="0">
                <a:solidFill>
                  <a:schemeClr val="bg1"/>
                </a:solidFill>
              </a:rPr>
              <a:t> "</a:t>
            </a:r>
            <a:r>
              <a:rPr lang="ru-RU" sz="1600" dirty="0" err="1">
                <a:solidFill>
                  <a:schemeClr val="bg1"/>
                </a:solidFill>
              </a:rPr>
              <a:t>тим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хто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врятував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світ</a:t>
            </a:r>
            <a:r>
              <a:rPr lang="ru-RU" sz="1600" dirty="0">
                <a:solidFill>
                  <a:schemeClr val="bg1"/>
                </a:solidFill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910136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1840" cy="245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4247545"/>
            <a:ext cx="3341357" cy="245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22" y="3078939"/>
            <a:ext cx="2746374" cy="2428314"/>
          </a:xfrm>
          <a:prstGeom prst="rect">
            <a:avLst/>
          </a:prstGeom>
        </p:spPr>
      </p:pic>
      <p:pic>
        <p:nvPicPr>
          <p:cNvPr id="1026" name="Picture 2" descr="http://img-fotki.yandex.ru/get/6432/137106206.322/0_c0be0_ec53d16c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" y="2632448"/>
            <a:ext cx="304251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1812397"/>
            <a:ext cx="3073524" cy="2305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-20548"/>
            <a:ext cx="3131840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r="18248"/>
          <a:stretch>
            <a:fillRect/>
          </a:stretch>
        </p:blipFill>
        <p:spPr>
          <a:xfrm>
            <a:off x="4572000" y="1597442"/>
            <a:ext cx="4629150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4" y="1411035"/>
            <a:ext cx="4464496" cy="5112568"/>
          </a:xfrm>
        </p:spPr>
        <p:txBody>
          <a:bodyPr>
            <a:noAutofit/>
          </a:bodyPr>
          <a:lstStyle/>
          <a:p>
            <a:endParaRPr lang="ru-RU" dirty="0"/>
          </a:p>
          <a:p>
            <a:r>
              <a:rPr lang="ru-RU" sz="2000" dirty="0" smtClean="0">
                <a:solidFill>
                  <a:schemeClr val="bg1"/>
                </a:solidFill>
              </a:rPr>
              <a:t>Склад: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*</a:t>
            </a:r>
            <a:r>
              <a:rPr lang="ru-RU" sz="2000" dirty="0" err="1" smtClean="0">
                <a:solidFill>
                  <a:schemeClr val="bg1"/>
                </a:solidFill>
              </a:rPr>
              <a:t>енергоблок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№ 1, </a:t>
            </a:r>
            <a:r>
              <a:rPr lang="ru-RU" sz="2000" dirty="0" err="1">
                <a:solidFill>
                  <a:schemeClr val="bg1"/>
                </a:solidFill>
              </a:rPr>
              <a:t>зупинений</a:t>
            </a:r>
            <a:r>
              <a:rPr lang="ru-RU" sz="2000" dirty="0">
                <a:solidFill>
                  <a:schemeClr val="bg1"/>
                </a:solidFill>
              </a:rPr>
              <a:t> у 1996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*</a:t>
            </a:r>
            <a:r>
              <a:rPr lang="ru-RU" sz="2000" dirty="0" err="1" smtClean="0">
                <a:solidFill>
                  <a:schemeClr val="bg1"/>
                </a:solidFill>
              </a:rPr>
              <a:t>енергоблок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№ 2, </a:t>
            </a:r>
            <a:r>
              <a:rPr lang="ru-RU" sz="2000" dirty="0" err="1">
                <a:solidFill>
                  <a:schemeClr val="bg1"/>
                </a:solidFill>
              </a:rPr>
              <a:t>зупинений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жовтні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1991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* </a:t>
            </a:r>
            <a:r>
              <a:rPr lang="ru-RU" sz="2000" dirty="0" err="1">
                <a:solidFill>
                  <a:schemeClr val="bg1"/>
                </a:solidFill>
              </a:rPr>
              <a:t>енергоблок</a:t>
            </a:r>
            <a:r>
              <a:rPr lang="ru-RU" sz="2000" dirty="0">
                <a:solidFill>
                  <a:schemeClr val="bg1"/>
                </a:solidFill>
              </a:rPr>
              <a:t> № 3, </a:t>
            </a:r>
            <a:r>
              <a:rPr lang="ru-RU" sz="2000" dirty="0" err="1">
                <a:solidFill>
                  <a:schemeClr val="bg1"/>
                </a:solidFill>
              </a:rPr>
              <a:t>перебував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режимі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експлуатації</a:t>
            </a:r>
            <a:r>
              <a:rPr lang="ru-RU" sz="2000" dirty="0">
                <a:solidFill>
                  <a:schemeClr val="bg1"/>
                </a:solidFill>
              </a:rPr>
              <a:t> до 2000 року;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енергоблок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№ 4, на </a:t>
            </a:r>
            <a:r>
              <a:rPr lang="ru-RU" sz="2000" dirty="0" err="1">
                <a:solidFill>
                  <a:schemeClr val="bg1"/>
                </a:solidFill>
              </a:rPr>
              <a:t>якому</a:t>
            </a:r>
            <a:r>
              <a:rPr lang="ru-RU" sz="2000" dirty="0">
                <a:solidFill>
                  <a:schemeClr val="bg1"/>
                </a:solidFill>
              </a:rPr>
              <a:t> в 1986 </a:t>
            </a:r>
            <a:r>
              <a:rPr lang="ru-RU" sz="2000" dirty="0" err="1">
                <a:solidFill>
                  <a:schemeClr val="bg1"/>
                </a:solidFill>
              </a:rPr>
              <a:t>році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сталася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аварія</a:t>
            </a:r>
            <a:r>
              <a:rPr lang="ru-RU" sz="2000" dirty="0">
                <a:solidFill>
                  <a:schemeClr val="bg1"/>
                </a:solidFill>
              </a:rPr>
              <a:t> масштабу </a:t>
            </a:r>
            <a:r>
              <a:rPr lang="ru-RU" sz="2000" dirty="0" err="1">
                <a:solidFill>
                  <a:schemeClr val="bg1"/>
                </a:solidFill>
              </a:rPr>
              <a:t>екологічної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* </a:t>
            </a:r>
            <a:r>
              <a:rPr lang="ru-RU" sz="2000" dirty="0" err="1">
                <a:solidFill>
                  <a:schemeClr val="bg1"/>
                </a:solidFill>
              </a:rPr>
              <a:t>енергоблоки</a:t>
            </a:r>
            <a:r>
              <a:rPr lang="ru-RU" sz="2000" dirty="0">
                <a:solidFill>
                  <a:schemeClr val="bg1"/>
                </a:solidFill>
              </a:rPr>
              <a:t> № 5 та № 6 з </a:t>
            </a:r>
            <a:r>
              <a:rPr lang="ru-RU" sz="2000" dirty="0" err="1">
                <a:solidFill>
                  <a:schemeClr val="bg1"/>
                </a:solidFill>
              </a:rPr>
              <a:t>незавершеним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будівництвом</a:t>
            </a:r>
            <a:r>
              <a:rPr lang="ru-RU" sz="2000" dirty="0" smtClean="0">
                <a:solidFill>
                  <a:schemeClr val="bg1"/>
                </a:solidFill>
              </a:rPr>
              <a:t>,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* </a:t>
            </a:r>
            <a:r>
              <a:rPr lang="ru-RU" sz="2000" dirty="0" err="1">
                <a:solidFill>
                  <a:schemeClr val="bg1"/>
                </a:solidFill>
              </a:rPr>
              <a:t>сховище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рідких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твердих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радіоактивних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відходів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відпрацьованого</a:t>
            </a:r>
            <a:r>
              <a:rPr lang="ru-RU" sz="2000" dirty="0">
                <a:solidFill>
                  <a:schemeClr val="bg1"/>
                </a:solidFill>
              </a:rPr>
              <a:t> ядерного </a:t>
            </a:r>
            <a:r>
              <a:rPr lang="ru-RU" sz="2000" dirty="0" err="1">
                <a:solidFill>
                  <a:schemeClr val="bg1"/>
                </a:solidFill>
              </a:rPr>
              <a:t>палива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інші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споруди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6632"/>
            <a:ext cx="756461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Чорнобильська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АЕС (ЧАЕС)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Чорнобильська</a:t>
            </a:r>
            <a:r>
              <a:rPr lang="ru-RU" dirty="0" smtClean="0">
                <a:solidFill>
                  <a:schemeClr val="bg1"/>
                </a:solidFill>
              </a:rPr>
              <a:t> АЕС (ЧАЕС) — </a:t>
            </a:r>
            <a:r>
              <a:rPr lang="ru-RU" dirty="0" err="1" smtClean="0">
                <a:solidFill>
                  <a:schemeClr val="bg1"/>
                </a:solidFill>
              </a:rPr>
              <a:t>атомна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електростанція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збудована</a:t>
            </a:r>
            <a:r>
              <a:rPr lang="ru-RU" dirty="0" smtClean="0">
                <a:solidFill>
                  <a:schemeClr val="bg1"/>
                </a:solidFill>
              </a:rPr>
              <a:t> в 1971 </a:t>
            </a:r>
            <a:r>
              <a:rPr lang="ru-RU" dirty="0" err="1" smtClean="0">
                <a:solidFill>
                  <a:schemeClr val="bg1"/>
                </a:solidFill>
              </a:rPr>
              <a:t>році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Розташована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території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України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Київська</a:t>
            </a:r>
            <a:r>
              <a:rPr lang="ru-RU" dirty="0" smtClean="0">
                <a:solidFill>
                  <a:schemeClr val="bg1"/>
                </a:solidFill>
              </a:rPr>
              <a:t> область)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9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38" y="3234285"/>
            <a:ext cx="3995936" cy="344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4" y="639852"/>
            <a:ext cx="8928992" cy="6029508"/>
          </a:xfrm>
        </p:spPr>
        <p:txBody>
          <a:bodyPr>
            <a:no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25 </a:t>
            </a:r>
            <a:r>
              <a:rPr lang="ru-RU" sz="1900" dirty="0" err="1">
                <a:solidFill>
                  <a:schemeClr val="bg1"/>
                </a:solidFill>
              </a:rPr>
              <a:t>квітня</a:t>
            </a:r>
            <a:r>
              <a:rPr lang="ru-RU" sz="1900" dirty="0">
                <a:solidFill>
                  <a:schemeClr val="bg1"/>
                </a:solidFill>
              </a:rPr>
              <a:t> 1986 року на </a:t>
            </a:r>
            <a:r>
              <a:rPr lang="ru-RU" sz="1900" dirty="0" err="1">
                <a:solidFill>
                  <a:schemeClr val="bg1"/>
                </a:solidFill>
              </a:rPr>
              <a:t>Чорнобильській</a:t>
            </a:r>
            <a:r>
              <a:rPr lang="ru-RU" sz="1900" dirty="0">
                <a:solidFill>
                  <a:schemeClr val="bg1"/>
                </a:solidFill>
              </a:rPr>
              <a:t> АЕС </a:t>
            </a:r>
            <a:r>
              <a:rPr lang="ru-RU" sz="1900" dirty="0" err="1">
                <a:solidFill>
                  <a:schemeClr val="bg1"/>
                </a:solidFill>
              </a:rPr>
              <a:t>готувалися</a:t>
            </a:r>
            <a:r>
              <a:rPr lang="ru-RU" sz="1900" dirty="0">
                <a:solidFill>
                  <a:schemeClr val="bg1"/>
                </a:solidFill>
              </a:rPr>
              <a:t> до </a:t>
            </a:r>
            <a:r>
              <a:rPr lang="ru-RU" sz="1900" dirty="0" err="1" smtClean="0">
                <a:solidFill>
                  <a:schemeClr val="bg1"/>
                </a:solidFill>
              </a:rPr>
              <a:t>зупинення</a:t>
            </a:r>
            <a:r>
              <a:rPr lang="ru-RU" sz="1900" dirty="0" smtClean="0">
                <a:solidFill>
                  <a:schemeClr val="bg1"/>
                </a:solidFill>
              </a:rPr>
              <a:t>  4-го </a:t>
            </a:r>
            <a:r>
              <a:rPr lang="ru-RU" sz="1900" dirty="0">
                <a:solidFill>
                  <a:schemeClr val="bg1"/>
                </a:solidFill>
              </a:rPr>
              <a:t>блоку на </a:t>
            </a:r>
            <a:r>
              <a:rPr lang="ru-RU" sz="1900" dirty="0" err="1" smtClean="0">
                <a:solidFill>
                  <a:schemeClr val="bg1"/>
                </a:solidFill>
              </a:rPr>
              <a:t>плановий</a:t>
            </a:r>
            <a:r>
              <a:rPr lang="ru-RU" sz="1900" dirty="0" smtClean="0">
                <a:solidFill>
                  <a:schemeClr val="bg1"/>
                </a:solidFill>
              </a:rPr>
              <a:t>  </a:t>
            </a:r>
            <a:r>
              <a:rPr lang="ru-RU" sz="1900" dirty="0">
                <a:solidFill>
                  <a:schemeClr val="bg1"/>
                </a:solidFill>
              </a:rPr>
              <a:t>ремонт. </a:t>
            </a:r>
            <a:r>
              <a:rPr lang="ru-RU" sz="1900" dirty="0" err="1">
                <a:solidFill>
                  <a:schemeClr val="bg1"/>
                </a:solidFill>
              </a:rPr>
              <a:t>Цим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 smtClean="0">
                <a:solidFill>
                  <a:schemeClr val="bg1"/>
                </a:solidFill>
              </a:rPr>
              <a:t>вирішили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скористатися</a:t>
            </a:r>
            <a:r>
              <a:rPr lang="ru-RU" sz="1900" dirty="0">
                <a:solidFill>
                  <a:schemeClr val="bg1"/>
                </a:solidFill>
              </a:rPr>
              <a:t>, </a:t>
            </a:r>
            <a:r>
              <a:rPr lang="ru-RU" sz="1900" dirty="0" err="1">
                <a:solidFill>
                  <a:schemeClr val="bg1"/>
                </a:solidFill>
              </a:rPr>
              <a:t>щоб</a:t>
            </a:r>
            <a:r>
              <a:rPr lang="ru-RU" sz="1900" dirty="0">
                <a:solidFill>
                  <a:schemeClr val="bg1"/>
                </a:solidFill>
              </a:rPr>
              <a:t> провести </a:t>
            </a:r>
            <a:r>
              <a:rPr lang="ru-RU" sz="1900" dirty="0" err="1">
                <a:solidFill>
                  <a:schemeClr val="bg1"/>
                </a:solidFill>
              </a:rPr>
              <a:t>випробування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однієї</a:t>
            </a:r>
            <a:r>
              <a:rPr lang="ru-RU" sz="1900" dirty="0">
                <a:solidFill>
                  <a:schemeClr val="bg1"/>
                </a:solidFill>
              </a:rPr>
              <a:t> з систем </a:t>
            </a:r>
            <a:r>
              <a:rPr lang="ru-RU" sz="1900" dirty="0" err="1">
                <a:solidFill>
                  <a:schemeClr val="bg1"/>
                </a:solidFill>
              </a:rPr>
              <a:t>безпеки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експлуатації</a:t>
            </a:r>
            <a:r>
              <a:rPr lang="ru-RU" sz="1900" dirty="0">
                <a:solidFill>
                  <a:schemeClr val="bg1"/>
                </a:solidFill>
              </a:rPr>
              <a:t> реактора РБМК-1000. Але </a:t>
            </a:r>
            <a:r>
              <a:rPr lang="ru-RU" sz="1900" dirty="0" err="1">
                <a:solidFill>
                  <a:schemeClr val="bg1"/>
                </a:solidFill>
              </a:rPr>
              <a:t>програма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випробування</a:t>
            </a:r>
            <a:r>
              <a:rPr lang="ru-RU" sz="1900" dirty="0">
                <a:solidFill>
                  <a:schemeClr val="bg1"/>
                </a:solidFill>
              </a:rPr>
              <a:t> мала </a:t>
            </a:r>
            <a:r>
              <a:rPr lang="ru-RU" sz="1900" dirty="0" err="1">
                <a:solidFill>
                  <a:schemeClr val="bg1"/>
                </a:solidFill>
              </a:rPr>
              <a:t>серйозні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недоліки</a:t>
            </a:r>
            <a:r>
              <a:rPr lang="ru-RU" sz="1900" dirty="0">
                <a:solidFill>
                  <a:schemeClr val="bg1"/>
                </a:solidFill>
              </a:rPr>
              <a:t>. </a:t>
            </a:r>
            <a:r>
              <a:rPr lang="ru-RU" sz="1900" dirty="0" err="1">
                <a:solidFill>
                  <a:schemeClr val="bg1"/>
                </a:solidFill>
              </a:rPr>
              <a:t>Внаслідок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збігу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цілого</a:t>
            </a:r>
            <a:r>
              <a:rPr lang="ru-RU" sz="1900" dirty="0">
                <a:solidFill>
                  <a:schemeClr val="bg1"/>
                </a:solidFill>
              </a:rPr>
              <a:t> ряду </a:t>
            </a:r>
            <a:r>
              <a:rPr lang="ru-RU" sz="1900" dirty="0" err="1">
                <a:solidFill>
                  <a:schemeClr val="bg1"/>
                </a:solidFill>
              </a:rPr>
              <a:t>обставин</a:t>
            </a:r>
            <a:r>
              <a:rPr lang="ru-RU" sz="1900" dirty="0">
                <a:solidFill>
                  <a:schemeClr val="bg1"/>
                </a:solidFill>
              </a:rPr>
              <a:t>, </a:t>
            </a:r>
            <a:r>
              <a:rPr lang="ru-RU" sz="1900" dirty="0" err="1">
                <a:solidFill>
                  <a:schemeClr val="bg1"/>
                </a:solidFill>
              </a:rPr>
              <a:t>починаючи</a:t>
            </a:r>
            <a:r>
              <a:rPr lang="ru-RU" sz="1900" dirty="0">
                <a:solidFill>
                  <a:schemeClr val="bg1"/>
                </a:solidFill>
              </a:rPr>
              <a:t> з 1 </a:t>
            </a:r>
            <a:r>
              <a:rPr lang="ru-RU" sz="1900" dirty="0" err="1">
                <a:solidFill>
                  <a:schemeClr val="bg1"/>
                </a:solidFill>
              </a:rPr>
              <a:t>години</a:t>
            </a:r>
            <a:r>
              <a:rPr lang="ru-RU" sz="1900" dirty="0">
                <a:solidFill>
                  <a:schemeClr val="bg1"/>
                </a:solidFill>
              </a:rPr>
              <a:t> 24 </a:t>
            </a:r>
            <a:r>
              <a:rPr lang="ru-RU" sz="1900" dirty="0" err="1">
                <a:solidFill>
                  <a:schemeClr val="bg1"/>
                </a:solidFill>
              </a:rPr>
              <a:t>хвилини</a:t>
            </a:r>
            <a:r>
              <a:rPr lang="ru-RU" sz="1900" dirty="0">
                <a:solidFill>
                  <a:schemeClr val="bg1"/>
                </a:solidFill>
              </a:rPr>
              <a:t> 26 </a:t>
            </a:r>
            <a:r>
              <a:rPr lang="ru-RU" sz="1900" dirty="0" err="1">
                <a:solidFill>
                  <a:schemeClr val="bg1"/>
                </a:solidFill>
              </a:rPr>
              <a:t>квітня</a:t>
            </a:r>
            <a:r>
              <a:rPr lang="ru-RU" sz="1900" dirty="0">
                <a:solidFill>
                  <a:schemeClr val="bg1"/>
                </a:solidFill>
              </a:rPr>
              <a:t>, </a:t>
            </a:r>
            <a:r>
              <a:rPr lang="ru-RU" sz="1900" dirty="0" err="1">
                <a:solidFill>
                  <a:schemeClr val="bg1"/>
                </a:solidFill>
              </a:rPr>
              <a:t>відбулася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серія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вибухів</a:t>
            </a:r>
            <a:r>
              <a:rPr lang="ru-RU" sz="1900" dirty="0">
                <a:solidFill>
                  <a:schemeClr val="bg1"/>
                </a:solidFill>
              </a:rPr>
              <a:t>, </a:t>
            </a:r>
            <a:r>
              <a:rPr lang="ru-RU" sz="1900" dirty="0" err="1">
                <a:solidFill>
                  <a:schemeClr val="bg1"/>
                </a:solidFill>
              </a:rPr>
              <a:t>які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призвели</a:t>
            </a:r>
            <a:r>
              <a:rPr lang="ru-RU" sz="1900" dirty="0">
                <a:solidFill>
                  <a:schemeClr val="bg1"/>
                </a:solidFill>
              </a:rPr>
              <a:t> до </a:t>
            </a:r>
            <a:r>
              <a:rPr lang="ru-RU" sz="1900" dirty="0" err="1">
                <a:solidFill>
                  <a:schemeClr val="bg1"/>
                </a:solidFill>
              </a:rPr>
              <a:t>руйнування</a:t>
            </a:r>
            <a:r>
              <a:rPr lang="ru-RU" sz="1900" dirty="0">
                <a:solidFill>
                  <a:schemeClr val="bg1"/>
                </a:solidFill>
              </a:rPr>
              <a:t> реактора та </a:t>
            </a:r>
            <a:r>
              <a:rPr lang="ru-RU" sz="1900" dirty="0" err="1">
                <a:solidFill>
                  <a:schemeClr val="bg1"/>
                </a:solidFill>
              </a:rPr>
              <a:t>будівлі</a:t>
            </a:r>
            <a:r>
              <a:rPr lang="ru-RU" sz="1900" dirty="0">
                <a:solidFill>
                  <a:schemeClr val="bg1"/>
                </a:solidFill>
              </a:rPr>
              <a:t> 4-го блока і </a:t>
            </a:r>
            <a:r>
              <a:rPr lang="ru-RU" sz="1900" dirty="0" err="1">
                <a:solidFill>
                  <a:schemeClr val="bg1"/>
                </a:solidFill>
              </a:rPr>
              <a:t>викиду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великої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кількості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радіоактивних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речовин</a:t>
            </a:r>
            <a:r>
              <a:rPr lang="ru-RU" sz="1900" dirty="0">
                <a:solidFill>
                  <a:schemeClr val="bg1"/>
                </a:solidFill>
              </a:rPr>
              <a:t> у </a:t>
            </a:r>
            <a:r>
              <a:rPr lang="ru-RU" sz="1900" dirty="0" err="1">
                <a:solidFill>
                  <a:schemeClr val="bg1"/>
                </a:solidFill>
              </a:rPr>
              <a:t>довкілля</a:t>
            </a:r>
            <a:r>
              <a:rPr lang="ru-RU" sz="1900" dirty="0">
                <a:solidFill>
                  <a:schemeClr val="bg1"/>
                </a:solidFill>
              </a:rPr>
              <a:t>. Потоки </a:t>
            </a:r>
            <a:r>
              <a:rPr lang="ru-RU" sz="1900" dirty="0" err="1">
                <a:solidFill>
                  <a:schemeClr val="bg1"/>
                </a:solidFill>
              </a:rPr>
              <a:t>високоактивної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лави</a:t>
            </a:r>
            <a:r>
              <a:rPr lang="ru-RU" sz="1900" dirty="0">
                <a:solidFill>
                  <a:schemeClr val="bg1"/>
                </a:solidFill>
              </a:rPr>
              <a:t> з </a:t>
            </a:r>
            <a:r>
              <a:rPr lang="ru-RU" sz="1900" dirty="0" err="1">
                <a:solidFill>
                  <a:schemeClr val="bg1"/>
                </a:solidFill>
              </a:rPr>
              <a:t>розплавленого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палива</a:t>
            </a:r>
            <a:r>
              <a:rPr lang="ru-RU" sz="1900" dirty="0">
                <a:solidFill>
                  <a:schemeClr val="bg1"/>
                </a:solidFill>
              </a:rPr>
              <a:t> й </a:t>
            </a:r>
            <a:r>
              <a:rPr lang="ru-RU" sz="1900" dirty="0" err="1">
                <a:solidFill>
                  <a:schemeClr val="bg1"/>
                </a:solidFill>
              </a:rPr>
              <a:t>графіту</a:t>
            </a:r>
            <a:r>
              <a:rPr lang="ru-RU" sz="1900" dirty="0">
                <a:solidFill>
                  <a:schemeClr val="bg1"/>
                </a:solidFill>
              </a:rPr>
              <a:t> проникли у </a:t>
            </a:r>
            <a:r>
              <a:rPr lang="ru-RU" sz="1900" dirty="0" err="1">
                <a:solidFill>
                  <a:schemeClr val="bg1"/>
                </a:solidFill>
              </a:rPr>
              <a:t>приміщення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нижньої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частини</a:t>
            </a:r>
            <a:r>
              <a:rPr lang="ru-RU" sz="1900" dirty="0">
                <a:solidFill>
                  <a:schemeClr val="bg1"/>
                </a:solidFill>
              </a:rPr>
              <a:t> реактора. В </a:t>
            </a:r>
            <a:r>
              <a:rPr lang="ru-RU" sz="1900" dirty="0" err="1">
                <a:solidFill>
                  <a:schemeClr val="bg1"/>
                </a:solidFill>
              </a:rPr>
              <a:t>результаті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склалася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надзвичайна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ситуація</a:t>
            </a:r>
            <a:r>
              <a:rPr lang="ru-RU" sz="1900" dirty="0">
                <a:solidFill>
                  <a:schemeClr val="bg1"/>
                </a:solidFill>
              </a:rPr>
              <a:t>, яка </a:t>
            </a:r>
            <a:r>
              <a:rPr lang="ru-RU" sz="1900" dirty="0" err="1">
                <a:solidFill>
                  <a:schemeClr val="bg1"/>
                </a:solidFill>
              </a:rPr>
              <a:t>вимагала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термінових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дій</a:t>
            </a:r>
            <a:r>
              <a:rPr lang="ru-RU" sz="1900" dirty="0">
                <a:solidFill>
                  <a:schemeClr val="bg1"/>
                </a:solidFill>
              </a:rPr>
              <a:t> по </a:t>
            </a:r>
            <a:r>
              <a:rPr lang="ru-RU" sz="1900" dirty="0" err="1">
                <a:solidFill>
                  <a:schemeClr val="bg1"/>
                </a:solidFill>
              </a:rPr>
              <a:t>нейтралізації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  <a:r>
              <a:rPr lang="ru-RU" sz="1900" dirty="0" err="1">
                <a:solidFill>
                  <a:schemeClr val="bg1"/>
                </a:solidFill>
              </a:rPr>
              <a:t>небезпеки</a:t>
            </a:r>
            <a:r>
              <a:rPr lang="ru-RU" sz="19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16632"/>
            <a:ext cx="47633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Аварія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26 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квітня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1986 року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89040"/>
            <a:ext cx="40957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9" b="7789"/>
          <a:stretch>
            <a:fillRect/>
          </a:stretch>
        </p:blipFill>
        <p:spPr>
          <a:xfrm>
            <a:off x="161286" y="836712"/>
            <a:ext cx="4176464" cy="448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16016" y="980728"/>
            <a:ext cx="4202792" cy="5444832"/>
          </a:xfrm>
        </p:spPr>
        <p:txBody>
          <a:bodyPr/>
          <a:lstStyle/>
          <a:p>
            <a:r>
              <a:rPr lang="ru-RU" sz="2000" dirty="0">
                <a:solidFill>
                  <a:schemeClr val="bg1"/>
                </a:solidFill>
              </a:rPr>
              <a:t>Першими в </a:t>
            </a:r>
            <a:r>
              <a:rPr lang="ru-RU" sz="2000" dirty="0" err="1">
                <a:solidFill>
                  <a:schemeClr val="bg1"/>
                </a:solidFill>
              </a:rPr>
              <a:t>боротьбу</a:t>
            </a:r>
            <a:r>
              <a:rPr lang="ru-RU" sz="2000" dirty="0">
                <a:solidFill>
                  <a:schemeClr val="bg1"/>
                </a:solidFill>
              </a:rPr>
              <a:t> з вогнем </a:t>
            </a:r>
            <a:r>
              <a:rPr lang="ru-RU" sz="2000" dirty="0" err="1">
                <a:solidFill>
                  <a:schemeClr val="bg1"/>
                </a:solidFill>
              </a:rPr>
              <a:t>включилися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воєнізовані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пожежні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частини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міст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Чорнобиля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Прип'яті</a:t>
            </a:r>
            <a:r>
              <a:rPr lang="ru-RU" sz="2000" dirty="0">
                <a:solidFill>
                  <a:schemeClr val="bg1"/>
                </a:solidFill>
              </a:rPr>
              <a:t>, а </a:t>
            </a:r>
            <a:r>
              <a:rPr lang="ru-RU" sz="2000" dirty="0" err="1">
                <a:solidFill>
                  <a:schemeClr val="bg1"/>
                </a:solidFill>
              </a:rPr>
              <a:t>також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Києва</a:t>
            </a:r>
            <a:r>
              <a:rPr lang="ru-RU" sz="2000" dirty="0">
                <a:solidFill>
                  <a:schemeClr val="bg1"/>
                </a:solidFill>
              </a:rPr>
              <a:t> й </a:t>
            </a:r>
            <a:r>
              <a:rPr lang="ru-RU" sz="2000" dirty="0" err="1">
                <a:solidFill>
                  <a:schemeClr val="bg1"/>
                </a:solidFill>
              </a:rPr>
              <a:t>інших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населених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пунктів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Київщини</a:t>
            </a:r>
            <a:r>
              <a:rPr lang="ru-RU" sz="2000" dirty="0">
                <a:solidFill>
                  <a:schemeClr val="bg1"/>
                </a:solidFill>
              </a:rPr>
              <a:t>, особливо </a:t>
            </a:r>
            <a:r>
              <a:rPr lang="ru-RU" sz="2000" dirty="0" err="1">
                <a:solidFill>
                  <a:schemeClr val="bg1"/>
                </a:solidFill>
              </a:rPr>
              <a:t>міста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Білої</a:t>
            </a:r>
            <a:r>
              <a:rPr lang="ru-RU" sz="2000" dirty="0">
                <a:solidFill>
                  <a:schemeClr val="bg1"/>
                </a:solidFill>
              </a:rPr>
              <a:t> Церкви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Завдяки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рішучим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діям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воєнізованої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пожежної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охорони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Чорнобильської</a:t>
            </a:r>
            <a:r>
              <a:rPr lang="ru-RU" sz="2000" dirty="0">
                <a:solidFill>
                  <a:schemeClr val="bg1"/>
                </a:solidFill>
              </a:rPr>
              <a:t> АЕС та </a:t>
            </a:r>
            <a:r>
              <a:rPr lang="ru-RU" sz="2000" dirty="0" err="1">
                <a:solidFill>
                  <a:schemeClr val="bg1"/>
                </a:solidFill>
              </a:rPr>
              <a:t>інших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підрозділів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пожежу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покрівлях</a:t>
            </a:r>
            <a:r>
              <a:rPr lang="ru-RU" sz="2000" dirty="0">
                <a:solidFill>
                  <a:schemeClr val="bg1"/>
                </a:solidFill>
              </a:rPr>
              <a:t> ЧАЕС о 6 </a:t>
            </a:r>
            <a:r>
              <a:rPr lang="ru-RU" sz="2000" dirty="0" err="1">
                <a:solidFill>
                  <a:schemeClr val="bg1"/>
                </a:solidFill>
              </a:rPr>
              <a:t>годині</a:t>
            </a:r>
            <a:r>
              <a:rPr lang="ru-RU" sz="2000" dirty="0">
                <a:solidFill>
                  <a:schemeClr val="bg1"/>
                </a:solidFill>
              </a:rPr>
              <a:t> 35 </a:t>
            </a:r>
            <a:r>
              <a:rPr lang="ru-RU" sz="2000" dirty="0" err="1">
                <a:solidFill>
                  <a:schemeClr val="bg1"/>
                </a:solidFill>
              </a:rPr>
              <a:t>хвилин</a:t>
            </a:r>
            <a:r>
              <a:rPr lang="ru-RU" sz="2000" dirty="0">
                <a:solidFill>
                  <a:schemeClr val="bg1"/>
                </a:solidFill>
              </a:rPr>
              <a:t> 26 </a:t>
            </a:r>
            <a:r>
              <a:rPr lang="ru-RU" sz="2000" dirty="0" err="1">
                <a:solidFill>
                  <a:schemeClr val="bg1"/>
                </a:solidFill>
              </a:rPr>
              <a:t>квітня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повністю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ліквідовано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8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>
            <a:fillRect/>
          </a:stretch>
        </p:blipFill>
        <p:spPr>
          <a:xfrm>
            <a:off x="0" y="1124744"/>
            <a:ext cx="3851920" cy="395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779912" y="260648"/>
            <a:ext cx="5040560" cy="640871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Практично </a:t>
            </a:r>
            <a:r>
              <a:rPr lang="ru-RU" sz="2000" dirty="0" err="1">
                <a:solidFill>
                  <a:schemeClr val="bg1"/>
                </a:solidFill>
              </a:rPr>
              <a:t>всі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хто</a:t>
            </a:r>
            <a:r>
              <a:rPr lang="ru-RU" sz="2000" dirty="0">
                <a:solidFill>
                  <a:schemeClr val="bg1"/>
                </a:solidFill>
              </a:rPr>
              <a:t> першими </a:t>
            </a:r>
            <a:r>
              <a:rPr lang="ru-RU" sz="2000" dirty="0" err="1">
                <a:solidFill>
                  <a:schemeClr val="bg1"/>
                </a:solidFill>
              </a:rPr>
              <a:t>включилися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боротьбу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пожежею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дістали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небезпечні</a:t>
            </a:r>
            <a:r>
              <a:rPr lang="ru-RU" sz="2000" dirty="0">
                <a:solidFill>
                  <a:schemeClr val="bg1"/>
                </a:solidFill>
              </a:rPr>
              <a:t> для </a:t>
            </a:r>
            <a:r>
              <a:rPr lang="ru-RU" sz="2000" dirty="0" err="1">
                <a:solidFill>
                  <a:schemeClr val="bg1"/>
                </a:solidFill>
              </a:rPr>
              <a:t>життя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дози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опромінення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Всі</a:t>
            </a:r>
            <a:r>
              <a:rPr lang="ru-RU" sz="2000" dirty="0">
                <a:solidFill>
                  <a:schemeClr val="bg1"/>
                </a:solidFill>
              </a:rPr>
              <a:t> вони посмертно </a:t>
            </a:r>
            <a:r>
              <a:rPr lang="ru-RU" sz="2000" dirty="0" err="1">
                <a:solidFill>
                  <a:schemeClr val="bg1"/>
                </a:solidFill>
              </a:rPr>
              <a:t>відзначені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високими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нагородами.Високі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моральні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якості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бойова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готовність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професіоналізм</a:t>
            </a:r>
            <a:r>
              <a:rPr lang="ru-RU" sz="2000" dirty="0">
                <a:solidFill>
                  <a:schemeClr val="bg1"/>
                </a:solidFill>
              </a:rPr>
              <a:t> – усе </a:t>
            </a:r>
            <a:r>
              <a:rPr lang="ru-RU" sz="2000" dirty="0" err="1">
                <a:solidFill>
                  <a:schemeClr val="bg1"/>
                </a:solidFill>
              </a:rPr>
              <a:t>це</a:t>
            </a:r>
            <a:r>
              <a:rPr lang="ru-RU" sz="2000" dirty="0">
                <a:solidFill>
                  <a:schemeClr val="bg1"/>
                </a:solidFill>
              </a:rPr>
              <a:t> дозволило </a:t>
            </a:r>
            <a:r>
              <a:rPr lang="ru-RU" sz="2000" dirty="0" err="1">
                <a:solidFill>
                  <a:schemeClr val="bg1"/>
                </a:solidFill>
              </a:rPr>
              <a:t>пожежникам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успішно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вийти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ситуацій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виникли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відразу</a:t>
            </a:r>
            <a:r>
              <a:rPr lang="ru-RU" sz="2000" dirty="0">
                <a:solidFill>
                  <a:schemeClr val="bg1"/>
                </a:solidFill>
              </a:rPr>
              <a:t> ж </a:t>
            </a:r>
            <a:r>
              <a:rPr lang="ru-RU" sz="2000" dirty="0" err="1">
                <a:solidFill>
                  <a:schemeClr val="bg1"/>
                </a:solidFill>
              </a:rPr>
              <a:t>після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аварії</a:t>
            </a:r>
            <a:r>
              <a:rPr lang="ru-RU" sz="2000" dirty="0">
                <a:solidFill>
                  <a:schemeClr val="bg1"/>
                </a:solidFill>
              </a:rPr>
              <a:t>. Разом з </a:t>
            </a:r>
            <a:r>
              <a:rPr lang="ru-RU" sz="2000" dirty="0" err="1">
                <a:solidFill>
                  <a:schemeClr val="bg1"/>
                </a:solidFill>
              </a:rPr>
              <a:t>тим</a:t>
            </a:r>
            <a:r>
              <a:rPr lang="ru-RU" sz="2000" dirty="0">
                <a:solidFill>
                  <a:schemeClr val="bg1"/>
                </a:solidFill>
              </a:rPr>
              <a:t> стало ясно,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пожежна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техніка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була</a:t>
            </a:r>
            <a:r>
              <a:rPr lang="ru-RU" sz="2000" dirty="0">
                <a:solidFill>
                  <a:schemeClr val="bg1"/>
                </a:solidFill>
              </a:rPr>
              <a:t> погано </a:t>
            </a:r>
            <a:r>
              <a:rPr lang="ru-RU" sz="2000" dirty="0" err="1">
                <a:solidFill>
                  <a:schemeClr val="bg1"/>
                </a:solidFill>
              </a:rPr>
              <a:t>захищена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проникнення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радіоактивного</a:t>
            </a:r>
            <a:r>
              <a:rPr lang="ru-RU" sz="2000" dirty="0">
                <a:solidFill>
                  <a:schemeClr val="bg1"/>
                </a:solidFill>
              </a:rPr>
              <a:t> пилу в </a:t>
            </a:r>
            <a:r>
              <a:rPr lang="ru-RU" sz="2000" dirty="0" err="1">
                <a:solidFill>
                  <a:schemeClr val="bg1"/>
                </a:solidFill>
              </a:rPr>
              <a:t>кабіни</a:t>
            </a:r>
            <a:r>
              <a:rPr lang="ru-RU" sz="2000" dirty="0">
                <a:solidFill>
                  <a:schemeClr val="bg1"/>
                </a:solidFill>
              </a:rPr>
              <a:t> машин, мала невеликий </a:t>
            </a:r>
            <a:r>
              <a:rPr lang="ru-RU" sz="2000" dirty="0" err="1">
                <a:solidFill>
                  <a:schemeClr val="bg1"/>
                </a:solidFill>
              </a:rPr>
              <a:t>коефіцієнт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захисту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іонізуючого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випромінювання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Пожежники</a:t>
            </a:r>
            <a:r>
              <a:rPr lang="ru-RU" sz="2000" dirty="0">
                <a:solidFill>
                  <a:schemeClr val="bg1"/>
                </a:solidFill>
              </a:rPr>
              <a:t> не </a:t>
            </a:r>
            <a:r>
              <a:rPr lang="ru-RU" sz="2000" dirty="0" err="1">
                <a:solidFill>
                  <a:schemeClr val="bg1"/>
                </a:solidFill>
              </a:rPr>
              <a:t>мали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надійних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засобів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захисту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особового</a:t>
            </a:r>
            <a:r>
              <a:rPr lang="ru-RU" sz="2000" dirty="0">
                <a:solidFill>
                  <a:schemeClr val="bg1"/>
                </a:solidFill>
              </a:rPr>
              <a:t> складу, </a:t>
            </a:r>
            <a:r>
              <a:rPr lang="ru-RU" sz="2000" dirty="0" err="1">
                <a:solidFill>
                  <a:schemeClr val="bg1"/>
                </a:solidFill>
              </a:rPr>
              <a:t>пристрої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індивідуального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дозиметричного</a:t>
            </a:r>
            <a:r>
              <a:rPr lang="ru-RU" sz="2000" dirty="0">
                <a:solidFill>
                  <a:schemeClr val="bg1"/>
                </a:solidFill>
              </a:rPr>
              <a:t> контролю не </a:t>
            </a:r>
            <a:r>
              <a:rPr lang="ru-RU" sz="2000" dirty="0" err="1">
                <a:solidFill>
                  <a:schemeClr val="bg1"/>
                </a:solidFill>
              </a:rPr>
              <a:t>завжди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забезпечували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достовірні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дози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опромінювання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7" r="18537"/>
          <a:stretch>
            <a:fillRect/>
          </a:stretch>
        </p:blipFill>
        <p:spPr>
          <a:xfrm>
            <a:off x="4427984" y="1052736"/>
            <a:ext cx="4629150" cy="4873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4355976" cy="5084792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Розчищенням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підходів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зруйнованого</a:t>
            </a:r>
            <a:r>
              <a:rPr lang="ru-RU" sz="2000" dirty="0">
                <a:solidFill>
                  <a:schemeClr val="bg1"/>
                </a:solidFill>
              </a:rPr>
              <a:t> реактора, </a:t>
            </a:r>
            <a:r>
              <a:rPr lang="ru-RU" sz="2000" dirty="0" err="1">
                <a:solidFill>
                  <a:schemeClr val="bg1"/>
                </a:solidFill>
              </a:rPr>
              <a:t>прибиранням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викинутих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вибухом</a:t>
            </a:r>
            <a:r>
              <a:rPr lang="ru-RU" sz="2000" dirty="0">
                <a:solidFill>
                  <a:schemeClr val="bg1"/>
                </a:solidFill>
              </a:rPr>
              <a:t> ядерного </a:t>
            </a:r>
            <a:r>
              <a:rPr lang="ru-RU" sz="2000" dirty="0" err="1">
                <a:solidFill>
                  <a:schemeClr val="bg1"/>
                </a:solidFill>
              </a:rPr>
              <a:t>палива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уламків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паливних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шматків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графітової</a:t>
            </a:r>
            <a:r>
              <a:rPr lang="ru-RU" sz="2000" dirty="0">
                <a:solidFill>
                  <a:schemeClr val="bg1"/>
                </a:solidFill>
              </a:rPr>
              <a:t> кладки та </a:t>
            </a:r>
            <a:r>
              <a:rPr lang="ru-RU" sz="2000" dirty="0" err="1">
                <a:solidFill>
                  <a:schemeClr val="bg1"/>
                </a:solidFill>
              </a:rPr>
              <a:t>елементів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конструкцій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зайнялися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підрозділи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збройних</a:t>
            </a:r>
            <a:r>
              <a:rPr lang="ru-RU" sz="2000" dirty="0">
                <a:solidFill>
                  <a:schemeClr val="bg1"/>
                </a:solidFill>
              </a:rPr>
              <a:t> сил </a:t>
            </a:r>
            <a:r>
              <a:rPr lang="ru-RU" sz="2000" dirty="0" err="1">
                <a:solidFill>
                  <a:schemeClr val="bg1"/>
                </a:solidFill>
              </a:rPr>
              <a:t>колишнього</a:t>
            </a:r>
            <a:r>
              <a:rPr lang="ru-RU" sz="2000" dirty="0">
                <a:solidFill>
                  <a:schemeClr val="bg1"/>
                </a:solidFill>
              </a:rPr>
              <a:t> СРСР, ряду </a:t>
            </a:r>
            <a:r>
              <a:rPr lang="ru-RU" sz="2000" dirty="0" err="1">
                <a:solidFill>
                  <a:schemeClr val="bg1"/>
                </a:solidFill>
              </a:rPr>
              <a:t>міністерств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відомств</a:t>
            </a:r>
            <a:r>
              <a:rPr lang="ru-RU" sz="2000" dirty="0">
                <a:solidFill>
                  <a:schemeClr val="bg1"/>
                </a:solidFill>
              </a:rPr>
              <a:t>. У </a:t>
            </a:r>
            <a:r>
              <a:rPr lang="ru-RU" sz="2000" dirty="0" err="1">
                <a:solidFill>
                  <a:schemeClr val="bg1"/>
                </a:solidFill>
              </a:rPr>
              <a:t>перші</a:t>
            </a:r>
            <a:r>
              <a:rPr lang="ru-RU" sz="2000" dirty="0">
                <a:solidFill>
                  <a:schemeClr val="bg1"/>
                </a:solidFill>
              </a:rPr>
              <a:t> ж </a:t>
            </a:r>
            <a:r>
              <a:rPr lang="ru-RU" sz="2000" dirty="0" err="1">
                <a:solidFill>
                  <a:schemeClr val="bg1"/>
                </a:solidFill>
              </a:rPr>
              <a:t>дні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після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аварії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розгорнулися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інженерні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хімічні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інші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роботи</a:t>
            </a:r>
            <a:r>
              <a:rPr lang="ru-RU" sz="2000" dirty="0">
                <a:solidFill>
                  <a:schemeClr val="bg1"/>
                </a:solidFill>
              </a:rPr>
              <a:t> по </a:t>
            </a:r>
            <a:r>
              <a:rPr lang="ru-RU" sz="2000" dirty="0" err="1">
                <a:solidFill>
                  <a:schemeClr val="bg1"/>
                </a:solidFill>
              </a:rPr>
              <a:t>мінімізації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наслідків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трагедії</a:t>
            </a:r>
            <a:r>
              <a:rPr lang="ru-RU" sz="2000" dirty="0">
                <a:solidFill>
                  <a:schemeClr val="bg1"/>
                </a:solidFill>
              </a:rPr>
              <a:t>. Для </a:t>
            </a:r>
            <a:r>
              <a:rPr lang="ru-RU" sz="2000" dirty="0" err="1">
                <a:solidFill>
                  <a:schemeClr val="bg1"/>
                </a:solidFill>
              </a:rPr>
              <a:t>виконання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робіт</a:t>
            </a:r>
            <a:r>
              <a:rPr lang="ru-RU" sz="2000" dirty="0">
                <a:solidFill>
                  <a:schemeClr val="bg1"/>
                </a:solidFill>
              </a:rPr>
              <a:t> у </a:t>
            </a:r>
            <a:r>
              <a:rPr lang="ru-RU" sz="2000" dirty="0" err="1">
                <a:solidFill>
                  <a:schemeClr val="bg1"/>
                </a:solidFill>
              </a:rPr>
              <a:t>зоні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Чорнобильської</a:t>
            </a:r>
            <a:r>
              <a:rPr lang="ru-RU" sz="2000" dirty="0">
                <a:solidFill>
                  <a:schemeClr val="bg1"/>
                </a:solidFill>
              </a:rPr>
              <a:t> АЕС </a:t>
            </a:r>
            <a:r>
              <a:rPr lang="ru-RU" sz="2000" dirty="0" err="1">
                <a:solidFill>
                  <a:schemeClr val="bg1"/>
                </a:solidFill>
              </a:rPr>
              <a:t>було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мобілізовано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велику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кількість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цивільних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осіб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перебували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військовому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обліку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61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	У </a:t>
            </a:r>
            <a:r>
              <a:rPr lang="ru-RU" dirty="0" err="1">
                <a:solidFill>
                  <a:schemeClr val="bg1"/>
                </a:solidFill>
              </a:rPr>
              <a:t>перші</a:t>
            </a:r>
            <a:r>
              <a:rPr lang="ru-RU" dirty="0">
                <a:solidFill>
                  <a:schemeClr val="bg1"/>
                </a:solidFill>
              </a:rPr>
              <a:t> два </a:t>
            </a:r>
            <a:r>
              <a:rPr lang="ru-RU" dirty="0" err="1">
                <a:solidFill>
                  <a:schemeClr val="bg1"/>
                </a:solidFill>
              </a:rPr>
              <a:t>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аварії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Чорнобильській</a:t>
            </a:r>
            <a:r>
              <a:rPr lang="ru-RU" dirty="0">
                <a:solidFill>
                  <a:schemeClr val="bg1"/>
                </a:solidFill>
              </a:rPr>
              <a:t> АЕС </a:t>
            </a:r>
            <a:r>
              <a:rPr lang="ru-RU" dirty="0" err="1">
                <a:solidFill>
                  <a:schemeClr val="bg1"/>
                </a:solidFill>
              </a:rPr>
              <a:t>здійснювали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евакуацію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10-кілометрової </a:t>
            </a:r>
            <a:r>
              <a:rPr lang="ru-RU" dirty="0" err="1">
                <a:solidFill>
                  <a:schemeClr val="bg1"/>
                </a:solidFill>
              </a:rPr>
              <a:t>зони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Зокрема</a:t>
            </a:r>
            <a:r>
              <a:rPr lang="ru-RU" dirty="0">
                <a:solidFill>
                  <a:schemeClr val="bg1"/>
                </a:solidFill>
              </a:rPr>
              <a:t>, через </a:t>
            </a:r>
            <a:r>
              <a:rPr lang="ru-RU" dirty="0" err="1">
                <a:solidFill>
                  <a:schemeClr val="bg1"/>
                </a:solidFill>
              </a:rPr>
              <a:t>півтори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доби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вибуху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станції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вивезли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мешканців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Прип’ять</a:t>
            </a:r>
            <a:r>
              <a:rPr lang="ru-RU" dirty="0">
                <a:solidFill>
                  <a:schemeClr val="bg1"/>
                </a:solidFill>
              </a:rPr>
              <a:t>. А з 30-кілометрової </a:t>
            </a:r>
            <a:r>
              <a:rPr lang="ru-RU" dirty="0" err="1">
                <a:solidFill>
                  <a:schemeClr val="bg1"/>
                </a:solidFill>
              </a:rPr>
              <a:t>зони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перші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п’ять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днів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аварії</a:t>
            </a:r>
            <a:r>
              <a:rPr lang="ru-RU" dirty="0">
                <a:solidFill>
                  <a:schemeClr val="bg1"/>
                </a:solidFill>
              </a:rPr>
              <a:t> людей не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вивозили</a:t>
            </a:r>
            <a:r>
              <a:rPr lang="ru-RU" dirty="0">
                <a:solidFill>
                  <a:schemeClr val="bg1"/>
                </a:solidFill>
              </a:rPr>
              <a:t> –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 й не </a:t>
            </a:r>
            <a:r>
              <a:rPr lang="ru-RU" dirty="0" err="1">
                <a:solidFill>
                  <a:schemeClr val="bg1"/>
                </a:solidFill>
              </a:rPr>
              <a:t>попереджали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загрозу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радіації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dirty="0" err="1" smtClean="0">
                <a:solidFill>
                  <a:schemeClr val="bg1"/>
                </a:solidFill>
              </a:rPr>
              <a:t>Зокрема</a:t>
            </a:r>
            <a:r>
              <a:rPr lang="ru-RU" dirty="0">
                <a:solidFill>
                  <a:schemeClr val="bg1"/>
                </a:solidFill>
              </a:rPr>
              <a:t>, 1 </a:t>
            </a:r>
            <a:r>
              <a:rPr lang="ru-RU" dirty="0" err="1">
                <a:solidFill>
                  <a:schemeClr val="bg1"/>
                </a:solidFill>
              </a:rPr>
              <a:t>травня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сотні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тисяч</a:t>
            </a:r>
            <a:r>
              <a:rPr lang="ru-RU" dirty="0">
                <a:solidFill>
                  <a:schemeClr val="bg1"/>
                </a:solidFill>
              </a:rPr>
              <a:t> людей, у тому </a:t>
            </a:r>
            <a:r>
              <a:rPr lang="ru-RU" dirty="0" err="1">
                <a:solidFill>
                  <a:schemeClr val="bg1"/>
                </a:solidFill>
              </a:rPr>
              <a:t>числі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дітей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вивели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святковий</a:t>
            </a:r>
            <a:r>
              <a:rPr lang="ru-RU" dirty="0">
                <a:solidFill>
                  <a:schemeClr val="bg1"/>
                </a:solidFill>
              </a:rPr>
              <a:t> парад у </a:t>
            </a:r>
            <a:r>
              <a:rPr lang="ru-RU" dirty="0" err="1">
                <a:solidFill>
                  <a:schemeClr val="bg1"/>
                </a:solidFill>
              </a:rPr>
              <a:t>Києві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хоча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рівень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радіації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столиці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перевищував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допустимий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декілька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десятків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разів</a:t>
            </a:r>
            <a:r>
              <a:rPr lang="ru-RU" dirty="0">
                <a:solidFill>
                  <a:schemeClr val="bg1"/>
                </a:solidFill>
              </a:rPr>
              <a:t>. Про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свідчать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розсекречені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документи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радянських</a:t>
            </a:r>
            <a:r>
              <a:rPr lang="ru-RU" dirty="0">
                <a:solidFill>
                  <a:schemeClr val="bg1"/>
                </a:solidFill>
              </a:rPr>
              <a:t> спецслужб.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dirty="0" err="1" smtClean="0">
                <a:solidFill>
                  <a:schemeClr val="bg1"/>
                </a:solidFill>
              </a:rPr>
              <a:t>Інформацію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ж </a:t>
            </a:r>
            <a:r>
              <a:rPr lang="ru-RU" dirty="0" err="1">
                <a:solidFill>
                  <a:schemeClr val="bg1"/>
                </a:solidFill>
              </a:rPr>
              <a:t>іноземної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преси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зокрема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радіоповідомлення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радянська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преса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телебачення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називали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брехнею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провокацією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576114"/>
            <a:ext cx="2466975" cy="1857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04" y="2780928"/>
            <a:ext cx="2225527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0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5688632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sz="1700" dirty="0" err="1" smtClean="0">
                <a:solidFill>
                  <a:schemeClr val="bg1"/>
                </a:solidFill>
              </a:rPr>
              <a:t>Тодішнє</a:t>
            </a: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керівництво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радянської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України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пояснювало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згодом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свої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дії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необхідністю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запобігти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паніці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серед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населення</a:t>
            </a:r>
            <a:r>
              <a:rPr lang="ru-RU" sz="1700" dirty="0">
                <a:solidFill>
                  <a:schemeClr val="bg1"/>
                </a:solidFill>
              </a:rPr>
              <a:t>. </a:t>
            </a:r>
            <a:r>
              <a:rPr lang="ru-RU" sz="1700" dirty="0" err="1">
                <a:solidFill>
                  <a:schemeClr val="bg1"/>
                </a:solidFill>
              </a:rPr>
              <a:t>Зокрема</a:t>
            </a:r>
            <a:r>
              <a:rPr lang="ru-RU" sz="1700" dirty="0">
                <a:solidFill>
                  <a:schemeClr val="bg1"/>
                </a:solidFill>
              </a:rPr>
              <a:t>, </a:t>
            </a:r>
            <a:r>
              <a:rPr lang="ru-RU" sz="1700" dirty="0" err="1">
                <a:solidFill>
                  <a:schemeClr val="bg1"/>
                </a:solidFill>
              </a:rPr>
              <a:t>колишня</a:t>
            </a:r>
            <a:r>
              <a:rPr lang="ru-RU" sz="1700" dirty="0">
                <a:solidFill>
                  <a:schemeClr val="bg1"/>
                </a:solidFill>
              </a:rPr>
              <a:t> голова </a:t>
            </a:r>
            <a:r>
              <a:rPr lang="ru-RU" sz="1700" dirty="0" err="1">
                <a:solidFill>
                  <a:schemeClr val="bg1"/>
                </a:solidFill>
              </a:rPr>
              <a:t>Президії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Верховної</a:t>
            </a:r>
            <a:r>
              <a:rPr lang="ru-RU" sz="1700" dirty="0">
                <a:solidFill>
                  <a:schemeClr val="bg1"/>
                </a:solidFill>
              </a:rPr>
              <a:t> Ради УРСР Валентина Шевченко в документальному </a:t>
            </a:r>
            <a:r>
              <a:rPr lang="ru-RU" sz="1700" dirty="0" err="1">
                <a:solidFill>
                  <a:schemeClr val="bg1"/>
                </a:solidFill>
              </a:rPr>
              <a:t>фільмі</a:t>
            </a:r>
            <a:r>
              <a:rPr lang="ru-RU" sz="1700" dirty="0">
                <a:solidFill>
                  <a:schemeClr val="bg1"/>
                </a:solidFill>
              </a:rPr>
              <a:t> «</a:t>
            </a:r>
            <a:r>
              <a:rPr lang="ru-RU" sz="1700" dirty="0" err="1">
                <a:solidFill>
                  <a:schemeClr val="bg1"/>
                </a:solidFill>
              </a:rPr>
              <a:t>Жінки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Чорнобиля</a:t>
            </a:r>
            <a:r>
              <a:rPr lang="ru-RU" sz="1700" dirty="0">
                <a:solidFill>
                  <a:schemeClr val="bg1"/>
                </a:solidFill>
              </a:rPr>
              <a:t>» </a:t>
            </a:r>
            <a:r>
              <a:rPr lang="ru-RU" sz="1700" dirty="0" err="1">
                <a:solidFill>
                  <a:schemeClr val="bg1"/>
                </a:solidFill>
              </a:rPr>
              <a:t>запевнювала</a:t>
            </a:r>
            <a:r>
              <a:rPr lang="ru-RU" sz="1700" dirty="0">
                <a:solidFill>
                  <a:schemeClr val="bg1"/>
                </a:solidFill>
              </a:rPr>
              <a:t>, </a:t>
            </a:r>
            <a:r>
              <a:rPr lang="ru-RU" sz="1700" dirty="0" err="1">
                <a:solidFill>
                  <a:schemeClr val="bg1"/>
                </a:solidFill>
              </a:rPr>
              <a:t>що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тодішнє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керівництво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України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намагалось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усіляко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захистити</a:t>
            </a:r>
            <a:r>
              <a:rPr lang="ru-RU" sz="1700" dirty="0">
                <a:solidFill>
                  <a:schemeClr val="bg1"/>
                </a:solidFill>
              </a:rPr>
              <a:t> людей. «</a:t>
            </a:r>
            <a:r>
              <a:rPr lang="ru-RU" sz="1700" dirty="0" err="1">
                <a:solidFill>
                  <a:schemeClr val="bg1"/>
                </a:solidFill>
              </a:rPr>
              <a:t>Всі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дуже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сьогодні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охочі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аналізувати</a:t>
            </a:r>
            <a:r>
              <a:rPr lang="ru-RU" sz="1700" dirty="0">
                <a:solidFill>
                  <a:schemeClr val="bg1"/>
                </a:solidFill>
              </a:rPr>
              <a:t> і </a:t>
            </a:r>
            <a:r>
              <a:rPr lang="ru-RU" sz="1700" dirty="0" err="1">
                <a:solidFill>
                  <a:schemeClr val="bg1"/>
                </a:solidFill>
              </a:rPr>
              <a:t>говорити</a:t>
            </a:r>
            <a:r>
              <a:rPr lang="ru-RU" sz="1700" dirty="0">
                <a:solidFill>
                  <a:schemeClr val="bg1"/>
                </a:solidFill>
              </a:rPr>
              <a:t>, а </a:t>
            </a:r>
            <a:r>
              <a:rPr lang="ru-RU" sz="1700" dirty="0" err="1">
                <a:solidFill>
                  <a:schemeClr val="bg1"/>
                </a:solidFill>
              </a:rPr>
              <a:t>тоді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потрібно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було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кожну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хвилину</a:t>
            </a:r>
            <a:r>
              <a:rPr lang="ru-RU" sz="1700" dirty="0">
                <a:solidFill>
                  <a:schemeClr val="bg1"/>
                </a:solidFill>
              </a:rPr>
              <a:t>, </a:t>
            </a:r>
            <a:r>
              <a:rPr lang="ru-RU" sz="1700" dirty="0" err="1">
                <a:solidFill>
                  <a:schemeClr val="bg1"/>
                </a:solidFill>
              </a:rPr>
              <a:t>навіть</a:t>
            </a:r>
            <a:r>
              <a:rPr lang="ru-RU" sz="1700" dirty="0">
                <a:solidFill>
                  <a:schemeClr val="bg1"/>
                </a:solidFill>
              </a:rPr>
              <a:t> не годину, а </a:t>
            </a:r>
            <a:r>
              <a:rPr lang="ru-RU" sz="1700" dirty="0" err="1">
                <a:solidFill>
                  <a:schemeClr val="bg1"/>
                </a:solidFill>
              </a:rPr>
              <a:t>хвилину</a:t>
            </a:r>
            <a:r>
              <a:rPr lang="ru-RU" sz="1700" dirty="0">
                <a:solidFill>
                  <a:schemeClr val="bg1"/>
                </a:solidFill>
              </a:rPr>
              <a:t>, </a:t>
            </a:r>
            <a:r>
              <a:rPr lang="ru-RU" sz="1700" dirty="0" err="1">
                <a:solidFill>
                  <a:schemeClr val="bg1"/>
                </a:solidFill>
              </a:rPr>
              <a:t>ухвалювати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рішення</a:t>
            </a:r>
            <a:r>
              <a:rPr lang="ru-RU" sz="1700" dirty="0">
                <a:solidFill>
                  <a:schemeClr val="bg1"/>
                </a:solidFill>
              </a:rPr>
              <a:t>», – </a:t>
            </a:r>
            <a:r>
              <a:rPr lang="ru-RU" sz="1700" dirty="0" err="1">
                <a:solidFill>
                  <a:schemeClr val="bg1"/>
                </a:solidFill>
              </a:rPr>
              <a:t>наголосила</a:t>
            </a:r>
            <a:r>
              <a:rPr lang="ru-RU" sz="1700" dirty="0">
                <a:solidFill>
                  <a:schemeClr val="bg1"/>
                </a:solidFill>
              </a:rPr>
              <a:t> Валентина Шевченко</a:t>
            </a:r>
            <a:r>
              <a:rPr lang="ru-RU" sz="1700" dirty="0" smtClean="0">
                <a:solidFill>
                  <a:schemeClr val="bg1"/>
                </a:solidFill>
              </a:rPr>
              <a:t>.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dirty="0" smtClean="0">
                <a:solidFill>
                  <a:schemeClr val="bg1"/>
                </a:solidFill>
              </a:rPr>
              <a:t>	</a:t>
            </a:r>
            <a:r>
              <a:rPr lang="ru-RU" sz="1700" dirty="0" err="1" smtClean="0">
                <a:solidFill>
                  <a:schemeClr val="bg1"/>
                </a:solidFill>
              </a:rPr>
              <a:t>Водночас</a:t>
            </a: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>
                <a:solidFill>
                  <a:schemeClr val="bg1"/>
                </a:solidFill>
              </a:rPr>
              <a:t>у </a:t>
            </a:r>
            <a:r>
              <a:rPr lang="ru-RU" sz="1700" dirty="0" err="1">
                <a:solidFill>
                  <a:schemeClr val="bg1"/>
                </a:solidFill>
              </a:rPr>
              <a:t>матеріалах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кримінальної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справи</a:t>
            </a:r>
            <a:r>
              <a:rPr lang="ru-RU" sz="1700" dirty="0">
                <a:solidFill>
                  <a:schemeClr val="bg1"/>
                </a:solidFill>
              </a:rPr>
              <a:t>, </a:t>
            </a:r>
            <a:r>
              <a:rPr lang="ru-RU" sz="1700" dirty="0" err="1">
                <a:solidFill>
                  <a:schemeClr val="bg1"/>
                </a:solidFill>
              </a:rPr>
              <a:t>порушеної</a:t>
            </a:r>
            <a:r>
              <a:rPr lang="ru-RU" sz="1700" dirty="0">
                <a:solidFill>
                  <a:schemeClr val="bg1"/>
                </a:solidFill>
              </a:rPr>
              <a:t> 1992 року </a:t>
            </a:r>
            <a:r>
              <a:rPr lang="ru-RU" sz="1700" dirty="0" err="1">
                <a:solidFill>
                  <a:schemeClr val="bg1"/>
                </a:solidFill>
              </a:rPr>
              <a:t>щодо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дій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тодішніх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керівників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України</a:t>
            </a:r>
            <a:r>
              <a:rPr lang="ru-RU" sz="1700" dirty="0">
                <a:solidFill>
                  <a:schemeClr val="bg1"/>
                </a:solidFill>
              </a:rPr>
              <a:t>, </a:t>
            </a:r>
            <a:r>
              <a:rPr lang="ru-RU" sz="1700" dirty="0" err="1">
                <a:solidFill>
                  <a:schemeClr val="bg1"/>
                </a:solidFill>
              </a:rPr>
              <a:t>зокрема</a:t>
            </a:r>
            <a:r>
              <a:rPr lang="ru-RU" sz="1700" dirty="0">
                <a:solidFill>
                  <a:schemeClr val="bg1"/>
                </a:solidFill>
              </a:rPr>
              <a:t>, і </a:t>
            </a:r>
            <a:r>
              <a:rPr lang="ru-RU" sz="1700" dirty="0" err="1">
                <a:solidFill>
                  <a:schemeClr val="bg1"/>
                </a:solidFill>
              </a:rPr>
              <a:t>першого</a:t>
            </a:r>
            <a:r>
              <a:rPr lang="ru-RU" sz="1700" dirty="0">
                <a:solidFill>
                  <a:schemeClr val="bg1"/>
                </a:solidFill>
              </a:rPr>
              <a:t> секретаря ЦК КПУ </a:t>
            </a:r>
            <a:r>
              <a:rPr lang="ru-RU" sz="1700" dirty="0" err="1">
                <a:solidFill>
                  <a:schemeClr val="bg1"/>
                </a:solidFill>
              </a:rPr>
              <a:t>Володимира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Шербицького</a:t>
            </a:r>
            <a:r>
              <a:rPr lang="ru-RU" sz="1700" dirty="0">
                <a:solidFill>
                  <a:schemeClr val="bg1"/>
                </a:solidFill>
              </a:rPr>
              <a:t> і </a:t>
            </a:r>
            <a:r>
              <a:rPr lang="ru-RU" sz="1700" dirty="0" err="1">
                <a:solidFill>
                  <a:schemeClr val="bg1"/>
                </a:solidFill>
              </a:rPr>
              <a:t>голови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Президії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верховної</a:t>
            </a:r>
            <a:r>
              <a:rPr lang="ru-RU" sz="1700" dirty="0">
                <a:solidFill>
                  <a:schemeClr val="bg1"/>
                </a:solidFill>
              </a:rPr>
              <a:t> ради УРСР </a:t>
            </a:r>
            <a:r>
              <a:rPr lang="ru-RU" sz="1700" dirty="0" err="1">
                <a:solidFill>
                  <a:schemeClr val="bg1"/>
                </a:solidFill>
              </a:rPr>
              <a:t>Валентини</a:t>
            </a:r>
            <a:r>
              <a:rPr lang="ru-RU" sz="1700" dirty="0">
                <a:solidFill>
                  <a:schemeClr val="bg1"/>
                </a:solidFill>
              </a:rPr>
              <a:t> Шевченко, </a:t>
            </a:r>
            <a:r>
              <a:rPr lang="ru-RU" sz="1700" dirty="0" err="1">
                <a:solidFill>
                  <a:schemeClr val="bg1"/>
                </a:solidFill>
              </a:rPr>
              <a:t>зазначається</a:t>
            </a:r>
            <a:r>
              <a:rPr lang="ru-RU" sz="1700" dirty="0">
                <a:solidFill>
                  <a:schemeClr val="bg1"/>
                </a:solidFill>
              </a:rPr>
              <a:t>, </a:t>
            </a:r>
            <a:r>
              <a:rPr lang="ru-RU" sz="1700" dirty="0" err="1">
                <a:solidFill>
                  <a:schemeClr val="bg1"/>
                </a:solidFill>
              </a:rPr>
              <a:t>що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керівництво</a:t>
            </a:r>
            <a:r>
              <a:rPr lang="ru-RU" sz="1700" dirty="0">
                <a:solidFill>
                  <a:schemeClr val="bg1"/>
                </a:solidFill>
              </a:rPr>
              <a:t> УРСР </a:t>
            </a:r>
            <a:r>
              <a:rPr lang="ru-RU" sz="1700" dirty="0" err="1">
                <a:solidFill>
                  <a:schemeClr val="bg1"/>
                </a:solidFill>
              </a:rPr>
              <a:t>інформацію</a:t>
            </a:r>
            <a:r>
              <a:rPr lang="ru-RU" sz="1700" dirty="0">
                <a:solidFill>
                  <a:schemeClr val="bg1"/>
                </a:solidFill>
              </a:rPr>
              <a:t> про </a:t>
            </a:r>
            <a:r>
              <a:rPr lang="ru-RU" sz="1700" dirty="0" err="1">
                <a:solidFill>
                  <a:schemeClr val="bg1"/>
                </a:solidFill>
              </a:rPr>
              <a:t>рівень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небезпеки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приховувало</a:t>
            </a:r>
            <a:r>
              <a:rPr lang="ru-RU" sz="1700" dirty="0">
                <a:solidFill>
                  <a:schemeClr val="bg1"/>
                </a:solidFill>
              </a:rPr>
              <a:t>. «</a:t>
            </a:r>
            <a:r>
              <a:rPr lang="ru-RU" sz="1700" dirty="0" err="1">
                <a:solidFill>
                  <a:schemeClr val="bg1"/>
                </a:solidFill>
              </a:rPr>
              <a:t>Щербицький</a:t>
            </a:r>
            <a:r>
              <a:rPr lang="ru-RU" sz="1700" dirty="0">
                <a:solidFill>
                  <a:schemeClr val="bg1"/>
                </a:solidFill>
              </a:rPr>
              <a:t>, Ляшко та Шевченко </a:t>
            </a:r>
            <a:r>
              <a:rPr lang="ru-RU" sz="1700" dirty="0" err="1">
                <a:solidFill>
                  <a:schemeClr val="bg1"/>
                </a:solidFill>
              </a:rPr>
              <a:t>вночі</a:t>
            </a:r>
            <a:r>
              <a:rPr lang="ru-RU" sz="1700" dirty="0">
                <a:solidFill>
                  <a:schemeClr val="bg1"/>
                </a:solidFill>
              </a:rPr>
              <a:t> і </a:t>
            </a:r>
            <a:r>
              <a:rPr lang="ru-RU" sz="1700" dirty="0" err="1">
                <a:solidFill>
                  <a:schemeClr val="bg1"/>
                </a:solidFill>
              </a:rPr>
              <a:t>вранці</a:t>
            </a:r>
            <a:r>
              <a:rPr lang="ru-RU" sz="1700" dirty="0">
                <a:solidFill>
                  <a:schemeClr val="bg1"/>
                </a:solidFill>
              </a:rPr>
              <a:t> 26 </a:t>
            </a:r>
            <a:r>
              <a:rPr lang="ru-RU" sz="1700" dirty="0" err="1">
                <a:solidFill>
                  <a:schemeClr val="bg1"/>
                </a:solidFill>
              </a:rPr>
              <a:t>квітня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отримали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достовірну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інформацію</a:t>
            </a:r>
            <a:r>
              <a:rPr lang="ru-RU" sz="1700" dirty="0">
                <a:solidFill>
                  <a:schemeClr val="bg1"/>
                </a:solidFill>
              </a:rPr>
              <a:t>, – </a:t>
            </a:r>
            <a:r>
              <a:rPr lang="ru-RU" sz="1700" dirty="0" err="1">
                <a:solidFill>
                  <a:schemeClr val="bg1"/>
                </a:solidFill>
              </a:rPr>
              <a:t>мовиться</a:t>
            </a:r>
            <a:r>
              <a:rPr lang="ru-RU" sz="1700" dirty="0">
                <a:solidFill>
                  <a:schemeClr val="bg1"/>
                </a:solidFill>
              </a:rPr>
              <a:t> у </a:t>
            </a:r>
            <a:r>
              <a:rPr lang="ru-RU" sz="1700" dirty="0" err="1">
                <a:solidFill>
                  <a:schemeClr val="bg1"/>
                </a:solidFill>
              </a:rPr>
              <a:t>справі</a:t>
            </a:r>
            <a:r>
              <a:rPr lang="ru-RU" sz="1700" dirty="0">
                <a:solidFill>
                  <a:schemeClr val="bg1"/>
                </a:solidFill>
              </a:rPr>
              <a:t>, – але… не </a:t>
            </a:r>
            <a:r>
              <a:rPr lang="ru-RU" sz="1700" dirty="0" err="1">
                <a:solidFill>
                  <a:schemeClr val="bg1"/>
                </a:solidFill>
              </a:rPr>
              <a:t>ухвалили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термінових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заходів</a:t>
            </a:r>
            <a:r>
              <a:rPr lang="ru-RU" sz="1700" dirty="0">
                <a:solidFill>
                  <a:schemeClr val="bg1"/>
                </a:solidFill>
              </a:rPr>
              <a:t> для </a:t>
            </a:r>
            <a:r>
              <a:rPr lang="ru-RU" sz="1700" dirty="0" err="1">
                <a:solidFill>
                  <a:schemeClr val="bg1"/>
                </a:solidFill>
              </a:rPr>
              <a:t>захисту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населення</a:t>
            </a:r>
            <a:r>
              <a:rPr lang="ru-RU" sz="1700" dirty="0">
                <a:solidFill>
                  <a:schemeClr val="bg1"/>
                </a:solidFill>
              </a:rPr>
              <a:t>, а Ляшко в </a:t>
            </a:r>
            <a:r>
              <a:rPr lang="ru-RU" sz="1700" dirty="0" err="1">
                <a:solidFill>
                  <a:schemeClr val="bg1"/>
                </a:solidFill>
              </a:rPr>
              <a:t>цей</a:t>
            </a:r>
            <a:r>
              <a:rPr lang="ru-RU" sz="1700" dirty="0">
                <a:solidFill>
                  <a:schemeClr val="bg1"/>
                </a:solidFill>
              </a:rPr>
              <a:t> же день </a:t>
            </a:r>
            <a:r>
              <a:rPr lang="ru-RU" sz="1700" dirty="0" err="1">
                <a:solidFill>
                  <a:schemeClr val="bg1"/>
                </a:solidFill>
              </a:rPr>
              <a:t>інформував</a:t>
            </a:r>
            <a:r>
              <a:rPr lang="ru-RU" sz="1700" dirty="0">
                <a:solidFill>
                  <a:schemeClr val="bg1"/>
                </a:solidFill>
              </a:rPr>
              <a:t> Раду </a:t>
            </a:r>
            <a:r>
              <a:rPr lang="ru-RU" sz="1700" dirty="0" err="1">
                <a:solidFill>
                  <a:schemeClr val="bg1"/>
                </a:solidFill>
              </a:rPr>
              <a:t>Міністрів</a:t>
            </a:r>
            <a:r>
              <a:rPr lang="ru-RU" sz="1700" dirty="0">
                <a:solidFill>
                  <a:schemeClr val="bg1"/>
                </a:solidFill>
              </a:rPr>
              <a:t> УСРС, </a:t>
            </a:r>
            <a:r>
              <a:rPr lang="ru-RU" sz="1700" dirty="0" err="1">
                <a:solidFill>
                  <a:schemeClr val="bg1"/>
                </a:solidFill>
              </a:rPr>
              <a:t>що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нібито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рівень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радіації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зменшується</a:t>
            </a:r>
            <a:r>
              <a:rPr lang="ru-RU" sz="1700" dirty="0">
                <a:solidFill>
                  <a:schemeClr val="bg1"/>
                </a:solidFill>
              </a:rPr>
              <a:t>». </a:t>
            </a:r>
            <a:r>
              <a:rPr lang="ru-RU" sz="1700" dirty="0" err="1">
                <a:solidFill>
                  <a:schemeClr val="bg1"/>
                </a:solidFill>
              </a:rPr>
              <a:t>Олександр</a:t>
            </a:r>
            <a:r>
              <a:rPr lang="ru-RU" sz="1700" dirty="0">
                <a:solidFill>
                  <a:schemeClr val="bg1"/>
                </a:solidFill>
              </a:rPr>
              <a:t> Ляшко </a:t>
            </a:r>
            <a:r>
              <a:rPr lang="ru-RU" sz="1700" dirty="0" err="1">
                <a:solidFill>
                  <a:schemeClr val="bg1"/>
                </a:solidFill>
              </a:rPr>
              <a:t>очолював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тоді</a:t>
            </a:r>
            <a:r>
              <a:rPr lang="ru-RU" sz="1700" dirty="0">
                <a:solidFill>
                  <a:schemeClr val="bg1"/>
                </a:solidFill>
              </a:rPr>
              <a:t> уряд УРСР</a:t>
            </a:r>
            <a:r>
              <a:rPr lang="ru-RU" sz="1700" dirty="0" smtClean="0">
                <a:solidFill>
                  <a:schemeClr val="bg1"/>
                </a:solidFill>
              </a:rPr>
              <a:t>.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dirty="0" smtClean="0">
                <a:solidFill>
                  <a:schemeClr val="bg1"/>
                </a:solidFill>
              </a:rPr>
              <a:t>	</a:t>
            </a:r>
            <a:r>
              <a:rPr lang="ru-RU" sz="1700" dirty="0" err="1" smtClean="0">
                <a:solidFill>
                  <a:schemeClr val="bg1"/>
                </a:solidFill>
              </a:rPr>
              <a:t>Евакуювати</a:t>
            </a: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>
                <a:solidFill>
                  <a:schemeClr val="bg1"/>
                </a:solidFill>
              </a:rPr>
              <a:t>з 30-кілометрової </a:t>
            </a:r>
            <a:r>
              <a:rPr lang="ru-RU" sz="1700" dirty="0" err="1">
                <a:solidFill>
                  <a:schemeClr val="bg1"/>
                </a:solidFill>
              </a:rPr>
              <a:t>зони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влада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вирішила</a:t>
            </a:r>
            <a:r>
              <a:rPr lang="ru-RU" sz="1700" dirty="0">
                <a:solidFill>
                  <a:schemeClr val="bg1"/>
                </a:solidFill>
              </a:rPr>
              <a:t> 2 </a:t>
            </a:r>
            <a:r>
              <a:rPr lang="ru-RU" sz="1700" dirty="0" err="1">
                <a:solidFill>
                  <a:schemeClr val="bg1"/>
                </a:solidFill>
              </a:rPr>
              <a:t>травня</a:t>
            </a:r>
            <a:r>
              <a:rPr lang="ru-RU" sz="1700" dirty="0">
                <a:solidFill>
                  <a:schemeClr val="bg1"/>
                </a:solidFill>
              </a:rPr>
              <a:t> – на </a:t>
            </a:r>
            <a:r>
              <a:rPr lang="ru-RU" sz="1700" dirty="0" err="1">
                <a:solidFill>
                  <a:schemeClr val="bg1"/>
                </a:solidFill>
              </a:rPr>
              <a:t>шостий</a:t>
            </a:r>
            <a:r>
              <a:rPr lang="ru-RU" sz="1700" dirty="0">
                <a:solidFill>
                  <a:schemeClr val="bg1"/>
                </a:solidFill>
              </a:rPr>
              <a:t> день </a:t>
            </a:r>
            <a:r>
              <a:rPr lang="ru-RU" sz="1700" dirty="0" err="1">
                <a:solidFill>
                  <a:schemeClr val="bg1"/>
                </a:solidFill>
              </a:rPr>
              <a:t>після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аварії</a:t>
            </a:r>
            <a:r>
              <a:rPr lang="ru-RU" sz="1700" dirty="0">
                <a:solidFill>
                  <a:schemeClr val="bg1"/>
                </a:solidFill>
              </a:rPr>
              <a:t>. А 3 </a:t>
            </a:r>
            <a:r>
              <a:rPr lang="ru-RU" sz="1700" dirty="0" err="1">
                <a:solidFill>
                  <a:schemeClr val="bg1"/>
                </a:solidFill>
              </a:rPr>
              <a:t>травня</a:t>
            </a:r>
            <a:r>
              <a:rPr lang="ru-RU" sz="1700" dirty="0">
                <a:solidFill>
                  <a:schemeClr val="bg1"/>
                </a:solidFill>
              </a:rPr>
              <a:t> почали </a:t>
            </a:r>
            <a:r>
              <a:rPr lang="ru-RU" sz="1700" dirty="0" err="1">
                <a:solidFill>
                  <a:schemeClr val="bg1"/>
                </a:solidFill>
              </a:rPr>
              <a:t>вивезення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дітей</a:t>
            </a:r>
            <a:r>
              <a:rPr lang="ru-RU" sz="1700" dirty="0">
                <a:solidFill>
                  <a:schemeClr val="bg1"/>
                </a:solidFill>
              </a:rPr>
              <a:t> з </a:t>
            </a:r>
            <a:r>
              <a:rPr lang="ru-RU" sz="1700" dirty="0" err="1">
                <a:solidFill>
                  <a:schemeClr val="bg1"/>
                </a:solidFill>
              </a:rPr>
              <a:t>Києва</a:t>
            </a:r>
            <a:r>
              <a:rPr lang="ru-RU" sz="1700" dirty="0">
                <a:solidFill>
                  <a:schemeClr val="bg1"/>
                </a:solidFill>
              </a:rPr>
              <a:t> та </a:t>
            </a:r>
            <a:r>
              <a:rPr lang="ru-RU" sz="1700" dirty="0" err="1">
                <a:solidFill>
                  <a:schemeClr val="bg1"/>
                </a:solidFill>
              </a:rPr>
              <a:t>області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ІСТОРИЧНА ПРАВДА - Програма 'Время' про Чорнобиль 28-04-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44" y="2564904"/>
            <a:ext cx="30670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1446</Words>
  <Application>Microsoft Office PowerPoint</Application>
  <PresentationFormat>Экран (4:3)</PresentationFormat>
  <Paragraphs>100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Ксения Назаренко</cp:lastModifiedBy>
  <cp:revision>26</cp:revision>
  <dcterms:created xsi:type="dcterms:W3CDTF">2012-04-27T11:52:37Z</dcterms:created>
  <dcterms:modified xsi:type="dcterms:W3CDTF">2015-01-30T07:19:43Z</dcterms:modified>
</cp:coreProperties>
</file>