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C95"/>
    <a:srgbClr val="B02A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958" autoAdjust="0"/>
  </p:normalViewPr>
  <p:slideViewPr>
    <p:cSldViewPr>
      <p:cViewPr varScale="1">
        <p:scale>
          <a:sx n="66" d="100"/>
          <a:sy n="66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49D4-D595-4863-A8A9-65733EDE18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31C36-9A9E-4FDC-9D17-7040F269A5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Молод</a:t>
            </a:r>
            <a:r>
              <a:rPr lang="uk-UA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іжні</a:t>
            </a:r>
            <a:r>
              <a:rPr lang="uk-UA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субкультури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7616" y="3717032"/>
            <a:ext cx="3056384" cy="29718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Виконала:</a:t>
            </a:r>
          </a:p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11 – А класу</a:t>
            </a:r>
          </a:p>
          <a:p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Твердохліб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Анжеліка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4999">
              <a:srgbClr val="B02AAA"/>
            </a:gs>
            <a:gs pos="100000">
              <a:srgbClr val="E42C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 marL="448056" indent="-384048" algn="just" fontAlgn="auto">
              <a:spcAft>
                <a:spcPts val="0"/>
              </a:spcAft>
              <a:buNone/>
              <a:defRPr/>
            </a:pPr>
            <a:r>
              <a:rPr lang="uk-UA" b="1" i="1" dirty="0">
                <a:solidFill>
                  <a:srgbClr val="E42C95"/>
                </a:solidFill>
              </a:rPr>
              <a:t>Головна риса </a:t>
            </a:r>
            <a:r>
              <a:rPr lang="uk-UA" b="1" i="1" dirty="0" err="1">
                <a:solidFill>
                  <a:srgbClr val="E42C95"/>
                </a:solidFill>
              </a:rPr>
              <a:t>емо</a:t>
            </a:r>
            <a:r>
              <a:rPr lang="uk-UA" b="1" i="1" dirty="0">
                <a:solidFill>
                  <a:srgbClr val="E42C95"/>
                </a:solidFill>
              </a:rPr>
              <a:t> — це вираження та </a:t>
            </a:r>
            <a:r>
              <a:rPr lang="uk-UA" b="1" i="1" dirty="0" err="1">
                <a:solidFill>
                  <a:srgbClr val="E42C95"/>
                </a:solidFill>
              </a:rPr>
              <a:t>нестримання</a:t>
            </a:r>
            <a:r>
              <a:rPr lang="uk-UA" b="1" i="1" dirty="0">
                <a:solidFill>
                  <a:srgbClr val="E42C95"/>
                </a:solidFill>
              </a:rPr>
              <a:t> своїх емоцій, найважливіше — бути собою і не заганяти себе у якісь певні рамки. У </a:t>
            </a:r>
            <a:r>
              <a:rPr lang="uk-UA" b="1" i="1" dirty="0" err="1">
                <a:solidFill>
                  <a:srgbClr val="E42C95"/>
                </a:solidFill>
              </a:rPr>
              <a:t>емо</a:t>
            </a:r>
            <a:r>
              <a:rPr lang="uk-UA" b="1" i="1" dirty="0">
                <a:solidFill>
                  <a:srgbClr val="E42C95"/>
                </a:solidFill>
              </a:rPr>
              <a:t> свої погляди на життя, яке складається з двох основних кольорів: </a:t>
            </a:r>
            <a:r>
              <a:rPr lang="uk-UA" b="1" i="1" dirty="0"/>
              <a:t>чорного</a:t>
            </a:r>
            <a:r>
              <a:rPr lang="uk-UA" b="1" i="1" dirty="0">
                <a:solidFill>
                  <a:srgbClr val="E42C95"/>
                </a:solidFill>
              </a:rPr>
              <a:t> (символізує несправедливість, жорстокість світу) та </a:t>
            </a:r>
            <a:r>
              <a:rPr lang="uk-UA" b="1" i="1" dirty="0">
                <a:solidFill>
                  <a:srgbClr val="FF0000"/>
                </a:solidFill>
              </a:rPr>
              <a:t>яскравих кольорів </a:t>
            </a:r>
            <a:r>
              <a:rPr lang="uk-UA" b="1" i="1" dirty="0">
                <a:solidFill>
                  <a:srgbClr val="E42C95"/>
                </a:solidFill>
              </a:rPr>
              <a:t>(щасливі емоції, кохання, приємне переживання). Часто це відображається у зовнішньому вигляді послідовників цієї </a:t>
            </a:r>
            <a:r>
              <a:rPr lang="uk-UA" b="1" i="1" dirty="0" smtClean="0">
                <a:solidFill>
                  <a:srgbClr val="E42C95"/>
                </a:solidFill>
              </a:rPr>
              <a:t>субкультури.</a:t>
            </a:r>
          </a:p>
          <a:p>
            <a:pPr marL="448056" indent="-384048" algn="just" fontAlgn="auto">
              <a:spcAft>
                <a:spcPts val="0"/>
              </a:spcAft>
              <a:buNone/>
              <a:defRPr/>
            </a:pPr>
            <a:r>
              <a:rPr lang="uk-UA" b="1" i="1" dirty="0" smtClean="0"/>
              <a:t>Прихильники </a:t>
            </a:r>
            <a:r>
              <a:rPr lang="uk-UA" b="1" i="1" dirty="0"/>
              <a:t>цього стилю виглядають так: депресивні хлопці і дівчата з довгим волоссям, яке часто закриває очі, підмальовані чорним олівцем; носять одяг чорного, пурпурового та рожевого кольорів. Невід'ємною частиною образу є штани із заниженою талією та широким шкіряним паском із залізними шпорами.</a:t>
            </a:r>
            <a:endParaRPr lang="ru-RU" b="1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182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8000" b="1" i="1" dirty="0" smtClean="0"/>
              <a:t>Дякую За </a:t>
            </a:r>
            <a:r>
              <a:rPr lang="uk-UA" sz="8000" b="1" i="1" dirty="0"/>
              <a:t>У</a:t>
            </a:r>
            <a:r>
              <a:rPr lang="uk-UA" sz="8000" b="1" i="1" dirty="0" smtClean="0"/>
              <a:t>вагу!</a:t>
            </a:r>
            <a:endParaRPr lang="ru-RU" sz="8000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/>
              <a:t>Субкультура 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6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—</a:t>
            </a:r>
            <a:r>
              <a:rPr lang="ru-RU" b="1" i="1" dirty="0" err="1" smtClean="0"/>
              <a:t>сукупність</a:t>
            </a:r>
            <a:r>
              <a:rPr lang="ru-RU" b="1" i="1" dirty="0"/>
              <a:t> </a:t>
            </a:r>
            <a:r>
              <a:rPr lang="ru-RU" b="1" i="1" dirty="0" err="1" smtClean="0"/>
              <a:t>культурних</a:t>
            </a:r>
            <a:r>
              <a:rPr lang="ru-RU" b="1" i="1" dirty="0"/>
              <a:t> </a:t>
            </a:r>
            <a:r>
              <a:rPr lang="ru-RU" b="1" i="1" dirty="0" err="1"/>
              <a:t>зразків</a:t>
            </a:r>
            <a:r>
              <a:rPr lang="ru-RU" b="1" i="1" dirty="0"/>
              <a:t>, </a:t>
            </a:r>
            <a:r>
              <a:rPr lang="ru-RU" b="1" i="1" dirty="0" err="1"/>
              <a:t>тісно</a:t>
            </a:r>
            <a:r>
              <a:rPr lang="ru-RU" b="1" i="1" dirty="0"/>
              <a:t> </a:t>
            </a:r>
            <a:r>
              <a:rPr lang="ru-RU" b="1" i="1" dirty="0" err="1"/>
              <a:t>пов'язаних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 </a:t>
            </a:r>
            <a:r>
              <a:rPr lang="ru-RU" b="1" i="1" dirty="0" err="1"/>
              <a:t>домінантною</a:t>
            </a:r>
            <a:r>
              <a:rPr lang="ru-RU" b="1" i="1" dirty="0"/>
              <a:t> культурою </a:t>
            </a:r>
            <a:r>
              <a:rPr lang="ru-RU" b="1" i="1" dirty="0" err="1"/>
              <a:t>і</a:t>
            </a:r>
            <a:r>
              <a:rPr lang="ru-RU" b="1" i="1" dirty="0"/>
              <a:t> у той же час </a:t>
            </a:r>
            <a:r>
              <a:rPr lang="ru-RU" b="1" i="1" dirty="0" err="1"/>
              <a:t>відмінних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неї</a:t>
            </a:r>
            <a:r>
              <a:rPr lang="ru-RU" b="1" i="1" dirty="0"/>
              <a:t>. </a:t>
            </a:r>
          </a:p>
        </p:txBody>
      </p:sp>
      <p:pic>
        <p:nvPicPr>
          <p:cNvPr id="1026" name="Picture 2" descr="C:\Users\Anzhela\Desktop\ЛІС\381752_html_14ee08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1195">
            <a:off x="539552" y="3356992"/>
            <a:ext cx="4176464" cy="2859088"/>
          </a:xfrm>
          <a:prstGeom prst="rect">
            <a:avLst/>
          </a:prstGeom>
          <a:noFill/>
        </p:spPr>
      </p:pic>
      <p:pic>
        <p:nvPicPr>
          <p:cNvPr id="1027" name="Picture 3" descr="C:\Users\Anzhela\Desktop\ЛІС\yahooeu_ru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6564">
            <a:off x="5148064" y="3429000"/>
            <a:ext cx="2808312" cy="23908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nzhela\Desktop\ЛІС\0a301bcd1834ddb8354fe666f30a5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605">
            <a:off x="441184" y="508456"/>
            <a:ext cx="3102508" cy="2052595"/>
          </a:xfrm>
          <a:prstGeom prst="rect">
            <a:avLst/>
          </a:prstGeom>
          <a:noFill/>
        </p:spPr>
      </p:pic>
      <p:pic>
        <p:nvPicPr>
          <p:cNvPr id="2055" name="Picture 7" descr="C:\Users\Anzhela\Desktop\ЛІС\1349074516_5-..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1168">
            <a:off x="635041" y="3476048"/>
            <a:ext cx="2946421" cy="3096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6" name="Picture 8" descr="C:\Users\Anzhela\Desktop\ЛІС\emo_9988_14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5507">
            <a:off x="5323665" y="675442"/>
            <a:ext cx="3587942" cy="2304256"/>
          </a:xfrm>
          <a:prstGeom prst="rect">
            <a:avLst/>
          </a:prstGeom>
          <a:noFill/>
        </p:spPr>
      </p:pic>
      <p:pic>
        <p:nvPicPr>
          <p:cNvPr id="2057" name="Picture 9" descr="C:\Users\Anzhela\Desktop\ЛІС\fcc887218bbcafa93ad0451897325e3c__News_Photo_image_large_43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98836">
            <a:off x="4368209" y="3826819"/>
            <a:ext cx="3334893" cy="26679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Хіпі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3970784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u="sng" dirty="0" smtClean="0"/>
              <a:t>Хіпі</a:t>
            </a:r>
            <a:r>
              <a:rPr lang="uk-UA" b="1" i="1" dirty="0" smtClean="0"/>
              <a:t> </a:t>
            </a:r>
            <a:r>
              <a:rPr lang="uk-UA" b="1" i="1" dirty="0" err="1" smtClean="0"/>
              <a:t>-</a:t>
            </a:r>
            <a:r>
              <a:rPr lang="uk-UA" i="1" dirty="0" err="1" smtClean="0"/>
              <a:t>американський</a:t>
            </a:r>
            <a:r>
              <a:rPr lang="uk-UA" i="1" dirty="0" smtClean="0"/>
              <a:t> молодіжний рух, який здійснив першу сексуальну революцію, перетворився на субкультуру. Деколи їх називали «діти квітів».</a:t>
            </a:r>
            <a:endParaRPr lang="ru-RU" i="1" dirty="0"/>
          </a:p>
        </p:txBody>
      </p:sp>
      <p:pic>
        <p:nvPicPr>
          <p:cNvPr id="3074" name="Picture 2" descr="C:\Users\Anzhela\Desktop\ЛІС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8961">
            <a:off x="3989683" y="3966548"/>
            <a:ext cx="2780614" cy="2684089"/>
          </a:xfrm>
          <a:prstGeom prst="rect">
            <a:avLst/>
          </a:prstGeom>
          <a:noFill/>
        </p:spPr>
      </p:pic>
      <p:pic>
        <p:nvPicPr>
          <p:cNvPr id="3075" name="Picture 3" descr="C:\Users\Anzhela\Desktop\ЛІС\hippies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4317">
            <a:off x="5851953" y="717365"/>
            <a:ext cx="2952328" cy="39239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</a:rPr>
              <a:t>Панки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люди належать до цього руху тому, що вони слухають панк-рок музику; 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люди, які окрім того, що слухають цю музику, ще і в житті сповідують </a:t>
            </a:r>
            <a:r>
              <a:rPr lang="uk-UA" dirty="0" err="1" smtClean="0">
                <a:solidFill>
                  <a:srgbClr val="FFFF00"/>
                </a:solidFill>
              </a:rPr>
              <a:t>панківські</a:t>
            </a:r>
            <a:r>
              <a:rPr lang="uk-UA" dirty="0" smtClean="0">
                <a:solidFill>
                  <a:srgbClr val="FFFF00"/>
                </a:solidFill>
              </a:rPr>
              <a:t> принципи.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Anzhela\Desktop\ЛІС\79ee09847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384376" cy="2538282"/>
          </a:xfrm>
          <a:prstGeom prst="rect">
            <a:avLst/>
          </a:prstGeom>
          <a:noFill/>
        </p:spPr>
      </p:pic>
      <p:pic>
        <p:nvPicPr>
          <p:cNvPr id="4099" name="Picture 3" descr="C:\Users\Anzhela\Desktop\ЛІС\fanch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4067944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Скінхеди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>
              <a:buNone/>
            </a:pPr>
            <a:r>
              <a:rPr lang="uk-UA" b="1" i="1" u="sng" dirty="0" err="1" smtClean="0"/>
              <a:t>Скінхеди</a:t>
            </a:r>
            <a:r>
              <a:rPr lang="uk-UA" i="1" dirty="0" smtClean="0"/>
              <a:t> — сучасна субкультура. Хлопці голили голови і носили тяжкі боти, які тепер стали атрибутом кожного </a:t>
            </a:r>
            <a:r>
              <a:rPr lang="uk-UA" i="1" dirty="0" err="1" smtClean="0"/>
              <a:t>скіна</a:t>
            </a:r>
            <a:r>
              <a:rPr lang="uk-UA" i="1" dirty="0" smtClean="0"/>
              <a:t>.</a:t>
            </a:r>
            <a:endParaRPr lang="ru-RU" i="1" dirty="0"/>
          </a:p>
        </p:txBody>
      </p:sp>
      <p:pic>
        <p:nvPicPr>
          <p:cNvPr id="5122" name="Picture 2" descr="C:\Users\Anzhela\Desktop\ЛІС\1509995_201210112356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2560"/>
            <a:ext cx="3900587" cy="2925440"/>
          </a:xfrm>
          <a:prstGeom prst="rect">
            <a:avLst/>
          </a:prstGeom>
          <a:noFill/>
        </p:spPr>
      </p:pic>
      <p:pic>
        <p:nvPicPr>
          <p:cNvPr id="5123" name="Picture 3" descr="C:\Users\Anzhela\Desktop\ЛІС\4477049_MX03CJ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664"/>
            <a:ext cx="2228452" cy="347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>
                <a:solidFill>
                  <a:srgbClr val="002060"/>
                </a:solidFill>
              </a:rPr>
              <a:t>Гопники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err="1" smtClean="0"/>
              <a:t>представники</a:t>
            </a:r>
            <a:r>
              <a:rPr lang="ru-RU" sz="2800" i="1" dirty="0"/>
              <a:t> </a:t>
            </a:r>
            <a:r>
              <a:rPr lang="ru-RU" sz="2800" i="1" dirty="0" err="1" smtClean="0"/>
              <a:t>радян-ської</a:t>
            </a:r>
            <a:r>
              <a:rPr lang="ru-RU" sz="2800" i="1" dirty="0"/>
              <a:t> та </a:t>
            </a:r>
            <a:r>
              <a:rPr lang="ru-RU" sz="2800" i="1" dirty="0" err="1"/>
              <a:t>пост-радянської</a:t>
            </a:r>
            <a:r>
              <a:rPr lang="ru-RU" sz="2800" i="1" dirty="0"/>
              <a:t> </a:t>
            </a:r>
            <a:r>
              <a:rPr lang="ru-RU" sz="2800" i="1" dirty="0" err="1" smtClean="0"/>
              <a:t>субкуль-тури</a:t>
            </a:r>
            <a:r>
              <a:rPr lang="ru-RU" sz="2800" i="1" dirty="0"/>
              <a:t>, </a:t>
            </a:r>
            <a:r>
              <a:rPr lang="ru-RU" sz="2800" i="1" dirty="0" err="1"/>
              <a:t>утвореної</a:t>
            </a:r>
            <a:r>
              <a:rPr lang="ru-RU" sz="2800" i="1" dirty="0"/>
              <a:t> в </a:t>
            </a:r>
            <a:r>
              <a:rPr lang="ru-RU" sz="2800" i="1" dirty="0" err="1"/>
              <a:t>результаті</a:t>
            </a:r>
            <a:r>
              <a:rPr lang="ru-RU" sz="2800" i="1" dirty="0"/>
              <a:t> </a:t>
            </a:r>
            <a:r>
              <a:rPr lang="ru-RU" sz="2800" i="1" dirty="0" err="1"/>
              <a:t>інфільтрації</a:t>
            </a:r>
            <a:r>
              <a:rPr lang="ru-RU" sz="2800" i="1" dirty="0"/>
              <a:t> </a:t>
            </a:r>
            <a:r>
              <a:rPr lang="ru-RU" sz="2800" i="1" dirty="0" err="1" smtClean="0"/>
              <a:t>кримі-нальної</a:t>
            </a:r>
            <a:r>
              <a:rPr lang="ru-RU" sz="2800" i="1" dirty="0"/>
              <a:t> </a:t>
            </a:r>
            <a:r>
              <a:rPr lang="ru-RU" sz="2800" i="1" dirty="0" err="1"/>
              <a:t>естетики</a:t>
            </a:r>
            <a:r>
              <a:rPr lang="ru-RU" sz="2800" i="1" dirty="0"/>
              <a:t> </a:t>
            </a:r>
            <a:r>
              <a:rPr lang="ru-RU" sz="2800" i="1" dirty="0" err="1"/>
              <a:t>в</a:t>
            </a:r>
            <a:r>
              <a:rPr lang="ru-RU" sz="2800" i="1" dirty="0"/>
              <a:t> </a:t>
            </a:r>
            <a:r>
              <a:rPr lang="ru-RU" sz="2800" i="1" dirty="0" err="1"/>
              <a:t>робітниче</a:t>
            </a:r>
            <a:r>
              <a:rPr lang="ru-RU" sz="2800" i="1" dirty="0"/>
              <a:t> </a:t>
            </a:r>
            <a:r>
              <a:rPr lang="ru-RU" sz="2800" i="1" dirty="0" err="1"/>
              <a:t>середовище</a:t>
            </a:r>
            <a:r>
              <a:rPr lang="ru-RU" sz="2800" i="1" dirty="0"/>
              <a:t>; </a:t>
            </a:r>
          </a:p>
        </p:txBody>
      </p:sp>
      <p:pic>
        <p:nvPicPr>
          <p:cNvPr id="6146" name="Picture 2" descr="C:\Users\Anzhela\Desktop\ЛІС\24895-large-ybw_grou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090144" cy="306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nzhela\Desktop\ЛІС\1358418470_104147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33056"/>
            <a:ext cx="4032448" cy="245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4999">
              <a:schemeClr val="tx1">
                <a:lumMod val="65000"/>
                <a:lumOff val="3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Готи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представники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готичної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субкультури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натхненних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естетикою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готичного</a:t>
            </a:r>
            <a:r>
              <a:rPr lang="ru-RU" dirty="0" smtClean="0">
                <a:solidFill>
                  <a:srgbClr val="FF0000"/>
                </a:solidFill>
              </a:rPr>
              <a:t> роману, </a:t>
            </a:r>
            <a:r>
              <a:rPr lang="ru-RU" dirty="0" err="1" smtClean="0">
                <a:solidFill>
                  <a:srgbClr val="FF0000"/>
                </a:solidFill>
              </a:rPr>
              <a:t>естетикою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смерті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готичної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музики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відносять</a:t>
            </a:r>
            <a:r>
              <a:rPr lang="ru-RU" dirty="0" smtClean="0">
                <a:solidFill>
                  <a:srgbClr val="FF0000"/>
                </a:solidFill>
              </a:rPr>
              <a:t> себе до </a:t>
            </a:r>
            <a:r>
              <a:rPr lang="ru-RU" dirty="0" err="1" smtClean="0">
                <a:solidFill>
                  <a:srgbClr val="FF0000"/>
                </a:solidFill>
              </a:rPr>
              <a:t>готики-сцени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nzhela\Desktop\ЛІС\a.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448272" cy="3645164"/>
          </a:xfrm>
          <a:prstGeom prst="rect">
            <a:avLst/>
          </a:prstGeom>
          <a:noFill/>
        </p:spPr>
      </p:pic>
      <p:pic>
        <p:nvPicPr>
          <p:cNvPr id="7171" name="Picture 3" descr="C:\Users\Anzhela\Desktop\ЛІС\x_7cd3c0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365104"/>
            <a:ext cx="3816424" cy="21796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4999">
              <a:srgbClr val="B02AAA"/>
            </a:gs>
            <a:gs pos="100000">
              <a:srgbClr val="E42C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</a:rPr>
              <a:t>ЕМО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556792"/>
            <a:ext cx="3682752" cy="4525963"/>
          </a:xfrm>
        </p:spPr>
        <p:txBody>
          <a:bodyPr>
            <a:normAutofit/>
          </a:bodyPr>
          <a:lstStyle/>
          <a:p>
            <a:r>
              <a:rPr lang="ru-RU" b="1" dirty="0" err="1"/>
              <a:t>Емо</a:t>
            </a:r>
            <a:r>
              <a:rPr lang="ru-RU" dirty="0"/>
              <a:t> </a:t>
            </a:r>
            <a:r>
              <a:rPr lang="ru-RU" dirty="0" smtClean="0"/>
              <a:t>-</a:t>
            </a:r>
            <a:r>
              <a:rPr lang="ru-RU" dirty="0" err="1" smtClean="0"/>
              <a:t>найпоширеніша</a:t>
            </a:r>
            <a:r>
              <a:rPr lang="ru-RU" dirty="0" smtClean="0"/>
              <a:t> субкультура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підлітків</a:t>
            </a:r>
            <a:r>
              <a:rPr lang="ru-RU" dirty="0" smtClean="0"/>
              <a:t> (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прихильники</a:t>
            </a:r>
            <a:r>
              <a:rPr lang="ru-RU" dirty="0" smtClean="0"/>
              <a:t> старшого </a:t>
            </a:r>
            <a:r>
              <a:rPr lang="ru-RU" dirty="0" err="1" smtClean="0"/>
              <a:t>віку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4" name="Picture 2" descr="C:\Users\Anzhela\Desktop\ЛІС\img_1318656604_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160240" cy="4536504"/>
          </a:xfrm>
          <a:prstGeom prst="rect">
            <a:avLst/>
          </a:prstGeom>
          <a:noFill/>
        </p:spPr>
      </p:pic>
      <p:pic>
        <p:nvPicPr>
          <p:cNvPr id="8195" name="Picture 3" descr="C:\Users\Anzhela\Desktop\ЛІС\256154827780f86b52b6ac3t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233819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116</TotalTime>
  <Words>239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Молодіжні субкультури</vt:lpstr>
      <vt:lpstr>Субкультура </vt:lpstr>
      <vt:lpstr>Слайд 3</vt:lpstr>
      <vt:lpstr>Хіпі</vt:lpstr>
      <vt:lpstr>Панки</vt:lpstr>
      <vt:lpstr>Скінхеди</vt:lpstr>
      <vt:lpstr>Гопники</vt:lpstr>
      <vt:lpstr>Готи</vt:lpstr>
      <vt:lpstr>ЕМО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Молодіжні субкультури</dc:title>
  <dc:creator>Anzhela</dc:creator>
  <cp:lastModifiedBy>Anzhela</cp:lastModifiedBy>
  <cp:revision>12</cp:revision>
  <dcterms:created xsi:type="dcterms:W3CDTF">2013-10-21T14:17:20Z</dcterms:created>
  <dcterms:modified xsi:type="dcterms:W3CDTF">2013-10-21T16:13:29Z</dcterms:modified>
</cp:coreProperties>
</file>