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6400800" cy="1752600"/>
          </a:xfrm>
        </p:spPr>
        <p:txBody>
          <a:bodyPr>
            <a:normAutofit/>
          </a:bodyPr>
          <a:lstStyle/>
          <a:p>
            <a:r>
              <a:rPr lang="vi-VN" sz="2000" b="1" dirty="0"/>
              <a:t>Го́ти</a:t>
            </a:r>
            <a:r>
              <a:rPr lang="vi-VN" sz="2000" dirty="0"/>
              <a:t> (англ. </a:t>
            </a:r>
            <a:r>
              <a:rPr lang="en-US" sz="2000" i="1" dirty="0"/>
              <a:t>Goths</a:t>
            </a:r>
            <a:r>
              <a:rPr lang="en-US" sz="2000" dirty="0"/>
              <a:t>, </a:t>
            </a:r>
            <a:r>
              <a:rPr lang="vi-VN" sz="2000" dirty="0"/>
              <a:t>від англ. </a:t>
            </a:r>
            <a:r>
              <a:rPr lang="en-US" sz="2000" i="1" dirty="0"/>
              <a:t>Gothic</a:t>
            </a:r>
            <a:r>
              <a:rPr lang="en-US" sz="2000" dirty="0"/>
              <a:t> </a:t>
            </a:r>
            <a:r>
              <a:rPr lang="vi-VN" sz="2000" dirty="0"/>
              <a:t>у значенні </a:t>
            </a:r>
            <a:r>
              <a:rPr lang="vi-VN" sz="2000" i="1" dirty="0"/>
              <a:t>варварський</a:t>
            </a:r>
            <a:r>
              <a:rPr lang="vi-VN" sz="2000" dirty="0"/>
              <a:t>, </a:t>
            </a:r>
            <a:r>
              <a:rPr lang="vi-VN" sz="2000" i="1" dirty="0" smtClean="0"/>
              <a:t>грубий</a:t>
            </a:r>
            <a:r>
              <a:rPr lang="vi-VN" sz="2000" dirty="0" smtClean="0"/>
              <a:t>)</a:t>
            </a:r>
            <a:r>
              <a:rPr lang="vi-VN" sz="2000" dirty="0"/>
              <a:t> — </a:t>
            </a:r>
            <a:r>
              <a:rPr lang="vi-VN" sz="2000" u="sng" dirty="0" smtClean="0"/>
              <a:t>субкультур</a:t>
            </a:r>
            <a:r>
              <a:rPr lang="uk-UA" sz="2000" u="sng" dirty="0" smtClean="0"/>
              <a:t>а</a:t>
            </a:r>
            <a:r>
              <a:rPr lang="vi-VN" sz="2000" dirty="0" smtClean="0"/>
              <a:t>, </a:t>
            </a:r>
            <a:r>
              <a:rPr lang="vi-VN" sz="2000" dirty="0"/>
              <a:t>що зародилася наприкінці 70-х років </a:t>
            </a:r>
            <a:r>
              <a:rPr lang="en-US" sz="2000" dirty="0"/>
              <a:t>XX </a:t>
            </a:r>
            <a:r>
              <a:rPr lang="vi-VN" sz="2000" dirty="0"/>
              <a:t>століття </a:t>
            </a:r>
            <a:r>
              <a:rPr lang="vi-VN" sz="2000" dirty="0" smtClean="0"/>
              <a:t>у</a:t>
            </a:r>
            <a:r>
              <a:rPr lang="ru-RU" sz="2000" dirty="0" smtClean="0"/>
              <a:t> </a:t>
            </a:r>
            <a:r>
              <a:rPr lang="vi-VN" sz="2000" dirty="0" smtClean="0"/>
              <a:t>Великобританії</a:t>
            </a:r>
            <a:r>
              <a:rPr lang="vi-VN" sz="2000" dirty="0"/>
              <a:t> на основі панк-руху.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13855"/>
            <a:ext cx="7772400" cy="1470025"/>
          </a:xfrm>
        </p:spPr>
        <p:txBody>
          <a:bodyPr/>
          <a:lstStyle/>
          <a:p>
            <a:r>
              <a:rPr lang="ru-RU" sz="4800" dirty="0" err="1" smtClean="0"/>
              <a:t>Готи</a:t>
            </a:r>
            <a:endParaRPr lang="ru-RU" sz="4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96008" y="3759533"/>
            <a:ext cx="7515980" cy="2854239"/>
            <a:chOff x="796008" y="3759533"/>
            <a:chExt cx="7515980" cy="28542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759533"/>
              <a:ext cx="4049266" cy="2854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868" y="3923134"/>
              <a:ext cx="1080120" cy="1247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08" y="3916999"/>
              <a:ext cx="1080120" cy="1247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4189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Проблеми розвитку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6266656" cy="4086200"/>
          </a:xfrm>
        </p:spPr>
        <p:txBody>
          <a:bodyPr>
            <a:normAutofit lnSpcReduction="10000"/>
          </a:bodyPr>
          <a:lstStyle/>
          <a:p>
            <a:r>
              <a:rPr lang="ru-RU" sz="2400" dirty="0" err="1"/>
              <a:t>Готична</a:t>
            </a:r>
            <a:r>
              <a:rPr lang="ru-RU" sz="2400" dirty="0"/>
              <a:t> субкультура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наражається</a:t>
            </a:r>
            <a:r>
              <a:rPr lang="ru-RU" sz="2400" dirty="0"/>
              <a:t> на критику з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позицій</a:t>
            </a:r>
            <a:r>
              <a:rPr lang="ru-RU" sz="2400" dirty="0"/>
              <a:t>. У </a:t>
            </a:r>
            <a:r>
              <a:rPr lang="ru-RU" sz="2400" dirty="0" err="1"/>
              <a:t>засобах</a:t>
            </a:r>
            <a:r>
              <a:rPr lang="ru-RU" sz="2400" dirty="0"/>
              <a:t>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err="1"/>
              <a:t>тиражується</a:t>
            </a:r>
            <a:r>
              <a:rPr lang="ru-RU" sz="2400" dirty="0"/>
              <a:t> </a:t>
            </a:r>
            <a:r>
              <a:rPr lang="ru-RU" sz="2400" dirty="0" err="1"/>
              <a:t>спотворений</a:t>
            </a:r>
            <a:r>
              <a:rPr lang="ru-RU" sz="2400" dirty="0"/>
              <a:t>, </a:t>
            </a:r>
            <a:r>
              <a:rPr lang="ru-RU" sz="2400" dirty="0" err="1"/>
              <a:t>негативний</a:t>
            </a:r>
            <a:r>
              <a:rPr lang="ru-RU" sz="2400" dirty="0"/>
              <a:t> образ </a:t>
            </a:r>
            <a:r>
              <a:rPr lang="ru-RU" sz="2400" dirty="0" smtClean="0"/>
              <a:t>готики; </a:t>
            </a:r>
            <a:r>
              <a:rPr lang="ru-RU" sz="2400" dirty="0"/>
              <a:t>з боку </a:t>
            </a:r>
            <a:r>
              <a:rPr lang="ru-RU" sz="2400" dirty="0" err="1"/>
              <a:t>консервативних</a:t>
            </a:r>
            <a:r>
              <a:rPr lang="ru-RU" sz="2400" dirty="0"/>
              <a:t> </a:t>
            </a:r>
            <a:r>
              <a:rPr lang="ru-RU" sz="2400" dirty="0" err="1"/>
              <a:t>кіл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і </a:t>
            </a:r>
            <a:r>
              <a:rPr lang="ru-RU" sz="2400" dirty="0" err="1"/>
              <a:t>релігійних</a:t>
            </a:r>
            <a:r>
              <a:rPr lang="ru-RU" sz="2400" dirty="0"/>
              <a:t> </a:t>
            </a:r>
            <a:r>
              <a:rPr lang="ru-RU" sz="2400" dirty="0" err="1"/>
              <a:t>організацій</a:t>
            </a:r>
            <a:r>
              <a:rPr lang="ru-RU" sz="2400" dirty="0"/>
              <a:t> на адресу </a:t>
            </a:r>
            <a:r>
              <a:rPr lang="ru-RU" sz="2400" dirty="0" err="1"/>
              <a:t>субкультури</a:t>
            </a:r>
            <a:r>
              <a:rPr lang="ru-RU" sz="2400" dirty="0"/>
              <a:t> </a:t>
            </a:r>
            <a:r>
              <a:rPr lang="ru-RU" sz="2400" dirty="0" err="1"/>
              <a:t>лунають</a:t>
            </a:r>
            <a:r>
              <a:rPr lang="ru-RU" sz="2400" dirty="0"/>
              <a:t> </a:t>
            </a:r>
            <a:r>
              <a:rPr lang="ru-RU" sz="2400" dirty="0" err="1"/>
              <a:t>різноманітні</a:t>
            </a:r>
            <a:r>
              <a:rPr lang="ru-RU" sz="2400" dirty="0"/>
              <a:t> </a:t>
            </a:r>
            <a:r>
              <a:rPr lang="ru-RU" sz="2400" dirty="0" err="1"/>
              <a:t>звинувачення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частіше</a:t>
            </a:r>
            <a:r>
              <a:rPr lang="ru-RU" sz="2400" dirty="0"/>
              <a:t> не </a:t>
            </a:r>
            <a:r>
              <a:rPr lang="ru-RU" sz="2400" dirty="0" err="1"/>
              <a:t>відповідають</a:t>
            </a:r>
            <a:r>
              <a:rPr lang="ru-RU" sz="2400" dirty="0"/>
              <a:t> </a:t>
            </a:r>
            <a:r>
              <a:rPr lang="ru-RU" sz="2400" dirty="0" err="1" smtClean="0"/>
              <a:t>дійсності</a:t>
            </a:r>
            <a:r>
              <a:rPr lang="ru-RU" sz="2400" dirty="0" smtClean="0"/>
              <a:t>. </a:t>
            </a:r>
            <a:r>
              <a:rPr lang="ru-RU" sz="2400" dirty="0"/>
              <a:t>У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, в тому </a:t>
            </a:r>
            <a:r>
              <a:rPr lang="ru-RU" sz="2400" dirty="0" err="1"/>
              <a:t>числі</a:t>
            </a:r>
            <a:r>
              <a:rPr lang="ru-RU" sz="2400" dirty="0"/>
              <a:t> в тих,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вважаються</a:t>
            </a:r>
            <a:r>
              <a:rPr lang="ru-RU" sz="2400" dirty="0"/>
              <a:t> </a:t>
            </a:r>
            <a:r>
              <a:rPr lang="ru-RU" sz="2400" dirty="0" err="1"/>
              <a:t>розвиненими</a:t>
            </a:r>
            <a:r>
              <a:rPr lang="ru-RU" sz="2400" dirty="0"/>
              <a:t>, </a:t>
            </a:r>
            <a:r>
              <a:rPr lang="ru-RU" sz="2400" dirty="0" err="1"/>
              <a:t>готи</a:t>
            </a:r>
            <a:r>
              <a:rPr lang="ru-RU" sz="2400" dirty="0"/>
              <a:t> регулярно </a:t>
            </a:r>
            <a:r>
              <a:rPr lang="ru-RU" sz="2400" dirty="0" err="1"/>
              <a:t>стикаються</a:t>
            </a:r>
            <a:r>
              <a:rPr lang="ru-RU" sz="2400" dirty="0"/>
              <a:t> з </a:t>
            </a:r>
            <a:r>
              <a:rPr lang="ru-RU" sz="2400" dirty="0" err="1"/>
              <a:t>ворожістю</a:t>
            </a:r>
            <a:r>
              <a:rPr lang="ru-RU" sz="2400" dirty="0"/>
              <a:t> з боку </a:t>
            </a:r>
            <a:r>
              <a:rPr lang="ru-RU" sz="2400" dirty="0" err="1"/>
              <a:t>оточуючих</a:t>
            </a:r>
            <a:r>
              <a:rPr lang="ru-RU" sz="2400" dirty="0"/>
              <a:t>, а часом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стають</a:t>
            </a:r>
            <a:r>
              <a:rPr lang="ru-RU" sz="2400" dirty="0"/>
              <a:t> жертвами </a:t>
            </a:r>
            <a:r>
              <a:rPr lang="ru-RU" sz="2400" dirty="0" err="1" smtClean="0"/>
              <a:t>агресії</a:t>
            </a:r>
            <a:r>
              <a:rPr lang="ru-RU" sz="2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553" y="3759518"/>
            <a:ext cx="2567947" cy="192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66" y="2204864"/>
            <a:ext cx="1080120" cy="124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161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424936" cy="4464496"/>
          </a:xfrm>
        </p:spPr>
        <p:txBody>
          <a:bodyPr>
            <a:noAutofit/>
          </a:bodyPr>
          <a:lstStyle/>
          <a:p>
            <a:r>
              <a:rPr lang="ru-RU" sz="2400" dirty="0" err="1"/>
              <a:t>Ніякого</a:t>
            </a:r>
            <a:r>
              <a:rPr lang="ru-RU" sz="2400" dirty="0"/>
              <a:t> «</a:t>
            </a:r>
            <a:r>
              <a:rPr lang="ru-RU" sz="2400" dirty="0" err="1"/>
              <a:t>готичного</a:t>
            </a:r>
            <a:r>
              <a:rPr lang="ru-RU" sz="2400" dirty="0"/>
              <a:t> </a:t>
            </a:r>
            <a:r>
              <a:rPr lang="ru-RU" sz="2400" dirty="0" err="1"/>
              <a:t>світогляду</a:t>
            </a:r>
            <a:r>
              <a:rPr lang="ru-RU" sz="2400" dirty="0"/>
              <a:t>» не </a:t>
            </a:r>
            <a:r>
              <a:rPr lang="ru-RU" sz="2400" dirty="0" err="1"/>
              <a:t>існує</a:t>
            </a:r>
            <a:r>
              <a:rPr lang="ru-RU" sz="2400" dirty="0"/>
              <a:t> — </a:t>
            </a:r>
            <a:r>
              <a:rPr lang="ru-RU" sz="2400" dirty="0" err="1"/>
              <a:t>стрижнем</a:t>
            </a:r>
            <a:r>
              <a:rPr lang="ru-RU" sz="2400" dirty="0"/>
              <a:t>,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центрується</a:t>
            </a:r>
            <a:r>
              <a:rPr lang="ru-RU" sz="2400" dirty="0"/>
              <a:t> субкультура, </a:t>
            </a:r>
            <a:r>
              <a:rPr lang="ru-RU" sz="2400" dirty="0" err="1"/>
              <a:t>виявляються</a:t>
            </a:r>
            <a:r>
              <a:rPr lang="ru-RU" sz="2400" dirty="0"/>
              <a:t> </a:t>
            </a:r>
            <a:r>
              <a:rPr lang="ru-RU" sz="2400" dirty="0" err="1"/>
              <a:t>специфічні</a:t>
            </a:r>
            <a:r>
              <a:rPr lang="ru-RU" sz="2400" dirty="0"/>
              <a:t> «</a:t>
            </a:r>
            <a:r>
              <a:rPr lang="ru-RU" sz="2400" dirty="0" err="1"/>
              <a:t>вечірки</a:t>
            </a:r>
            <a:r>
              <a:rPr lang="ru-RU" sz="2400" dirty="0"/>
              <a:t>, </a:t>
            </a:r>
            <a:r>
              <a:rPr lang="ru-RU" sz="2400" dirty="0" err="1"/>
              <a:t>музика</a:t>
            </a:r>
            <a:r>
              <a:rPr lang="ru-RU" sz="2400" dirty="0"/>
              <a:t>, </a:t>
            </a:r>
            <a:r>
              <a:rPr lang="ru-RU" sz="2400" dirty="0" err="1"/>
              <a:t>компанія</a:t>
            </a:r>
            <a:r>
              <a:rPr lang="ru-RU" sz="2400" dirty="0"/>
              <a:t> і </a:t>
            </a:r>
            <a:r>
              <a:rPr lang="ru-RU" sz="2400" dirty="0" err="1"/>
              <a:t>одяг</a:t>
            </a:r>
            <a:r>
              <a:rPr lang="ru-RU" sz="2400" dirty="0" smtClean="0"/>
              <a:t>». </a:t>
            </a:r>
            <a:r>
              <a:rPr lang="ru-RU" sz="2400" dirty="0" err="1"/>
              <a:t>Таку</a:t>
            </a:r>
            <a:r>
              <a:rPr lang="ru-RU" sz="2400" dirty="0"/>
              <a:t> точку </a:t>
            </a:r>
            <a:r>
              <a:rPr lang="ru-RU" sz="2400" dirty="0" err="1"/>
              <a:t>зору</a:t>
            </a:r>
            <a:r>
              <a:rPr lang="ru-RU" sz="2400" dirty="0"/>
              <a:t> </a:t>
            </a:r>
            <a:r>
              <a:rPr lang="ru-RU" sz="2400" dirty="0" err="1"/>
              <a:t>поділяють</a:t>
            </a:r>
            <a:r>
              <a:rPr lang="ru-RU" sz="2400" dirty="0"/>
              <a:t> й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соціологи</a:t>
            </a:r>
            <a:r>
              <a:rPr lang="ru-RU" sz="2400" dirty="0"/>
              <a:t> — вони </a:t>
            </a:r>
            <a:r>
              <a:rPr lang="ru-RU" sz="2400" dirty="0" err="1"/>
              <a:t>констатують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готів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об'єднувати</a:t>
            </a:r>
            <a:r>
              <a:rPr lang="ru-RU" sz="2400" dirty="0"/>
              <a:t> </a:t>
            </a:r>
            <a:r>
              <a:rPr lang="ru-RU" sz="2400" dirty="0" err="1"/>
              <a:t>музичні</a:t>
            </a:r>
            <a:r>
              <a:rPr lang="ru-RU" sz="2400" dirty="0"/>
              <a:t> </a:t>
            </a:r>
            <a:r>
              <a:rPr lang="ru-RU" sz="2400" dirty="0" err="1"/>
              <a:t>смаки</a:t>
            </a:r>
            <a:r>
              <a:rPr lang="ru-RU" sz="2400" dirty="0"/>
              <a:t> і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, але </a:t>
            </a:r>
            <a:r>
              <a:rPr lang="ru-RU" sz="2400" dirty="0" err="1"/>
              <a:t>єдиних</a:t>
            </a:r>
            <a:r>
              <a:rPr lang="ru-RU" sz="2400" dirty="0"/>
              <a:t> </a:t>
            </a:r>
            <a:r>
              <a:rPr lang="ru-RU" sz="2400" dirty="0" err="1"/>
              <a:t>поглядів</a:t>
            </a:r>
            <a:r>
              <a:rPr lang="ru-RU" sz="2400" dirty="0"/>
              <a:t> на </a:t>
            </a:r>
            <a:r>
              <a:rPr lang="ru-RU" sz="2400" dirty="0" err="1"/>
              <a:t>світ</a:t>
            </a:r>
            <a:r>
              <a:rPr lang="ru-RU" sz="2400" dirty="0"/>
              <a:t> вони не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/>
              <a:t>— вся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спільність</a:t>
            </a:r>
            <a:r>
              <a:rPr lang="ru-RU" sz="2400" dirty="0"/>
              <a:t> </a:t>
            </a:r>
            <a:r>
              <a:rPr lang="ru-RU" sz="2400" dirty="0" err="1"/>
              <a:t>зводиться</a:t>
            </a:r>
            <a:r>
              <a:rPr lang="ru-RU" sz="2400" dirty="0"/>
              <a:t> до «</a:t>
            </a:r>
            <a:r>
              <a:rPr lang="ru-RU" sz="2400" dirty="0" err="1"/>
              <a:t>клубів</a:t>
            </a:r>
            <a:r>
              <a:rPr lang="ru-RU" sz="2400" dirty="0"/>
              <a:t>, </a:t>
            </a:r>
            <a:r>
              <a:rPr lang="ru-RU" sz="2400" dirty="0" err="1"/>
              <a:t>музики</a:t>
            </a:r>
            <a:r>
              <a:rPr lang="ru-RU" sz="2400" dirty="0"/>
              <a:t> і </a:t>
            </a:r>
            <a:r>
              <a:rPr lang="ru-RU" sz="2400" dirty="0" err="1"/>
              <a:t>зовнішнього</a:t>
            </a:r>
            <a:r>
              <a:rPr lang="ru-RU" sz="2400" dirty="0"/>
              <a:t> </a:t>
            </a:r>
            <a:r>
              <a:rPr lang="ru-RU" sz="2400" dirty="0" err="1"/>
              <a:t>вигляду</a:t>
            </a:r>
            <a:r>
              <a:rPr lang="ru-RU" sz="2400" dirty="0" smtClean="0"/>
              <a:t>». </a:t>
            </a:r>
            <a:r>
              <a:rPr lang="ru-RU" sz="2400" dirty="0"/>
              <a:t>Тому готику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сприймати</a:t>
            </a:r>
            <a:r>
              <a:rPr lang="ru-RU" sz="2400" dirty="0"/>
              <a:t> </a:t>
            </a:r>
            <a:r>
              <a:rPr lang="ru-RU" sz="2400" dirty="0" err="1"/>
              <a:t>виключно</a:t>
            </a:r>
            <a:r>
              <a:rPr lang="ru-RU" sz="2400" dirty="0"/>
              <a:t> як </a:t>
            </a:r>
            <a:r>
              <a:rPr lang="ru-RU" sz="2400" dirty="0" err="1"/>
              <a:t>спільноту</a:t>
            </a:r>
            <a:r>
              <a:rPr lang="ru-RU" sz="2400" dirty="0"/>
              <a:t> людей,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поділяють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інтереси</a:t>
            </a:r>
            <a:r>
              <a:rPr lang="ru-RU" sz="2400" dirty="0"/>
              <a:t>, але </a:t>
            </a:r>
            <a:r>
              <a:rPr lang="ru-RU" sz="2400" dirty="0" err="1"/>
              <a:t>ні</a:t>
            </a:r>
            <a:r>
              <a:rPr lang="ru-RU" sz="2400" dirty="0"/>
              <a:t>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разі</a:t>
            </a:r>
            <a:r>
              <a:rPr lang="ru-RU" sz="2400" dirty="0"/>
              <a:t> — як «культ»,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наявні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обов'язкові</a:t>
            </a:r>
            <a:r>
              <a:rPr lang="ru-RU" sz="2400" dirty="0"/>
              <a:t> для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членів</a:t>
            </a:r>
            <a:r>
              <a:rPr lang="ru-RU" sz="2400" dirty="0"/>
              <a:t> </a:t>
            </a:r>
            <a:r>
              <a:rPr lang="ru-RU" sz="2400" dirty="0" err="1"/>
              <a:t>світоглядні</a:t>
            </a:r>
            <a:r>
              <a:rPr lang="ru-RU" sz="2400" dirty="0"/>
              <a:t> </a:t>
            </a:r>
            <a:r>
              <a:rPr lang="ru-RU" sz="2400" dirty="0" smtClean="0"/>
              <a:t>установки.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0610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826496" cy="1143000"/>
          </a:xfrm>
        </p:spPr>
        <p:txBody>
          <a:bodyPr/>
          <a:lstStyle/>
          <a:p>
            <a:r>
              <a:rPr lang="uk-UA" dirty="0" smtClean="0"/>
              <a:t>Кінець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96008" y="2132856"/>
            <a:ext cx="7448400" cy="3209925"/>
            <a:chOff x="796008" y="2132856"/>
            <a:chExt cx="7448400" cy="320992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2132856"/>
              <a:ext cx="4286250" cy="320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796008" y="4095317"/>
              <a:ext cx="7448400" cy="1247464"/>
              <a:chOff x="796008" y="4095317"/>
              <a:chExt cx="7448400" cy="1247464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08" y="4095318"/>
                <a:ext cx="1080120" cy="1247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288" y="4095317"/>
                <a:ext cx="1080120" cy="1247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0740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564904"/>
            <a:ext cx="5616624" cy="4114800"/>
          </a:xfrm>
        </p:spPr>
        <p:txBody>
          <a:bodyPr>
            <a:normAutofit/>
          </a:bodyPr>
          <a:lstStyle/>
          <a:p>
            <a:r>
              <a:rPr lang="ru-RU" sz="2400" dirty="0" err="1"/>
              <a:t>Готична</a:t>
            </a:r>
            <a:r>
              <a:rPr lang="ru-RU" sz="2400" dirty="0"/>
              <a:t> субкультура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різноманітна</a:t>
            </a:r>
            <a:r>
              <a:rPr lang="ru-RU" sz="2400" dirty="0"/>
              <a:t> і </a:t>
            </a:r>
            <a:r>
              <a:rPr lang="ru-RU" sz="2400" dirty="0" err="1"/>
              <a:t>неоднорідна</a:t>
            </a:r>
            <a:r>
              <a:rPr lang="ru-RU" sz="2400" dirty="0"/>
              <a:t>, </a:t>
            </a:r>
            <a:r>
              <a:rPr lang="ru-RU" sz="2400" dirty="0" err="1"/>
              <a:t>однак</a:t>
            </a:r>
            <a:r>
              <a:rPr lang="ru-RU" sz="2400" dirty="0"/>
              <a:t> для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представників</a:t>
            </a:r>
            <a:r>
              <a:rPr lang="ru-RU" sz="2400" dirty="0"/>
              <a:t> в тому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іншому</a:t>
            </a:r>
            <a:r>
              <a:rPr lang="ru-RU" sz="2400" dirty="0"/>
              <a:t> </a:t>
            </a:r>
            <a:r>
              <a:rPr lang="ru-RU" sz="2400" dirty="0" err="1"/>
              <a:t>ступені</a:t>
            </a:r>
            <a:r>
              <a:rPr lang="ru-RU" sz="2400" dirty="0"/>
              <a:t> </a:t>
            </a:r>
            <a:r>
              <a:rPr lang="ru-RU" sz="2400" dirty="0" err="1"/>
              <a:t>характерні</a:t>
            </a:r>
            <a:r>
              <a:rPr lang="ru-RU" sz="2400" dirty="0"/>
              <a:t> </a:t>
            </a:r>
            <a:r>
              <a:rPr lang="ru-RU" sz="2400" dirty="0" err="1"/>
              <a:t>специфічний</a:t>
            </a:r>
            <a:r>
              <a:rPr lang="ru-RU" sz="2400" dirty="0"/>
              <a:t> </a:t>
            </a:r>
            <a:r>
              <a:rPr lang="ru-RU" sz="2400" dirty="0" err="1"/>
              <a:t>імідж</a:t>
            </a:r>
            <a:r>
              <a:rPr lang="ru-RU" sz="2400" dirty="0"/>
              <a:t> і </a:t>
            </a:r>
            <a:r>
              <a:rPr lang="ru-RU" sz="2400" dirty="0" err="1"/>
              <a:t>інтерес</a:t>
            </a:r>
            <a:r>
              <a:rPr lang="ru-RU" sz="2400" dirty="0"/>
              <a:t> до </a:t>
            </a:r>
            <a:r>
              <a:rPr lang="ru-RU" sz="2400" dirty="0" err="1"/>
              <a:t>готичної</a:t>
            </a:r>
            <a:r>
              <a:rPr lang="ru-RU" sz="2400" dirty="0"/>
              <a:t> </a:t>
            </a:r>
            <a:r>
              <a:rPr lang="ru-RU" sz="2400" dirty="0" err="1"/>
              <a:t>музики</a:t>
            </a:r>
            <a:r>
              <a:rPr lang="ru-RU" sz="2400" dirty="0"/>
              <a:t>. </a:t>
            </a:r>
            <a:r>
              <a:rPr lang="ru-RU" sz="2400" dirty="0" err="1"/>
              <a:t>Від</a:t>
            </a:r>
            <a:r>
              <a:rPr lang="ru-RU" sz="2400" dirty="0"/>
              <a:t> початку будучи </a:t>
            </a:r>
            <a:r>
              <a:rPr lang="ru-RU" sz="2400" dirty="0" err="1"/>
              <a:t>молодіжною</a:t>
            </a:r>
            <a:r>
              <a:rPr lang="ru-RU" sz="2400" dirty="0"/>
              <a:t>, </a:t>
            </a:r>
            <a:r>
              <a:rPr lang="ru-RU" sz="2400" dirty="0" err="1"/>
              <a:t>нині</a:t>
            </a:r>
            <a:r>
              <a:rPr lang="ru-RU" sz="2400" dirty="0"/>
              <a:t> у </a:t>
            </a:r>
            <a:r>
              <a:rPr lang="ru-RU" sz="2400" dirty="0" err="1"/>
              <a:t>світі</a:t>
            </a:r>
            <a:r>
              <a:rPr lang="ru-RU" sz="2400" dirty="0"/>
              <a:t> субкультура представлена людьми </a:t>
            </a:r>
            <a:r>
              <a:rPr lang="ru-RU" sz="2400" dirty="0" err="1"/>
              <a:t>віком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14 до 45 </a:t>
            </a:r>
            <a:r>
              <a:rPr lang="ru-RU" sz="2400" dirty="0" err="1"/>
              <a:t>років</a:t>
            </a:r>
            <a:r>
              <a:rPr lang="ru-RU" sz="2400" dirty="0"/>
              <a:t> і старшими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3812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5" y="188640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2494770" cy="230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975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10872" cy="1143000"/>
          </a:xfrm>
        </p:spPr>
        <p:txBody>
          <a:bodyPr/>
          <a:lstStyle/>
          <a:p>
            <a:r>
              <a:rPr lang="uk-UA" dirty="0" smtClean="0"/>
              <a:t>Зародження субкультури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25489" y="1600200"/>
            <a:ext cx="5450967" cy="4421088"/>
          </a:xfrm>
        </p:spPr>
        <p:txBody>
          <a:bodyPr>
            <a:normAutofit lnSpcReduction="10000"/>
          </a:bodyPr>
          <a:lstStyle/>
          <a:p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готичної</a:t>
            </a:r>
            <a:r>
              <a:rPr lang="ru-RU" sz="2400" dirty="0"/>
              <a:t> </a:t>
            </a:r>
            <a:r>
              <a:rPr lang="ru-RU" sz="2400" dirty="0" err="1"/>
              <a:t>субкультури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тісно</a:t>
            </a:r>
            <a:r>
              <a:rPr lang="ru-RU" sz="2400" dirty="0"/>
              <a:t> </a:t>
            </a:r>
            <a:r>
              <a:rPr lang="ru-RU" sz="2400" dirty="0" err="1"/>
              <a:t>пов'язаний</a:t>
            </a:r>
            <a:r>
              <a:rPr lang="ru-RU" sz="2400" dirty="0"/>
              <a:t> з </a:t>
            </a:r>
            <a:r>
              <a:rPr lang="ru-RU" sz="2400" dirty="0" err="1"/>
              <a:t>еволюцією</a:t>
            </a:r>
            <a:r>
              <a:rPr lang="ru-RU" sz="2400" dirty="0"/>
              <a:t> </a:t>
            </a:r>
            <a:r>
              <a:rPr lang="ru-RU" sz="2400" dirty="0" err="1"/>
              <a:t>музичного</a:t>
            </a:r>
            <a:r>
              <a:rPr lang="ru-RU" sz="2400" dirty="0"/>
              <a:t> жанру </a:t>
            </a:r>
            <a:r>
              <a:rPr lang="ru-RU" sz="2400" dirty="0" err="1"/>
              <a:t>готичний</a:t>
            </a:r>
            <a:r>
              <a:rPr lang="ru-RU" sz="2400" dirty="0"/>
              <a:t> рок.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розквіту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набув</a:t>
            </a:r>
            <a:r>
              <a:rPr lang="ru-RU" sz="2400" dirty="0"/>
              <a:t> у </a:t>
            </a:r>
            <a:r>
              <a:rPr lang="ru-RU" sz="2400" dirty="0" err="1"/>
              <a:t>першій</a:t>
            </a:r>
            <a:r>
              <a:rPr lang="ru-RU" sz="2400" dirty="0"/>
              <a:t> </a:t>
            </a:r>
            <a:r>
              <a:rPr lang="ru-RU" sz="2400" dirty="0" err="1"/>
              <a:t>половині</a:t>
            </a:r>
            <a:r>
              <a:rPr lang="ru-RU" sz="2400" dirty="0"/>
              <a:t> 1980-х </a:t>
            </a:r>
            <a:r>
              <a:rPr lang="ru-RU" sz="2400" dirty="0" err="1"/>
              <a:t>років</a:t>
            </a:r>
            <a:r>
              <a:rPr lang="ru-RU" sz="2400" dirty="0"/>
              <a:t>, коли широко </a:t>
            </a:r>
            <a:r>
              <a:rPr lang="ru-RU" sz="2400" dirty="0" err="1"/>
              <a:t>популярними</a:t>
            </a:r>
            <a:r>
              <a:rPr lang="ru-RU" sz="2400" dirty="0"/>
              <a:t> стали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виконавці</a:t>
            </a:r>
            <a:r>
              <a:rPr lang="ru-RU" sz="2400" dirty="0"/>
              <a:t>, як </a:t>
            </a:r>
            <a:r>
              <a:rPr lang="en-US" sz="2400" dirty="0"/>
              <a:t>Bauhaus, Southern Death Cult, </a:t>
            </a:r>
            <a:r>
              <a:rPr lang="en-US" sz="2400" dirty="0" err="1"/>
              <a:t>Siouxsie</a:t>
            </a:r>
            <a:r>
              <a:rPr lang="en-US" sz="2400" dirty="0"/>
              <a:t> and the Banshees </a:t>
            </a:r>
            <a:r>
              <a:rPr lang="ru-RU" sz="2400" dirty="0"/>
              <a:t>та </a:t>
            </a:r>
            <a:r>
              <a:rPr lang="ru-RU" sz="2400" dirty="0" err="1"/>
              <a:t>інші</a:t>
            </a:r>
            <a:r>
              <a:rPr lang="ru-RU" sz="2400" dirty="0"/>
              <a:t>. </a:t>
            </a:r>
            <a:r>
              <a:rPr lang="ru-RU" sz="2400" dirty="0" err="1"/>
              <a:t>Істотний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</a:t>
            </a:r>
            <a:r>
              <a:rPr lang="ru-RU" sz="2400" dirty="0" err="1"/>
              <a:t>формування</a:t>
            </a:r>
            <a:r>
              <a:rPr lang="ru-RU" sz="2400" dirty="0"/>
              <a:t> готики </a:t>
            </a:r>
            <a:r>
              <a:rPr lang="ru-RU" sz="2400" dirty="0" err="1"/>
              <a:t>здійснив</a:t>
            </a:r>
            <a:r>
              <a:rPr lang="ru-RU" sz="2400" dirty="0"/>
              <a:t> </a:t>
            </a:r>
            <a:r>
              <a:rPr lang="ru-RU" sz="2400" dirty="0" err="1"/>
              <a:t>лондонський</a:t>
            </a:r>
            <a:r>
              <a:rPr lang="ru-RU" sz="2400" dirty="0"/>
              <a:t> клуб </a:t>
            </a:r>
            <a:r>
              <a:rPr lang="en-US" sz="2400" dirty="0" err="1"/>
              <a:t>Batcave</a:t>
            </a:r>
            <a:r>
              <a:rPr lang="en-US" sz="2400" dirty="0"/>
              <a:t>. </a:t>
            </a:r>
            <a:r>
              <a:rPr lang="ru-RU" sz="2400" dirty="0"/>
              <a:t>До 1983 року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говорити</a:t>
            </a:r>
            <a:r>
              <a:rPr lang="ru-RU" sz="2400" dirty="0"/>
              <a:t> про те, </a:t>
            </a:r>
            <a:r>
              <a:rPr lang="ru-RU" sz="2400" dirty="0" err="1"/>
              <a:t>що</a:t>
            </a:r>
            <a:r>
              <a:rPr lang="ru-RU" sz="2400" dirty="0"/>
              <a:t> нова субкультура остаточно </a:t>
            </a:r>
            <a:r>
              <a:rPr lang="ru-RU" sz="2400" dirty="0" err="1" smtClean="0"/>
              <a:t>утвердилася</a:t>
            </a:r>
            <a:r>
              <a:rPr lang="ru-RU" sz="2400" dirty="0"/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7" y="3573016"/>
            <a:ext cx="3271200" cy="21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74985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Fields of the </a:t>
            </a:r>
            <a:r>
              <a:rPr lang="en-US" u="sng" dirty="0" err="1"/>
              <a:t>Nephilim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37" y="1363841"/>
            <a:ext cx="3271200" cy="21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adikan - Hydrargyrum (2013) - готический мет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66103"/>
            <a:ext cx="4161701" cy="41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3828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1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07" y="260648"/>
            <a:ext cx="7778824" cy="922114"/>
          </a:xfrm>
        </p:spPr>
        <p:txBody>
          <a:bodyPr/>
          <a:lstStyle/>
          <a:p>
            <a:r>
              <a:rPr lang="uk-UA" dirty="0" smtClean="0"/>
              <a:t>Поширеність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62633" y="1294167"/>
            <a:ext cx="4091781" cy="4302224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sz="2400" dirty="0"/>
              <a:t>На </a:t>
            </a:r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готична</a:t>
            </a:r>
            <a:r>
              <a:rPr lang="ru-RU" sz="2400" dirty="0"/>
              <a:t> субкультура </a:t>
            </a:r>
            <a:r>
              <a:rPr lang="ru-RU" sz="2400" dirty="0" err="1"/>
              <a:t>поширена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в </a:t>
            </a:r>
            <a:r>
              <a:rPr lang="ru-RU" sz="2400" dirty="0" err="1"/>
              <a:t>Європі</a:t>
            </a:r>
            <a:r>
              <a:rPr lang="ru-RU" sz="2400" dirty="0"/>
              <a:t> і </a:t>
            </a:r>
            <a:r>
              <a:rPr lang="ru-RU" sz="2400" dirty="0" err="1"/>
              <a:t>Північній</a:t>
            </a:r>
            <a:r>
              <a:rPr lang="ru-RU" sz="2400" dirty="0"/>
              <a:t> </a:t>
            </a:r>
            <a:r>
              <a:rPr lang="ru-RU" sz="2400" dirty="0" err="1"/>
              <a:t>Америці</a:t>
            </a:r>
            <a:r>
              <a:rPr lang="ru-RU" sz="2400" dirty="0"/>
              <a:t>, в </a:t>
            </a:r>
            <a:r>
              <a:rPr lang="ru-RU" sz="2400" dirty="0" err="1"/>
              <a:t>меншому</a:t>
            </a:r>
            <a:r>
              <a:rPr lang="ru-RU" sz="2400" dirty="0"/>
              <a:t> </a:t>
            </a:r>
            <a:r>
              <a:rPr lang="ru-RU" sz="2400" dirty="0" err="1"/>
              <a:t>ступені</a:t>
            </a:r>
            <a:r>
              <a:rPr lang="ru-RU" sz="2400" dirty="0"/>
              <a:t> — в </a:t>
            </a:r>
            <a:r>
              <a:rPr lang="ru-RU" sz="2400" dirty="0" err="1"/>
              <a:t>Азії</a:t>
            </a:r>
            <a:r>
              <a:rPr lang="ru-RU" sz="2400" dirty="0"/>
              <a:t> і </a:t>
            </a:r>
            <a:r>
              <a:rPr lang="ru-RU" sz="2400" dirty="0" err="1" smtClean="0"/>
              <a:t>Австралії</a:t>
            </a:r>
            <a:r>
              <a:rPr lang="ru-RU" sz="2400" dirty="0" smtClean="0"/>
              <a:t>. </a:t>
            </a:r>
            <a:r>
              <a:rPr lang="ru-RU" sz="2400" dirty="0"/>
              <a:t>Вона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розвинену</a:t>
            </a:r>
            <a:r>
              <a:rPr lang="ru-RU" sz="2400" dirty="0"/>
              <a:t> </a:t>
            </a:r>
            <a:r>
              <a:rPr lang="ru-RU" sz="2400" dirty="0" err="1"/>
              <a:t>соціальну</a:t>
            </a:r>
            <a:r>
              <a:rPr lang="ru-RU" sz="2400" dirty="0"/>
              <a:t> та </a:t>
            </a:r>
            <a:r>
              <a:rPr lang="ru-RU" sz="2400" dirty="0" err="1"/>
              <a:t>інформаційну</a:t>
            </a:r>
            <a:r>
              <a:rPr lang="ru-RU" sz="2400" dirty="0"/>
              <a:t> </a:t>
            </a:r>
            <a:r>
              <a:rPr lang="ru-RU" sz="2400" dirty="0" err="1"/>
              <a:t>інфраструктуру</a:t>
            </a:r>
            <a:r>
              <a:rPr lang="ru-RU" sz="2400" dirty="0"/>
              <a:t> — </a:t>
            </a:r>
            <a:r>
              <a:rPr lang="ru-RU" sz="2400" dirty="0" err="1"/>
              <a:t>видаються</a:t>
            </a:r>
            <a:r>
              <a:rPr lang="ru-RU" sz="2400" dirty="0"/>
              <a:t> </a:t>
            </a:r>
            <a:r>
              <a:rPr lang="ru-RU" sz="2400" dirty="0" err="1"/>
              <a:t>тематичні</a:t>
            </a:r>
            <a:r>
              <a:rPr lang="ru-RU" sz="2400" dirty="0"/>
              <a:t> </a:t>
            </a:r>
            <a:r>
              <a:rPr lang="ru-RU" sz="2400" dirty="0" err="1"/>
              <a:t>журнали</a:t>
            </a:r>
            <a:r>
              <a:rPr lang="ru-RU" sz="2400" dirty="0"/>
              <a:t>, </a:t>
            </a:r>
            <a:r>
              <a:rPr lang="ru-RU" sz="2400" dirty="0" err="1"/>
              <a:t>підтримуються</a:t>
            </a:r>
            <a:r>
              <a:rPr lang="ru-RU" sz="2400" dirty="0"/>
              <a:t> </a:t>
            </a:r>
            <a:r>
              <a:rPr lang="ru-RU" sz="2400" dirty="0" err="1"/>
              <a:t>сайти</a:t>
            </a:r>
            <a:r>
              <a:rPr lang="ru-RU" sz="2400" dirty="0"/>
              <a:t>, регулярно </a:t>
            </a:r>
            <a:r>
              <a:rPr lang="ru-RU" sz="2400" dirty="0" err="1"/>
              <a:t>проводяться</a:t>
            </a:r>
            <a:r>
              <a:rPr lang="ru-RU" sz="2400" dirty="0"/>
              <a:t> </a:t>
            </a:r>
            <a:r>
              <a:rPr lang="ru-RU" sz="2400" dirty="0" err="1"/>
              <a:t>готичні</a:t>
            </a:r>
            <a:r>
              <a:rPr lang="ru-RU" sz="2400" dirty="0"/>
              <a:t> </a:t>
            </a:r>
            <a:r>
              <a:rPr lang="ru-RU" sz="2400" dirty="0" err="1"/>
              <a:t>музичні</a:t>
            </a:r>
            <a:r>
              <a:rPr lang="ru-RU" sz="2400" dirty="0"/>
              <a:t> </a:t>
            </a:r>
            <a:r>
              <a:rPr lang="ru-RU" sz="2400" dirty="0" err="1"/>
              <a:t>фестивалі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903067" cy="28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37212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Представники різних типів готичної субкультури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39116" y="5300682"/>
            <a:ext cx="7081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http://imgoth.ru</a:t>
            </a:r>
            <a:r>
              <a:rPr lang="en-US" dirty="0" smtClean="0"/>
              <a:t>/</a:t>
            </a:r>
            <a:r>
              <a:rPr lang="uk-UA" dirty="0" smtClean="0"/>
              <a:t> - соціальна мережа готів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910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</p:spPr>
        <p:txBody>
          <a:bodyPr/>
          <a:lstStyle/>
          <a:p>
            <a:r>
              <a:rPr lang="uk-UA" dirty="0" smtClean="0"/>
              <a:t>Основна ідея субкультури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258544" cy="4114800"/>
          </a:xfrm>
        </p:spPr>
        <p:txBody>
          <a:bodyPr>
            <a:normAutofit lnSpcReduction="10000"/>
          </a:bodyPr>
          <a:lstStyle/>
          <a:p>
            <a:r>
              <a:rPr lang="ru-RU" sz="2400" dirty="0" err="1"/>
              <a:t>Однією</a:t>
            </a:r>
            <a:r>
              <a:rPr lang="ru-RU" sz="2400" dirty="0"/>
              <a:t> з </a:t>
            </a:r>
            <a:r>
              <a:rPr lang="ru-RU" sz="2400" dirty="0" err="1"/>
              <a:t>психологічних</a:t>
            </a:r>
            <a:r>
              <a:rPr lang="ru-RU" sz="2400" dirty="0"/>
              <a:t> основ </a:t>
            </a:r>
            <a:r>
              <a:rPr lang="ru-RU" sz="2400" dirty="0" err="1"/>
              <a:t>готичного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«</a:t>
            </a:r>
            <a:r>
              <a:rPr lang="ru-RU" sz="2400" dirty="0" err="1"/>
              <a:t>пасивний</a:t>
            </a:r>
            <a:r>
              <a:rPr lang="ru-RU" sz="2400" dirty="0"/>
              <a:t>», </a:t>
            </a:r>
            <a:r>
              <a:rPr lang="ru-RU" sz="2400" dirty="0" err="1"/>
              <a:t>естетичний</a:t>
            </a:r>
            <a:r>
              <a:rPr lang="ru-RU" sz="2400" dirty="0"/>
              <a:t> протест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панівних</a:t>
            </a:r>
            <a:r>
              <a:rPr lang="ru-RU" sz="2400" dirty="0"/>
              <a:t> </a:t>
            </a:r>
            <a:r>
              <a:rPr lang="ru-RU" sz="2400" dirty="0" err="1"/>
              <a:t>культурних</a:t>
            </a:r>
            <a:r>
              <a:rPr lang="ru-RU" sz="2400" dirty="0"/>
              <a:t> </a:t>
            </a:r>
            <a:r>
              <a:rPr lang="ru-RU" sz="2400" dirty="0" err="1" smtClean="0"/>
              <a:t>стереотипів</a:t>
            </a:r>
            <a:r>
              <a:rPr lang="ru-RU" sz="2400" dirty="0" smtClean="0"/>
              <a:t>. </a:t>
            </a:r>
            <a:r>
              <a:rPr lang="ru-RU" sz="2400" dirty="0"/>
              <a:t>Для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представників</a:t>
            </a:r>
            <a:r>
              <a:rPr lang="ru-RU" sz="2400" dirty="0"/>
              <a:t> </a:t>
            </a:r>
            <a:r>
              <a:rPr lang="ru-RU" sz="2400" dirty="0" err="1"/>
              <a:t>субкультури</a:t>
            </a:r>
            <a:r>
              <a:rPr lang="ru-RU" sz="2400" dirty="0"/>
              <a:t> </a:t>
            </a:r>
            <a:r>
              <a:rPr lang="ru-RU" sz="2400" dirty="0" err="1"/>
              <a:t>характерні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спільні</a:t>
            </a:r>
            <a:r>
              <a:rPr lang="ru-RU" sz="2400" dirty="0"/>
              <a:t> </a:t>
            </a:r>
            <a:r>
              <a:rPr lang="ru-RU" sz="2400" dirty="0" err="1"/>
              <a:t>риси</a:t>
            </a:r>
            <a:r>
              <a:rPr lang="ru-RU" sz="2400" dirty="0"/>
              <a:t> характеру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замкнутість</a:t>
            </a:r>
            <a:r>
              <a:rPr lang="ru-RU" sz="2400" dirty="0"/>
              <a:t>),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ніякого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світогляду</a:t>
            </a:r>
            <a:r>
              <a:rPr lang="ru-RU" sz="2400" dirty="0"/>
              <a:t> </a:t>
            </a:r>
            <a:r>
              <a:rPr lang="ru-RU" sz="2400" dirty="0" err="1"/>
              <a:t>готи</a:t>
            </a:r>
            <a:r>
              <a:rPr lang="ru-RU" sz="2400" dirty="0"/>
              <a:t> не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. </a:t>
            </a:r>
            <a:r>
              <a:rPr lang="ru-RU" sz="2400" dirty="0" err="1"/>
              <a:t>Незважаючи</a:t>
            </a:r>
            <a:r>
              <a:rPr lang="ru-RU" sz="2400" dirty="0"/>
              <a:t> на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готи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 негативно </a:t>
            </a:r>
            <a:r>
              <a:rPr lang="ru-RU" sz="2400" dirty="0" err="1"/>
              <a:t>ставляться</a:t>
            </a:r>
            <a:r>
              <a:rPr lang="ru-RU" sz="2400" dirty="0"/>
              <a:t> до </a:t>
            </a:r>
            <a:r>
              <a:rPr lang="ru-RU" sz="2400" dirty="0" err="1"/>
              <a:t>сучасного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, вони </a:t>
            </a:r>
            <a:r>
              <a:rPr lang="ru-RU" sz="2400" dirty="0" err="1"/>
              <a:t>здатні</a:t>
            </a:r>
            <a:r>
              <a:rPr lang="ru-RU" sz="2400" dirty="0"/>
              <a:t> </a:t>
            </a:r>
            <a:r>
              <a:rPr lang="ru-RU" sz="2400" dirty="0" err="1"/>
              <a:t>успішно</a:t>
            </a:r>
            <a:r>
              <a:rPr lang="ru-RU" sz="2400" dirty="0"/>
              <a:t> у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інтегруватися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33" y="1557535"/>
            <a:ext cx="3312368" cy="40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910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складові субкультури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1600200"/>
            <a:ext cx="4394448" cy="4493096"/>
          </a:xfrm>
        </p:spPr>
        <p:txBody>
          <a:bodyPr/>
          <a:lstStyle/>
          <a:p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err="1"/>
              <a:t>складовими</a:t>
            </a:r>
            <a:r>
              <a:rPr lang="ru-RU" sz="2400" dirty="0"/>
              <a:t> </a:t>
            </a:r>
            <a:r>
              <a:rPr lang="ru-RU" sz="2400" dirty="0" err="1"/>
              <a:t>субкультури</a:t>
            </a:r>
            <a:r>
              <a:rPr lang="ru-RU" sz="2400" dirty="0"/>
              <a:t> є </a:t>
            </a:r>
            <a:r>
              <a:rPr lang="ru-RU" sz="2400" dirty="0" err="1"/>
              <a:t>готична</a:t>
            </a:r>
            <a:r>
              <a:rPr lang="ru-RU" sz="2400" dirty="0"/>
              <a:t> мода і </a:t>
            </a:r>
            <a:r>
              <a:rPr lang="ru-RU" sz="2400" dirty="0" err="1"/>
              <a:t>готична</a:t>
            </a:r>
            <a:r>
              <a:rPr lang="ru-RU" sz="2400" dirty="0"/>
              <a:t> </a:t>
            </a:r>
            <a:r>
              <a:rPr lang="ru-RU" sz="2400" dirty="0" err="1"/>
              <a:t>музика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Готична</a:t>
            </a:r>
            <a:r>
              <a:rPr lang="ru-RU" sz="2400" dirty="0"/>
              <a:t> мода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різноманітна</a:t>
            </a:r>
            <a:r>
              <a:rPr lang="ru-RU" sz="2400" dirty="0"/>
              <a:t> і </a:t>
            </a:r>
            <a:r>
              <a:rPr lang="ru-RU" sz="2400" dirty="0" err="1"/>
              <a:t>включає</a:t>
            </a:r>
            <a:r>
              <a:rPr lang="ru-RU" sz="2400" dirty="0"/>
              <a:t> низку </a:t>
            </a:r>
            <a:r>
              <a:rPr lang="ru-RU" sz="2400" dirty="0" err="1"/>
              <a:t>специфічних</a:t>
            </a:r>
            <a:r>
              <a:rPr lang="ru-RU" sz="2400" dirty="0"/>
              <a:t> </a:t>
            </a:r>
            <a:r>
              <a:rPr lang="ru-RU" sz="2400" dirty="0" err="1"/>
              <a:t>напрямків</a:t>
            </a:r>
            <a:r>
              <a:rPr lang="ru-RU" sz="2400" dirty="0"/>
              <a:t>,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загальними</a:t>
            </a:r>
            <a:r>
              <a:rPr lang="ru-RU" sz="2400" dirty="0"/>
              <a:t> рисами для </a:t>
            </a:r>
            <a:r>
              <a:rPr lang="ru-RU" sz="2400" dirty="0" err="1"/>
              <a:t>більшості</a:t>
            </a:r>
            <a:r>
              <a:rPr lang="ru-RU" sz="2400" dirty="0"/>
              <a:t> з них є </a:t>
            </a:r>
            <a:r>
              <a:rPr lang="ru-RU" sz="2400" dirty="0" err="1"/>
              <a:t>переважання</a:t>
            </a:r>
            <a:r>
              <a:rPr lang="ru-RU" sz="2400" dirty="0"/>
              <a:t> </a:t>
            </a:r>
            <a:r>
              <a:rPr lang="ru-RU" sz="2400" dirty="0" err="1"/>
              <a:t>чорного</a:t>
            </a:r>
            <a:r>
              <a:rPr lang="ru-RU" sz="2400" dirty="0"/>
              <a:t> </a:t>
            </a:r>
            <a:r>
              <a:rPr lang="ru-RU" sz="2400" dirty="0" err="1"/>
              <a:t>кольору</a:t>
            </a:r>
            <a:r>
              <a:rPr lang="ru-RU" sz="2400" dirty="0"/>
              <a:t> в </a:t>
            </a:r>
            <a:r>
              <a:rPr lang="ru-RU" sz="2400" dirty="0" err="1"/>
              <a:t>одязі</a:t>
            </a:r>
            <a:r>
              <a:rPr lang="ru-RU" sz="2400" dirty="0"/>
              <a:t>, </a:t>
            </a:r>
            <a:r>
              <a:rPr lang="ru-RU" sz="2400" dirty="0" err="1"/>
              <a:t>специфічна</a:t>
            </a:r>
            <a:r>
              <a:rPr lang="ru-RU" sz="2400" dirty="0"/>
              <a:t> атрибутика і </a:t>
            </a:r>
            <a:r>
              <a:rPr lang="ru-RU" sz="2400" dirty="0" err="1"/>
              <a:t>особливий</a:t>
            </a:r>
            <a:r>
              <a:rPr lang="ru-RU" sz="2400" dirty="0"/>
              <a:t> </a:t>
            </a:r>
            <a:r>
              <a:rPr lang="ru-RU" sz="2400" dirty="0" err="1"/>
              <a:t>макіяж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8" y="1628801"/>
            <a:ext cx="226803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74" y="2708920"/>
            <a:ext cx="20002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910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uk-UA" dirty="0" smtClean="0"/>
              <a:t>Приклади готичної моди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6644977" cy="374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9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r>
              <a:rPr lang="uk-UA" dirty="0"/>
              <a:t>Приклади готичної моди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280892" cy="335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3158088" cy="47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02804"/>
            <a:ext cx="3206014" cy="48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45" y="1097654"/>
            <a:ext cx="3639743" cy="506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491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ru-RU" dirty="0" err="1"/>
              <a:t>Сучасний</a:t>
            </a:r>
            <a:r>
              <a:rPr lang="ru-RU" dirty="0"/>
              <a:t> стан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5676900" cy="4464496"/>
          </a:xfrm>
        </p:spPr>
        <p:txBody>
          <a:bodyPr>
            <a:noAutofit/>
          </a:bodyPr>
          <a:lstStyle/>
          <a:p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представників</a:t>
            </a:r>
            <a:r>
              <a:rPr lang="ru-RU" sz="2000" dirty="0"/>
              <a:t> </a:t>
            </a:r>
            <a:r>
              <a:rPr lang="ru-RU" sz="2000" dirty="0" err="1"/>
              <a:t>субкультури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умовно</a:t>
            </a:r>
            <a:r>
              <a:rPr lang="ru-RU" sz="2000" dirty="0"/>
              <a:t> </a:t>
            </a:r>
            <a:r>
              <a:rPr lang="ru-RU" sz="2000" dirty="0" err="1"/>
              <a:t>виділити</a:t>
            </a:r>
            <a:r>
              <a:rPr lang="ru-RU" sz="2000" dirty="0"/>
              <a:t> два великих напрямки — до </a:t>
            </a:r>
            <a:r>
              <a:rPr lang="ru-RU" sz="2000" dirty="0" err="1"/>
              <a:t>першого</a:t>
            </a:r>
            <a:r>
              <a:rPr lang="ru-RU" sz="2000" dirty="0"/>
              <a:t> </a:t>
            </a:r>
            <a:r>
              <a:rPr lang="ru-RU" sz="2000" dirty="0" err="1"/>
              <a:t>відносяться</a:t>
            </a:r>
            <a:r>
              <a:rPr lang="ru-RU" sz="2000" dirty="0"/>
              <a:t> </a:t>
            </a:r>
            <a:r>
              <a:rPr lang="ru-RU" sz="2000" dirty="0" err="1"/>
              <a:t>готи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віддають</a:t>
            </a:r>
            <a:r>
              <a:rPr lang="ru-RU" sz="2000" dirty="0"/>
              <a:t> </a:t>
            </a:r>
            <a:r>
              <a:rPr lang="ru-RU" sz="2000" dirty="0" err="1"/>
              <a:t>перевагу</a:t>
            </a:r>
            <a:r>
              <a:rPr lang="ru-RU" sz="2000" dirty="0"/>
              <a:t> </a:t>
            </a:r>
            <a:r>
              <a:rPr lang="ru-RU" sz="2000" dirty="0" err="1"/>
              <a:t>музиці</a:t>
            </a:r>
            <a:r>
              <a:rPr lang="ru-RU" sz="2000" dirty="0"/>
              <a:t> «</a:t>
            </a:r>
            <a:r>
              <a:rPr lang="ru-RU" sz="2000" dirty="0" err="1"/>
              <a:t>традиційних</a:t>
            </a:r>
            <a:r>
              <a:rPr lang="ru-RU" sz="2000" dirty="0"/>
              <a:t>» </a:t>
            </a:r>
            <a:r>
              <a:rPr lang="ru-RU" sz="2000" dirty="0" err="1"/>
              <a:t>жанрів</a:t>
            </a:r>
            <a:r>
              <a:rPr lang="ru-RU" sz="2000" dirty="0"/>
              <a:t> (</a:t>
            </a:r>
            <a:r>
              <a:rPr lang="ru-RU" sz="2000" dirty="0" err="1"/>
              <a:t>готичний</a:t>
            </a:r>
            <a:r>
              <a:rPr lang="ru-RU" sz="2000" dirty="0"/>
              <a:t> рок, пост-панк, </a:t>
            </a:r>
            <a:r>
              <a:rPr lang="ru-RU" sz="2000" dirty="0" err="1"/>
              <a:t>дарквейв</a:t>
            </a:r>
            <a:r>
              <a:rPr lang="ru-RU" sz="2000" dirty="0"/>
              <a:t>), до другого — </a:t>
            </a:r>
            <a:r>
              <a:rPr lang="ru-RU" sz="2000" dirty="0" err="1"/>
              <a:t>шанувальники</a:t>
            </a:r>
            <a:r>
              <a:rPr lang="ru-RU" sz="2000" dirty="0"/>
              <a:t> </a:t>
            </a:r>
            <a:r>
              <a:rPr lang="en-US" sz="2000" dirty="0"/>
              <a:t>EBM, </a:t>
            </a:r>
            <a:r>
              <a:rPr lang="ru-RU" sz="2000" dirty="0" err="1"/>
              <a:t>дарк-електро</a:t>
            </a:r>
            <a:r>
              <a:rPr lang="ru-RU" sz="2000" dirty="0"/>
              <a:t> і </a:t>
            </a:r>
            <a:r>
              <a:rPr lang="ru-RU" sz="2000" dirty="0" err="1"/>
              <a:t>подібних</a:t>
            </a:r>
            <a:r>
              <a:rPr lang="ru-RU" sz="2000" dirty="0"/>
              <a:t> </a:t>
            </a:r>
            <a:r>
              <a:rPr lang="ru-RU" sz="2000" dirty="0" err="1"/>
              <a:t>стилів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з початковою готикою мало </a:t>
            </a:r>
            <a:r>
              <a:rPr lang="ru-RU" sz="2000" dirty="0" err="1"/>
              <a:t>спільного</a:t>
            </a:r>
            <a:r>
              <a:rPr lang="ru-RU" sz="2000" dirty="0"/>
              <a:t>; </a:t>
            </a:r>
            <a:r>
              <a:rPr lang="ru-RU" sz="2000" dirty="0" err="1"/>
              <a:t>відмінність</a:t>
            </a:r>
            <a:r>
              <a:rPr lang="ru-RU" sz="2000" dirty="0"/>
              <a:t> в </a:t>
            </a:r>
            <a:r>
              <a:rPr lang="ru-RU" sz="2000" dirty="0" err="1"/>
              <a:t>смаках</a:t>
            </a:r>
            <a:r>
              <a:rPr lang="ru-RU" sz="2000" dirty="0"/>
              <a:t> </a:t>
            </a:r>
            <a:r>
              <a:rPr lang="ru-RU" sz="2000" dirty="0" err="1"/>
              <a:t>призвела</a:t>
            </a:r>
            <a:r>
              <a:rPr lang="ru-RU" sz="2000" dirty="0"/>
              <a:t> до того, </a:t>
            </a:r>
            <a:r>
              <a:rPr lang="ru-RU" sz="2000" dirty="0" err="1"/>
              <a:t>що</a:t>
            </a:r>
            <a:r>
              <a:rPr lang="ru-RU" sz="2000" dirty="0"/>
              <a:t> у </a:t>
            </a:r>
            <a:r>
              <a:rPr lang="ru-RU" sz="2000" dirty="0" err="1"/>
              <a:t>представників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течій</a:t>
            </a:r>
            <a:r>
              <a:rPr lang="ru-RU" sz="2000" dirty="0"/>
              <a:t> </a:t>
            </a:r>
            <a:r>
              <a:rPr lang="ru-RU" sz="2000" dirty="0" err="1"/>
              <a:t>виникли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модні</a:t>
            </a:r>
            <a:r>
              <a:rPr lang="ru-RU" sz="2000" dirty="0"/>
              <a:t> </a:t>
            </a:r>
            <a:r>
              <a:rPr lang="ru-RU" sz="2000" dirty="0" err="1"/>
              <a:t>тенденції</a:t>
            </a:r>
            <a:r>
              <a:rPr lang="ru-RU" sz="2000" dirty="0"/>
              <a:t>, часто вони </a:t>
            </a:r>
            <a:r>
              <a:rPr lang="ru-RU" sz="2000" dirty="0" err="1"/>
              <a:t>відвідують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клуби і </a:t>
            </a:r>
            <a:r>
              <a:rPr lang="ru-RU" sz="2000" dirty="0" err="1"/>
              <a:t>фестивалі</a:t>
            </a:r>
            <a:r>
              <a:rPr lang="ru-RU" sz="2000" dirty="0"/>
              <a:t>, </a:t>
            </a:r>
            <a:r>
              <a:rPr lang="ru-RU" sz="2000" dirty="0" err="1"/>
              <a:t>користуються</a:t>
            </a:r>
            <a:r>
              <a:rPr lang="ru-RU" sz="2000" dirty="0"/>
              <a:t> </a:t>
            </a:r>
            <a:r>
              <a:rPr lang="ru-RU" sz="2000" dirty="0" err="1"/>
              <a:t>вузько</a:t>
            </a:r>
            <a:r>
              <a:rPr lang="ru-RU" sz="2000" dirty="0"/>
              <a:t> </a:t>
            </a:r>
            <a:r>
              <a:rPr lang="ru-RU" sz="2000" dirty="0" err="1"/>
              <a:t>орієнтованими</a:t>
            </a:r>
            <a:r>
              <a:rPr lang="ru-RU" sz="2000" dirty="0"/>
              <a:t> </a:t>
            </a:r>
            <a:r>
              <a:rPr lang="ru-RU" sz="2000" dirty="0" err="1"/>
              <a:t>Інтернет</a:t>
            </a:r>
            <a:r>
              <a:rPr lang="ru-RU" sz="2000" dirty="0"/>
              <a:t>-ресурсами — </a:t>
            </a:r>
            <a:r>
              <a:rPr lang="ru-RU" sz="2000" dirty="0" err="1"/>
              <a:t>відповідно</a:t>
            </a:r>
            <a:r>
              <a:rPr lang="ru-RU" sz="2000" dirty="0"/>
              <a:t>, і </a:t>
            </a:r>
            <a:r>
              <a:rPr lang="ru-RU" sz="2000" dirty="0" err="1"/>
              <a:t>розуміння</a:t>
            </a:r>
            <a:r>
              <a:rPr lang="ru-RU" sz="2000" dirty="0"/>
              <a:t> «готики» у них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 smtClean="0"/>
              <a:t>протилежним</a:t>
            </a:r>
            <a:endParaRPr lang="ru-RU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64502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46" y="1583926"/>
            <a:ext cx="2689909" cy="198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982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</TotalTime>
  <Words>569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Готи</vt:lpstr>
      <vt:lpstr>Презентация PowerPoint</vt:lpstr>
      <vt:lpstr>Зародження субкультури</vt:lpstr>
      <vt:lpstr>Поширеність</vt:lpstr>
      <vt:lpstr>Основна ідея субкультури</vt:lpstr>
      <vt:lpstr>Основні складові субкультури</vt:lpstr>
      <vt:lpstr>Приклади готичної моди</vt:lpstr>
      <vt:lpstr>Приклади готичної моди</vt:lpstr>
      <vt:lpstr>Сучасний стан</vt:lpstr>
      <vt:lpstr>Проблеми розвитку</vt:lpstr>
      <vt:lpstr>Загалом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</dc:title>
  <dc:creator>Владимир</dc:creator>
  <cp:lastModifiedBy>Владимир</cp:lastModifiedBy>
  <cp:revision>9</cp:revision>
  <dcterms:created xsi:type="dcterms:W3CDTF">2013-09-16T17:54:55Z</dcterms:created>
  <dcterms:modified xsi:type="dcterms:W3CDTF">2013-09-18T19:15:47Z</dcterms:modified>
</cp:coreProperties>
</file>