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5" r:id="rId10"/>
    <p:sldId id="268" r:id="rId11"/>
    <p:sldId id="263" r:id="rId12"/>
    <p:sldId id="267" r:id="rId13"/>
    <p:sldId id="266" r:id="rId14"/>
    <p:sldId id="269" r:id="rId15"/>
    <p:sldId id="272" r:id="rId16"/>
    <p:sldId id="271" r:id="rId17"/>
    <p:sldId id="275" r:id="rId18"/>
    <p:sldId id="274" r:id="rId19"/>
    <p:sldId id="273" r:id="rId20"/>
    <p:sldId id="270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3" d="100"/>
          <a:sy n="53" d="100"/>
        </p:scale>
        <p:origin x="-1866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FCEE9-662F-455A-A799-0823F43242E9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071ED-09FD-45E3-81E1-9B5DBC5D9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510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71ED-09FD-45E3-81E1-9B5DBC5D92C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145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71ED-09FD-45E3-81E1-9B5DBC5D92C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145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71ED-09FD-45E3-81E1-9B5DBC5D92C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145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71ED-09FD-45E3-81E1-9B5DBC5D92C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145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71ED-09FD-45E3-81E1-9B5DBC5D92C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145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71ED-09FD-45E3-81E1-9B5DBC5D92C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145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71ED-09FD-45E3-81E1-9B5DBC5D92C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145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71ED-09FD-45E3-81E1-9B5DBC5D92C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145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71ED-09FD-45E3-81E1-9B5DBC5D92C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1457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71ED-09FD-45E3-81E1-9B5DBC5D92C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1457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71ED-09FD-45E3-81E1-9B5DBC5D92C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145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71ED-09FD-45E3-81E1-9B5DBC5D92C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145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71ED-09FD-45E3-81E1-9B5DBC5D92C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1457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71ED-09FD-45E3-81E1-9B5DBC5D92C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1457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71ED-09FD-45E3-81E1-9B5DBC5D92C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145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71ED-09FD-45E3-81E1-9B5DBC5D92C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145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71ED-09FD-45E3-81E1-9B5DBC5D92C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145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71ED-09FD-45E3-81E1-9B5DBC5D92C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145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71ED-09FD-45E3-81E1-9B5DBC5D92C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145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71ED-09FD-45E3-81E1-9B5DBC5D92C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145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71ED-09FD-45E3-81E1-9B5DBC5D92C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145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71ED-09FD-45E3-81E1-9B5DBC5D92C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14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C140-B20C-4218-AAF3-49ECB6E10410}" type="datetime1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19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A513-1842-468C-B655-9C260673B30B}" type="datetime1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15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1B3E-BA34-4EBC-BB92-867B4A59D08F}" type="datetime1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997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49C2-4A05-4E5E-BA9A-EA5A70E18AD1}" type="datetime1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6001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9B05-84C5-456C-AF42-5091654C0FFC}" type="datetime1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24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9BB3-3D9B-489E-B1A9-70C1E6B1D70E}" type="datetime1">
              <a:rPr lang="ru-RU" smtClean="0"/>
              <a:t>19.01.2014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223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3386-4454-452D-87E4-1DC3C7DA799E}" type="datetime1">
              <a:rPr lang="ru-RU" smtClean="0"/>
              <a:t>19.01.2014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394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4CC9-81FE-464D-BC86-0D893736C90F}" type="datetime1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87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FEF9-F623-4C46-9D16-121926F2213E}" type="datetime1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83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1051-3D58-4DCC-84BA-7081E5BEC0FD}" type="datetime1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23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8756-B75E-486A-8A83-AF0C32B191F7}" type="datetime1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00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B232E-C5F1-43D2-A95E-E6E90CC5E5DF}" type="datetime1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28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7F79-53BD-4563-8BE3-096C4F9B6108}" type="datetime1">
              <a:rPr lang="ru-RU" smtClean="0"/>
              <a:t>19.01.2014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49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2803C-C2DD-4BB2-A1E4-E77DFE567D3A}" type="datetime1">
              <a:rPr lang="ru-RU" smtClean="0"/>
              <a:t>19.01.2014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07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FD24D-E803-4314-B6B1-55DF09C377F9}" type="datetime1">
              <a:rPr lang="ru-RU" smtClean="0"/>
              <a:t>19.01.2014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12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D789-58A1-4141-9F7D-E9F5DEE72CB7}" type="datetime1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04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604A-D679-404D-809D-2F9B882A7F43}" type="datetime1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58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0620B8B-42CE-4076-A8A6-F532A555E788}" type="datetime1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6E5CFF-9A0E-47EB-9EB8-26128C1D1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39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1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5506" y="2367555"/>
            <a:ext cx="88212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ЄВРОПЕЙСЬКА </a:t>
            </a:r>
            <a:r>
              <a:rPr lang="uk-UA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МУЗИЧНА </a:t>
            </a:r>
            <a:endParaRPr lang="uk-UA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КУЛЬТУРА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39654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10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2438" y="362018"/>
            <a:ext cx="2286000" cy="273921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Фредерік</a:t>
            </a:r>
            <a:r>
              <a:rPr lang="uk-U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Шопен </a:t>
            </a:r>
            <a:r>
              <a:rPr lang="uk-U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/>
            </a:r>
            <a:br>
              <a:rPr lang="uk-U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</a:br>
            <a:r>
              <a:rPr lang="uk-U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(1810 ̶ 1849)</a:t>
            </a:r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/>
            </a:r>
            <a:b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</a:b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2438" y="3101229"/>
            <a:ext cx="25103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Шопен писав твори винятково для фортепіано.  Він не залишив жодної опери, симфонії чи увертюри. </a:t>
            </a:r>
            <a:endParaRPr lang="uk-UA" sz="2400" b="1" dirty="0">
              <a:solidFill>
                <a:srgbClr val="C0504D">
                  <a:lumMod val="50000"/>
                </a:srgb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5" name="Рисунок 6" descr="78070285_SHope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500063"/>
            <a:ext cx="4130675" cy="5927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01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11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70494" y="470211"/>
            <a:ext cx="28597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Фредерік</a:t>
            </a: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Франсуа Шопен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4" name="Рисунок 8" descr="музей шопена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85750"/>
            <a:ext cx="4286250" cy="31527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7" descr="музей шопена 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428875"/>
            <a:ext cx="5214938" cy="4171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0306" y="4514849"/>
            <a:ext cx="2357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 Шопена </a:t>
            </a:r>
            <a:br>
              <a:rPr lang="uk-UA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Варшаві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0239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12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2562850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Ференц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(Франц)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Ліст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>
                <a:solidFill>
                  <a:srgbClr val="C00000"/>
                </a:solidFill>
              </a:rPr>
              <a:t>(1811 ̶ 1886)</a:t>
            </a:r>
            <a:r>
              <a:rPr lang="uk-UA" sz="3200" dirty="0"/>
              <a:t/>
            </a:r>
            <a:br>
              <a:rPr lang="uk-UA" sz="3200" dirty="0"/>
            </a:br>
            <a:endParaRPr lang="uk-UA" sz="3200" dirty="0"/>
          </a:p>
        </p:txBody>
      </p:sp>
      <p:pic>
        <p:nvPicPr>
          <p:cNvPr id="4" name="Рисунок 6" descr="Liszt_(Lehmann_portrait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57188"/>
            <a:ext cx="4619625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7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13</a:t>
            </a:fld>
            <a:endParaRPr lang="ru-RU"/>
          </a:p>
        </p:txBody>
      </p:sp>
      <p:pic>
        <p:nvPicPr>
          <p:cNvPr id="3" name="Рисунок 6" descr="лист-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000125"/>
            <a:ext cx="5000625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86117" y="210850"/>
            <a:ext cx="65526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Ференц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(Франц) </a:t>
            </a:r>
            <a:r>
              <a:rPr lang="ru-RU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Ліст</a:t>
            </a:r>
            <a:endParaRPr lang="ru-RU" sz="4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65694" y="1464380"/>
            <a:ext cx="30160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err="1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Розпочав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sz="2400" dirty="0" err="1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свої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sz="2400" dirty="0" err="1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публічні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sz="2400" dirty="0" err="1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виступи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 в 9 </a:t>
            </a:r>
            <a:r>
              <a:rPr lang="ru-RU" sz="2400" dirty="0" err="1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років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err="1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Багатогранна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sz="2400" dirty="0" err="1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творча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sz="2400" dirty="0" err="1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діяльність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sz="2400" dirty="0" err="1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Ліста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sz="2400" dirty="0" err="1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охоплює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sz="2400" dirty="0" err="1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близько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 60 </a:t>
            </a:r>
            <a:r>
              <a:rPr lang="ru-RU" sz="2400" dirty="0" err="1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років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. </a:t>
            </a:r>
            <a:r>
              <a:rPr lang="ru-RU" sz="2400" dirty="0" err="1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Упродовж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sz="2400" dirty="0" err="1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свого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sz="2400" dirty="0" err="1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життя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sz="2400" dirty="0" err="1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він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 створив </a:t>
            </a:r>
            <a:r>
              <a:rPr lang="ru-RU" sz="2400" dirty="0" err="1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понад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 1300 </a:t>
            </a:r>
            <a:r>
              <a:rPr lang="ru-RU" sz="2400" dirty="0" err="1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творів</a:t>
            </a:r>
            <a:r>
              <a:rPr lang="ru-RU" sz="2400" dirty="0" smtClean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err="1" smtClean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Улюблений</a:t>
            </a:r>
            <a:r>
              <a:rPr lang="ru-RU" sz="2400" dirty="0" smtClean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 жанр </a:t>
            </a:r>
            <a:r>
              <a:rPr lang="ru-RU" sz="2400" dirty="0" err="1" smtClean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Ф.Ліста</a:t>
            </a:r>
            <a:r>
              <a:rPr lang="ru-RU" sz="2400" dirty="0" smtClean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 – </a:t>
            </a:r>
            <a:r>
              <a:rPr lang="ru-RU" sz="2400" dirty="0" err="1" smtClean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расподія</a:t>
            </a:r>
            <a:r>
              <a:rPr lang="ru-RU" sz="2400" dirty="0" smtClean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.</a:t>
            </a:r>
            <a:endParaRPr lang="ru-RU" sz="2400" dirty="0">
              <a:solidFill>
                <a:srgbClr val="C0504D">
                  <a:lumMod val="50000"/>
                </a:srgbClr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66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14</a:t>
            </a:fld>
            <a:endParaRPr lang="ru-RU"/>
          </a:p>
        </p:txBody>
      </p:sp>
      <p:pic>
        <p:nvPicPr>
          <p:cNvPr id="6" name="Рисунок 7" descr="дом-музей листа в веймере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72" y="785812"/>
            <a:ext cx="8081962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10189" y="6179486"/>
            <a:ext cx="72332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2800" b="1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Будинок-музей Ліста у </a:t>
            </a:r>
            <a:r>
              <a:rPr lang="uk-UA" sz="2800" b="1" dirty="0" err="1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Веймері</a:t>
            </a:r>
            <a:endParaRPr lang="ru-RU" sz="2800" dirty="0">
              <a:solidFill>
                <a:srgbClr val="C0504D">
                  <a:lumMod val="50000"/>
                </a:srgbClr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0189" y="0"/>
            <a:ext cx="66808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Ференц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(Франц) </a:t>
            </a:r>
            <a:r>
              <a:rPr lang="ru-RU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Ліст</a:t>
            </a:r>
            <a:endParaRPr lang="ru-RU" sz="4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046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15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2376" y="2510905"/>
            <a:ext cx="80503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ФРАНЦУЗЬКІ ШАНСОНЬЄ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94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67400" y="663388"/>
            <a:ext cx="7772870" cy="5271247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Французька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музика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завжди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асоціювалася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із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витонченістю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ліричністю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та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поетичністю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Французька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пісня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зачаровує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хвилює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слухачів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. І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саме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таку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музику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поліфонічну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за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своїм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змістом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називали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у XV—XVI ст. шансоном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Ранні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шансони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розвинулися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з таких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жанрів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народної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музики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, як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балади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, рондо, а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також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із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мистецтва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трубадурів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Першим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значним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автором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шансонів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був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Гійом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де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Машо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(XIV ст.).</a:t>
            </a:r>
            <a:r>
              <a:rPr lang="ru-RU" sz="1800" dirty="0"/>
              <a:t/>
            </a:r>
            <a:br>
              <a:rPr lang="ru-RU" sz="1800" dirty="0"/>
            </a:br>
            <a:endParaRPr lang="uk-UA" sz="1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09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17</a:t>
            </a:fld>
            <a:endParaRPr lang="ru-RU"/>
          </a:p>
        </p:txBody>
      </p:sp>
      <p:pic>
        <p:nvPicPr>
          <p:cNvPr id="3" name="Рисунок 6" descr="piaf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214313"/>
            <a:ext cx="3663950" cy="5143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9" descr="piaf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214313"/>
            <a:ext cx="3509962" cy="51609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77950" y="5572801"/>
            <a:ext cx="36512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Едіт</a:t>
            </a:r>
            <a:r>
              <a:rPr lang="uk-UA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uk-UA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Піаф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65087" y="560541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altLang="uk-UA" sz="1600" dirty="0">
                <a:solidFill>
                  <a:srgbClr val="632523"/>
                </a:solidFill>
                <a:latin typeface="Calibri" pitchFamily="34" charset="0"/>
              </a:rPr>
              <a:t>Справжнє ім’я </a:t>
            </a:r>
            <a:r>
              <a:rPr lang="uk-UA" altLang="uk-UA" dirty="0">
                <a:solidFill>
                  <a:srgbClr val="632523"/>
                </a:solidFill>
                <a:latin typeface="Calibri" pitchFamily="34" charset="0"/>
              </a:rPr>
              <a:t>–</a:t>
            </a:r>
            <a:br>
              <a:rPr lang="uk-UA" altLang="uk-UA" dirty="0">
                <a:solidFill>
                  <a:srgbClr val="632523"/>
                </a:solidFill>
                <a:latin typeface="Calibri" pitchFamily="34" charset="0"/>
              </a:rPr>
            </a:br>
            <a:r>
              <a:rPr lang="uk-UA" altLang="uk-UA" b="1" dirty="0">
                <a:solidFill>
                  <a:srgbClr val="632523"/>
                </a:solidFill>
              </a:rPr>
              <a:t>Е</a:t>
            </a:r>
            <a:r>
              <a:rPr lang="vi-VN" altLang="uk-UA" b="1" dirty="0">
                <a:solidFill>
                  <a:srgbClr val="632523"/>
                </a:solidFill>
              </a:rPr>
              <a:t>д</a:t>
            </a:r>
            <a:r>
              <a:rPr lang="uk-UA" altLang="uk-UA" b="1" dirty="0">
                <a:solidFill>
                  <a:srgbClr val="632523"/>
                </a:solidFill>
              </a:rPr>
              <a:t>і</a:t>
            </a:r>
            <a:r>
              <a:rPr lang="vi-VN" altLang="uk-UA" b="1" dirty="0">
                <a:solidFill>
                  <a:srgbClr val="632523"/>
                </a:solidFill>
              </a:rPr>
              <a:t>т</a:t>
            </a:r>
            <a:r>
              <a:rPr lang="uk-UA" altLang="uk-UA" b="1" dirty="0">
                <a:solidFill>
                  <a:srgbClr val="632523"/>
                </a:solidFill>
              </a:rPr>
              <a:t> </a:t>
            </a:r>
            <a:r>
              <a:rPr lang="vi-VN" altLang="uk-UA" b="1" dirty="0">
                <a:solidFill>
                  <a:srgbClr val="632523"/>
                </a:solidFill>
              </a:rPr>
              <a:t>Джов</a:t>
            </a:r>
            <a:r>
              <a:rPr lang="uk-UA" altLang="uk-UA" b="1" dirty="0">
                <a:solidFill>
                  <a:srgbClr val="632523"/>
                </a:solidFill>
              </a:rPr>
              <a:t>а</a:t>
            </a:r>
            <a:r>
              <a:rPr lang="vi-VN" altLang="uk-UA" b="1" dirty="0">
                <a:solidFill>
                  <a:srgbClr val="632523"/>
                </a:solidFill>
              </a:rPr>
              <a:t>нна Гасс</a:t>
            </a:r>
            <a:r>
              <a:rPr lang="uk-UA" altLang="uk-UA" b="1" dirty="0" err="1">
                <a:solidFill>
                  <a:srgbClr val="632523"/>
                </a:solidFill>
              </a:rPr>
              <a:t>іо</a:t>
            </a:r>
            <a:r>
              <a:rPr lang="vi-VN" altLang="uk-UA" b="1" dirty="0">
                <a:solidFill>
                  <a:srgbClr val="632523"/>
                </a:solidFill>
              </a:rPr>
              <a:t>н</a:t>
            </a:r>
            <a:r>
              <a:rPr lang="uk-UA" altLang="uk-UA" b="1" dirty="0">
                <a:solidFill>
                  <a:srgbClr val="632523"/>
                </a:solidFill>
              </a:rPr>
              <a:t/>
            </a:r>
            <a:br>
              <a:rPr lang="uk-UA" altLang="uk-UA" b="1" dirty="0">
                <a:solidFill>
                  <a:srgbClr val="632523"/>
                </a:solidFill>
              </a:rPr>
            </a:br>
            <a:r>
              <a:rPr lang="uk-UA" altLang="uk-UA" b="1" dirty="0">
                <a:solidFill>
                  <a:srgbClr val="632523"/>
                </a:solidFill>
              </a:rPr>
              <a:t>(1915 </a:t>
            </a:r>
            <a:r>
              <a:rPr lang="uk-UA" altLang="uk-UA" b="1" dirty="0">
                <a:solidFill>
                  <a:srgbClr val="632523"/>
                </a:solidFill>
                <a:latin typeface="Calibri" pitchFamily="34" charset="0"/>
              </a:rPr>
              <a:t>̶</a:t>
            </a:r>
            <a:r>
              <a:rPr lang="uk-UA" altLang="uk-UA" b="1" dirty="0">
                <a:solidFill>
                  <a:srgbClr val="632523"/>
                </a:solidFill>
              </a:rPr>
              <a:t> 1963)</a:t>
            </a:r>
            <a:endParaRPr lang="ru-RU" altLang="uk-UA" dirty="0">
              <a:solidFill>
                <a:srgbClr val="632523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11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18</a:t>
            </a:fld>
            <a:endParaRPr lang="ru-RU"/>
          </a:p>
        </p:txBody>
      </p:sp>
      <p:pic>
        <p:nvPicPr>
          <p:cNvPr id="3" name="Рисунок 7" descr="пиаф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54" y="2561665"/>
            <a:ext cx="40005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11" descr="45_1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64250"/>
            <a:ext cx="31051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5154" y="217148"/>
            <a:ext cx="29410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Едіт</a:t>
            </a:r>
            <a:r>
              <a:rPr lang="uk-U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Піаф</a:t>
            </a:r>
            <a:endParaRPr lang="uk-UA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6517" y="1173721"/>
            <a:ext cx="438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«Публіка втягує тебе у свої обійми, відкриває своє серце та поглинає тебе повністю. Ти сповнюєшся її </a:t>
            </a:r>
            <a:r>
              <a:rPr lang="uk-UA" b="1" i="1" dirty="0" err="1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любовʼю</a:t>
            </a:r>
            <a:r>
              <a:rPr lang="uk-UA" b="1" i="1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, </a:t>
            </a:r>
            <a:br>
              <a:rPr lang="uk-UA" b="1" i="1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</a:br>
            <a:r>
              <a:rPr lang="uk-UA" b="1" i="1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а вона – твоєю». </a:t>
            </a:r>
            <a:endParaRPr lang="uk-UA" b="1" dirty="0">
              <a:solidFill>
                <a:srgbClr val="C0504D">
                  <a:lumMod val="50000"/>
                </a:srgbClr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43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4783141" cy="4105425"/>
          </a:xfrm>
        </p:spPr>
        <p:txBody>
          <a:bodyPr>
            <a:normAutofit/>
          </a:bodyPr>
          <a:lstStyle/>
          <a:p>
            <a:r>
              <a:rPr lang="ru-RU" b="1" dirty="0" err="1">
                <a:latin typeface="Calibri" panose="020F0502020204030204" pitchFamily="34" charset="0"/>
              </a:rPr>
              <a:t>Едіт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 smtClean="0">
                <a:latin typeface="Calibri" panose="020F0502020204030204" pitchFamily="34" charset="0"/>
              </a:rPr>
              <a:t>Піаф</a:t>
            </a:r>
            <a:r>
              <a:rPr lang="ru-RU" b="1" dirty="0" smtClean="0">
                <a:latin typeface="Calibri" panose="020F0502020204030204" pitchFamily="34" charset="0"/>
              </a:rPr>
              <a:t> </a:t>
            </a:r>
            <a:r>
              <a:rPr lang="ru-RU" b="1" dirty="0">
                <a:latin typeface="Calibri" panose="020F0502020204030204" pitchFamily="34" charset="0"/>
              </a:rPr>
              <a:t>— </a:t>
            </a:r>
            <a:r>
              <a:rPr lang="ru-RU" b="1" dirty="0" err="1">
                <a:latin typeface="Calibri" panose="020F0502020204030204" pitchFamily="34" charset="0"/>
              </a:rPr>
              <a:t>французька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співачка</a:t>
            </a:r>
            <a:r>
              <a:rPr lang="ru-RU" b="1" dirty="0">
                <a:latin typeface="Calibri" panose="020F0502020204030204" pitchFamily="34" charset="0"/>
              </a:rPr>
              <a:t> й </a:t>
            </a:r>
            <a:r>
              <a:rPr lang="ru-RU" b="1" dirty="0" err="1">
                <a:latin typeface="Calibri" panose="020F0502020204030204" pitchFamily="34" charset="0"/>
              </a:rPr>
              <a:t>акторка</a:t>
            </a:r>
            <a:r>
              <a:rPr lang="ru-RU" b="1" dirty="0">
                <a:latin typeface="Calibri" panose="020F0502020204030204" pitchFamily="34" charset="0"/>
              </a:rPr>
              <a:t>, одна з </a:t>
            </a:r>
            <a:r>
              <a:rPr lang="ru-RU" b="1" dirty="0" err="1">
                <a:latin typeface="Calibri" panose="020F0502020204030204" pitchFamily="34" charset="0"/>
              </a:rPr>
              <a:t>найвідоміших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естрадних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співачок</a:t>
            </a:r>
            <a:r>
              <a:rPr lang="ru-RU" b="1" dirty="0">
                <a:latin typeface="Calibri" panose="020F0502020204030204" pitchFamily="34" charset="0"/>
              </a:rPr>
              <a:t> у </a:t>
            </a:r>
            <a:r>
              <a:rPr lang="ru-RU" b="1" dirty="0" err="1">
                <a:latin typeface="Calibri" panose="020F0502020204030204" pitchFamily="34" charset="0"/>
              </a:rPr>
              <a:t>світі</a:t>
            </a:r>
            <a:r>
              <a:rPr lang="ru-RU" b="1" dirty="0" smtClean="0">
                <a:latin typeface="Calibri" panose="020F0502020204030204" pitchFamily="34" charset="0"/>
              </a:rPr>
              <a:t>.</a:t>
            </a:r>
          </a:p>
          <a:p>
            <a:r>
              <a:rPr lang="ru-RU" b="1" dirty="0" smtClean="0">
                <a:latin typeface="Calibri" panose="020F0502020204030204" pitchFamily="34" charset="0"/>
              </a:rPr>
              <a:t>1958</a:t>
            </a:r>
            <a:r>
              <a:rPr lang="ru-RU" sz="1800" b="1" dirty="0" smtClean="0">
                <a:latin typeface="Calibri" panose="020F0502020204030204" pitchFamily="34" charset="0"/>
              </a:rPr>
              <a:t> </a:t>
            </a:r>
            <a:r>
              <a:rPr lang="ru-RU" sz="1800" b="1" dirty="0" smtClean="0"/>
              <a:t>року </a:t>
            </a:r>
            <a:r>
              <a:rPr lang="ru-RU" sz="1800" b="1" dirty="0" err="1"/>
              <a:t>Едіт</a:t>
            </a:r>
            <a:r>
              <a:rPr lang="ru-RU" sz="1800" b="1" dirty="0"/>
              <a:t> почала </a:t>
            </a:r>
            <a:r>
              <a:rPr lang="ru-RU" sz="1800" b="1" dirty="0" err="1"/>
              <a:t>виступати</a:t>
            </a:r>
            <a:r>
              <a:rPr lang="ru-RU" sz="1800" b="1" dirty="0"/>
              <a:t> в </a:t>
            </a:r>
            <a:r>
              <a:rPr lang="ru-RU" sz="1800" b="1" dirty="0" err="1"/>
              <a:t>концертній</a:t>
            </a:r>
            <a:r>
              <a:rPr lang="ru-RU" sz="1800" b="1" dirty="0"/>
              <a:t> </a:t>
            </a:r>
            <a:r>
              <a:rPr lang="ru-RU" sz="1800" b="1" dirty="0" err="1"/>
              <a:t>залі</a:t>
            </a:r>
            <a:r>
              <a:rPr lang="ru-RU" sz="1800" b="1" dirty="0"/>
              <a:t> «</a:t>
            </a:r>
            <a:r>
              <a:rPr lang="ru-RU" sz="1800" b="1" dirty="0" err="1"/>
              <a:t>Олімпія</a:t>
            </a:r>
            <a:r>
              <a:rPr lang="ru-RU" sz="1800" b="1" dirty="0"/>
              <a:t>» — </a:t>
            </a:r>
            <a:r>
              <a:rPr lang="ru-RU" sz="1800" b="1" dirty="0" err="1"/>
              <a:t>успіх</a:t>
            </a:r>
            <a:r>
              <a:rPr lang="ru-RU" sz="1800" b="1" dirty="0"/>
              <a:t> </a:t>
            </a:r>
            <a:r>
              <a:rPr lang="ru-RU" sz="1800" b="1" dirty="0" err="1"/>
              <a:t>був</a:t>
            </a:r>
            <a:r>
              <a:rPr lang="ru-RU" sz="1800" b="1" dirty="0"/>
              <a:t> </a:t>
            </a:r>
            <a:r>
              <a:rPr lang="ru-RU" sz="1800" b="1" dirty="0" err="1"/>
              <a:t>фантастичним</a:t>
            </a:r>
            <a:r>
              <a:rPr lang="ru-RU" sz="1800" b="1" dirty="0"/>
              <a:t>.</a:t>
            </a:r>
            <a:endParaRPr lang="uk-UA" sz="1800" b="1" dirty="0">
              <a:latin typeface="Calibri" panose="020F050202020403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19</a:t>
            </a:fld>
            <a:endParaRPr lang="ru-RU"/>
          </a:p>
        </p:txBody>
      </p:sp>
      <p:pic>
        <p:nvPicPr>
          <p:cNvPr id="1026" name="Picture 2" descr="C:\Users\Delirium\Desktop\f0506a0-edith-piaf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058" y="3007006"/>
            <a:ext cx="3111500" cy="241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81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2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КОМПОЗИТОРИ ВІДЕНСЬКОЇ ШКОЛИ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20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4447" y="33318"/>
            <a:ext cx="43291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Вільгельм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u-RU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Ріхард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Вагнер</a:t>
            </a:r>
            <a:r>
              <a:rPr lang="uk-UA" sz="4400" dirty="0">
                <a:solidFill>
                  <a:prstClr val="black"/>
                </a:solidFill>
                <a:latin typeface="Calibri"/>
              </a:rPr>
              <a:t/>
            </a:r>
            <a:br>
              <a:rPr lang="uk-UA" sz="4400" dirty="0">
                <a:solidFill>
                  <a:prstClr val="black"/>
                </a:solidFill>
                <a:latin typeface="Calibri"/>
              </a:rPr>
            </a:br>
            <a:r>
              <a:rPr lang="uk-UA" sz="3600" dirty="0">
                <a:solidFill>
                  <a:srgbClr val="C00000"/>
                </a:solidFill>
                <a:latin typeface="Calibri"/>
              </a:rPr>
              <a:t>(1813 ̶ 1883)</a:t>
            </a:r>
            <a:r>
              <a:rPr lang="uk-UA" sz="4400" dirty="0">
                <a:solidFill>
                  <a:prstClr val="black"/>
                </a:solidFill>
                <a:latin typeface="Calibri"/>
              </a:rPr>
              <a:t/>
            </a:r>
            <a:br>
              <a:rPr lang="uk-UA" sz="4400" dirty="0">
                <a:solidFill>
                  <a:prstClr val="black"/>
                </a:solidFill>
                <a:latin typeface="Calibri"/>
              </a:rPr>
            </a:br>
            <a:endParaRPr lang="ru-RU" sz="4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Рисунок 8" descr="RichardWagn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581025"/>
            <a:ext cx="4214813" cy="5857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786188"/>
            <a:ext cx="35718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45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21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4447" y="33318"/>
            <a:ext cx="43291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4400" dirty="0">
                <a:solidFill>
                  <a:prstClr val="black"/>
                </a:solidFill>
                <a:latin typeface="Calibri"/>
              </a:rPr>
              <a:t/>
            </a:r>
            <a:br>
              <a:rPr lang="uk-UA" sz="4400" dirty="0">
                <a:solidFill>
                  <a:prstClr val="black"/>
                </a:solidFill>
                <a:latin typeface="Calibri"/>
              </a:rPr>
            </a:br>
            <a:endParaRPr lang="ru-RU" sz="4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214438"/>
            <a:ext cx="7608887" cy="519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"/>
          <a:stretch>
            <a:fillRect/>
          </a:stretch>
        </p:blipFill>
        <p:spPr bwMode="auto">
          <a:xfrm>
            <a:off x="1285875" y="2786063"/>
            <a:ext cx="2711450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42281" y="1467799"/>
            <a:ext cx="63021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Музика була написана в єдиному творчому пориві – за сім тижнів (серпень-вересень 1841 р. )</a:t>
            </a:r>
          </a:p>
          <a:p>
            <a:pPr>
              <a:defRPr/>
            </a:pP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Твір сповнений драматизму, таємничості. Опера поєднує народно-побутові сцени з фантастичними. </a:t>
            </a:r>
            <a:endParaRPr lang="uk-UA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9003" y="48707"/>
            <a:ext cx="4672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Вільгельм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Ріхард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Вагнер</a:t>
            </a:r>
            <a:endParaRPr lang="uk-UA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19613" y="571927"/>
            <a:ext cx="2607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«Летючий голландець» </a:t>
            </a:r>
            <a:endParaRPr lang="uk-UA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9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22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4447" y="-628401"/>
            <a:ext cx="7924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uk-UA" sz="4400" dirty="0">
                <a:solidFill>
                  <a:prstClr val="black"/>
                </a:solidFill>
                <a:latin typeface="Calibri"/>
              </a:rPr>
              <a:t/>
            </a:r>
            <a:br>
              <a:rPr lang="uk-UA" sz="4400" dirty="0">
                <a:solidFill>
                  <a:prstClr val="black"/>
                </a:solidFill>
                <a:latin typeface="Calibri"/>
              </a:rPr>
            </a:br>
            <a:r>
              <a:rPr lang="ru-RU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Вільгельм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Ріхард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Вагнер</a:t>
            </a:r>
            <a:endParaRPr lang="ru-RU" sz="4400" dirty="0"/>
          </a:p>
          <a:p>
            <a:pPr lvl="0" algn="ctr">
              <a:spcBef>
                <a:spcPct val="0"/>
              </a:spcBef>
              <a:defRPr/>
            </a:pPr>
            <a:endParaRPr lang="ru-RU" sz="4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17" y="963706"/>
            <a:ext cx="3524250" cy="54959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429000"/>
            <a:ext cx="3190875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14850" y="59566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Арія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Єлизавети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виконує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Вікторія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де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Лос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Анхелес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 (1961)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185" y="1479868"/>
            <a:ext cx="44998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Боротьба за душу </a:t>
            </a:r>
            <a:r>
              <a:rPr lang="uk-UA" b="1" dirty="0" err="1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Тангейзера</a:t>
            </a: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 – світу духовного, морального обов’язку  та світу земної любові (чуттєва насолода)</a:t>
            </a:r>
            <a:endParaRPr lang="uk-UA" b="1" dirty="0">
              <a:solidFill>
                <a:srgbClr val="C0504D">
                  <a:lumMod val="5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85745" y="779040"/>
            <a:ext cx="2338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«</a:t>
            </a:r>
            <a:r>
              <a:rPr lang="uk-UA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Тангейзер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» </a:t>
            </a:r>
            <a:endParaRPr lang="uk-UA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56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3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7529" y="394447"/>
            <a:ext cx="59256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uk-UA" sz="2400" dirty="0"/>
          </a:p>
          <a:p>
            <a:pPr>
              <a:defRPr/>
            </a:pP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Віденська школа </a:t>
            </a:r>
            <a:b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нім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Wiener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Klassik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 ̶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 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мистецький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напрям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європейській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музичній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культурі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2-</a:t>
            </a:r>
            <a:r>
              <a:rPr lang="uk-UA" sz="2400" dirty="0">
                <a:solidFill>
                  <a:schemeClr val="accent2">
                    <a:lumMod val="50000"/>
                  </a:schemeClr>
                </a:solidFill>
              </a:rPr>
              <a:t>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половини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XVIII — початку XIX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століття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4" name="Рисунок 7" descr="IMG_190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714625"/>
            <a:ext cx="5786438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62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Віденська школа </a:t>
            </a:r>
            <a:r>
              <a:rPr lang="uk-U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>
              <a:buNone/>
              <a:defRPr/>
            </a:pPr>
            <a:r>
              <a:rPr lang="ru-RU" u="sng" dirty="0" err="1" smtClean="0">
                <a:solidFill>
                  <a:schemeClr val="accent2">
                    <a:lumMod val="50000"/>
                  </a:schemeClr>
                </a:solidFill>
              </a:rPr>
              <a:t>Представники</a:t>
            </a:r>
            <a:r>
              <a:rPr lang="ru-RU" u="sng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algn="just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Франц Йозеф Гайдн;</a:t>
            </a:r>
          </a:p>
          <a:p>
            <a:pPr algn="just"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Вольф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г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анг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-Амадей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Моцарт;</a:t>
            </a:r>
          </a:p>
          <a:p>
            <a:pPr algn="just">
              <a:defRPr/>
            </a:pP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Людвіг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ван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Бетховен;</a:t>
            </a:r>
          </a:p>
          <a:p>
            <a:pPr algn="just">
              <a:defRPr/>
            </a:pP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Штрауси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батько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син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Франц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шуберт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інші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91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5332" y="618518"/>
            <a:ext cx="3814950" cy="1596177"/>
          </a:xfrm>
        </p:spPr>
        <p:txBody>
          <a:bodyPr>
            <a:normAutofit fontScale="90000"/>
          </a:bodyPr>
          <a:lstStyle/>
          <a:p>
            <a:r>
              <a:rPr lang="ru-RU" altLang="uk-UA" sz="2700" b="1" dirty="0" smtClean="0">
                <a:solidFill>
                  <a:srgbClr val="C00000"/>
                </a:solidFill>
              </a:rPr>
              <a:t>Вольфганг-Амадей </a:t>
            </a:r>
            <a:r>
              <a:rPr lang="ru-RU" altLang="uk-UA" sz="2700" b="1" dirty="0">
                <a:solidFill>
                  <a:srgbClr val="C00000"/>
                </a:solidFill>
              </a:rPr>
              <a:t>Моцарт</a:t>
            </a:r>
            <a:br>
              <a:rPr lang="ru-RU" altLang="uk-UA" sz="2700" b="1" dirty="0">
                <a:solidFill>
                  <a:srgbClr val="C00000"/>
                </a:solidFill>
              </a:rPr>
            </a:br>
            <a:r>
              <a:rPr lang="ru-RU" altLang="uk-UA" sz="2700" dirty="0">
                <a:solidFill>
                  <a:srgbClr val="C00000"/>
                </a:solidFill>
              </a:rPr>
              <a:t>(1756–1791)</a:t>
            </a:r>
            <a:r>
              <a:rPr lang="ru-RU" altLang="uk-UA" sz="3200" dirty="0">
                <a:solidFill>
                  <a:srgbClr val="C00000"/>
                </a:solidFill>
              </a:rPr>
              <a:t/>
            </a:r>
            <a:br>
              <a:rPr lang="ru-RU" altLang="uk-UA" sz="3200" dirty="0">
                <a:solidFill>
                  <a:srgbClr val="C00000"/>
                </a:solidFill>
              </a:rPr>
            </a:br>
            <a:endParaRPr lang="uk-UA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4137682" cy="3424107"/>
          </a:xfrm>
        </p:spPr>
        <p:txBody>
          <a:bodyPr/>
          <a:lstStyle/>
          <a:p>
            <a:pPr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«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Вічне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сонячне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світло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b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в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музиці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ім’я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тобі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"Моцарт"».</a:t>
            </a:r>
          </a:p>
          <a:p>
            <a:pPr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(А. Г.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Рубінштейн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) </a:t>
            </a:r>
          </a:p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5</a:t>
            </a:fld>
            <a:endParaRPr lang="ru-RU"/>
          </a:p>
        </p:txBody>
      </p:sp>
      <p:pic>
        <p:nvPicPr>
          <p:cNvPr id="10" name="Рисунок 5" descr="гайден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1485060"/>
            <a:ext cx="3381375" cy="4786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Volfgang-Amadej-Nocart-1756-1791-K-200-letiyu-so-dnya-rozhdeniya--ic1956_194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155" y="3878216"/>
            <a:ext cx="18573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0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6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39906" y="323404"/>
            <a:ext cx="3755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uk-UA" sz="3200" b="1" dirty="0" err="1">
                <a:solidFill>
                  <a:srgbClr val="C00000"/>
                </a:solidFill>
                <a:latin typeface="Calibri"/>
              </a:rPr>
              <a:t>Йоганн</a:t>
            </a:r>
            <a:r>
              <a:rPr lang="ru-RU" altLang="uk-UA" sz="3200" b="1" dirty="0">
                <a:solidFill>
                  <a:srgbClr val="C00000"/>
                </a:solidFill>
                <a:latin typeface="Calibri"/>
              </a:rPr>
              <a:t> Моцарт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7175" y="1486099"/>
            <a:ext cx="38087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У </a:t>
            </a:r>
            <a:r>
              <a:rPr lang="ru-RU" sz="2000" dirty="0" err="1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віці</a:t>
            </a:r>
            <a:r>
              <a:rPr lang="ru-RU" sz="2000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 4-х </a:t>
            </a:r>
            <a:r>
              <a:rPr lang="ru-RU" sz="2000" dirty="0" err="1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років</a:t>
            </a:r>
            <a:r>
              <a:rPr lang="ru-RU" sz="2000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 Моцарт створив концерт для клавесина.</a:t>
            </a:r>
            <a:endParaRPr lang="ru-RU" sz="2000" dirty="0">
              <a:solidFill>
                <a:srgbClr val="C0504D">
                  <a:lumMod val="50000"/>
                </a:srgb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5043" y="2228724"/>
            <a:ext cx="40609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З 6-ти </a:t>
            </a:r>
            <a:r>
              <a:rPr lang="ru-RU" sz="2000" dirty="0" err="1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років</a:t>
            </a:r>
            <a:r>
              <a:rPr lang="ru-RU" sz="2000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 разом </a:t>
            </a:r>
            <a:r>
              <a:rPr lang="ru-RU" sz="2000" dirty="0" err="1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із</a:t>
            </a:r>
            <a:r>
              <a:rPr lang="ru-RU" sz="2000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 сестрою почав </a:t>
            </a:r>
            <a:r>
              <a:rPr lang="ru-RU" sz="2000" dirty="0" err="1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виступати</a:t>
            </a:r>
            <a:r>
              <a:rPr lang="ru-RU" sz="2000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 з концертами в </a:t>
            </a:r>
            <a:r>
              <a:rPr lang="ru-RU" sz="2000" dirty="0" err="1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різних</a:t>
            </a:r>
            <a:r>
              <a:rPr lang="ru-RU" sz="2000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sz="2000" dirty="0" err="1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містах</a:t>
            </a:r>
            <a:r>
              <a:rPr lang="ru-RU" sz="2000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sz="2000" dirty="0" err="1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Європи</a:t>
            </a:r>
            <a:r>
              <a:rPr lang="ru-RU" sz="2000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. </a:t>
            </a:r>
            <a:endParaRPr lang="ru-RU" sz="2000" dirty="0">
              <a:solidFill>
                <a:srgbClr val="C0504D">
                  <a:lumMod val="50000"/>
                </a:srgb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6" name="Рисунок 9" descr="моцарт домашний отец сестра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57" y="3462374"/>
            <a:ext cx="4071937" cy="3165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10" descr="моцарт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14313"/>
            <a:ext cx="3033712" cy="27384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85878" y="5045111"/>
            <a:ext cx="2820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err="1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Домашній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 концерт (</a:t>
            </a:r>
            <a:r>
              <a:rPr lang="ru-RU" b="1" dirty="0" err="1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Йоганн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 Моцарт, </a:t>
            </a:r>
            <a:r>
              <a:rPr lang="ru-RU" b="1" dirty="0" err="1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його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b="1" dirty="0" err="1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батько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 та сестра)</a:t>
            </a:r>
            <a:endParaRPr lang="ru-RU" b="1" dirty="0">
              <a:solidFill>
                <a:srgbClr val="C0504D">
                  <a:lumMod val="50000"/>
                </a:srgbClr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70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7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95717" y="2106647"/>
            <a:ext cx="56024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КОМПОЗИТОРИ-РОМАНТИКИ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886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330" y="842682"/>
            <a:ext cx="7772870" cy="4948519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Романтизм —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напрям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у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європейському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мистецтві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кінця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XVIII — початку XIX ст.,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що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виник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в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атмосфері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розчарувань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сумнівів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та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безнадійності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які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панували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у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тогочасному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суспільстві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унаслідок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відриву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мрії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від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реальності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Композитори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-романтики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зосередили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увагу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багатому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і складному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внутрішньому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світі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людини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ru-RU" sz="24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У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своїй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творчості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вони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надають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перевагу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жанру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мініатюри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— як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вокальної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, так і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інструментальної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uk-UA" sz="2400" b="1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37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Представники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романтизму 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uk-UA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i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anose="020F0502020204030204" pitchFamily="34" charset="0"/>
              </a:rPr>
              <a:t>Ф. </a:t>
            </a:r>
            <a:r>
              <a:rPr lang="ru-RU" sz="2400" b="1" i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anose="020F0502020204030204" pitchFamily="34" charset="0"/>
              </a:rPr>
              <a:t>Шопен</a:t>
            </a:r>
          </a:p>
          <a:p>
            <a:r>
              <a:rPr lang="ru-RU" sz="2400" b="1" i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anose="020F0502020204030204" pitchFamily="34" charset="0"/>
              </a:rPr>
              <a:t>Ф. </a:t>
            </a:r>
            <a:r>
              <a:rPr lang="ru-RU" sz="2400" b="1" i="1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anose="020F0502020204030204" pitchFamily="34" charset="0"/>
              </a:rPr>
              <a:t>Ліст</a:t>
            </a:r>
            <a:endParaRPr lang="ru-RU" sz="2400" b="1" i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anose="020F0502020204030204" pitchFamily="34" charset="0"/>
            </a:endParaRPr>
          </a:p>
          <a:p>
            <a:r>
              <a:rPr lang="ru-RU" sz="2400" b="1" i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anose="020F0502020204030204" pitchFamily="34" charset="0"/>
              </a:rPr>
              <a:t>П</a:t>
            </a:r>
            <a:r>
              <a:rPr lang="ru-RU" sz="2400" b="1" i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anose="020F0502020204030204" pitchFamily="34" charset="0"/>
              </a:rPr>
              <a:t>. </a:t>
            </a:r>
            <a:r>
              <a:rPr lang="ru-RU" sz="2400" b="1" i="1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anose="020F0502020204030204" pitchFamily="34" charset="0"/>
              </a:rPr>
              <a:t>Чайковський</a:t>
            </a:r>
            <a:r>
              <a:rPr lang="ru-RU" sz="2400" b="1" i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anose="020F0502020204030204" pitchFamily="34" charset="0"/>
              </a:rPr>
              <a:t> та </a:t>
            </a:r>
            <a:r>
              <a:rPr lang="ru-RU" sz="2400" b="1" i="1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anose="020F0502020204030204" pitchFamily="34" charset="0"/>
              </a:rPr>
              <a:t>інші</a:t>
            </a:r>
            <a:endParaRPr lang="uk-UA" sz="2400" b="1" i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anose="020F050202020403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5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TC104033925[[fn=Капля]]</Template>
  <TotalTime>65</TotalTime>
  <Words>476</Words>
  <Application>Microsoft Office PowerPoint</Application>
  <PresentationFormat>Экран (4:3)</PresentationFormat>
  <Paragraphs>102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Капля</vt:lpstr>
      <vt:lpstr>Презентация PowerPoint</vt:lpstr>
      <vt:lpstr>КОМПОЗИТОРИ ВІДЕНСЬКОЇ ШКОЛИ</vt:lpstr>
      <vt:lpstr>Презентация PowerPoint</vt:lpstr>
      <vt:lpstr>Віденська школа  </vt:lpstr>
      <vt:lpstr>Вольфганг-Амадей Моцарт (1756–1791) </vt:lpstr>
      <vt:lpstr>Презентация PowerPoint</vt:lpstr>
      <vt:lpstr>Презентация PowerPoint</vt:lpstr>
      <vt:lpstr>Презентация PowerPoint</vt:lpstr>
      <vt:lpstr>Представники романтизму 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Delirium</cp:lastModifiedBy>
  <cp:revision>7</cp:revision>
  <dcterms:created xsi:type="dcterms:W3CDTF">2013-10-18T03:33:16Z</dcterms:created>
  <dcterms:modified xsi:type="dcterms:W3CDTF">2014-01-19T21:06:38Z</dcterms:modified>
</cp:coreProperties>
</file>