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70" r:id="rId4"/>
    <p:sldId id="257" r:id="rId5"/>
    <p:sldId id="258" r:id="rId6"/>
    <p:sldId id="259" r:id="rId7"/>
    <p:sldId id="260" r:id="rId8"/>
    <p:sldId id="261" r:id="rId9"/>
    <p:sldId id="262" r:id="rId10"/>
    <p:sldId id="265" r:id="rId11"/>
    <p:sldId id="263" r:id="rId12"/>
    <p:sldId id="264" r:id="rId13"/>
    <p:sldId id="266" r:id="rId14"/>
    <p:sldId id="267" r:id="rId15"/>
    <p:sldId id="271"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69" d="100"/>
          <a:sy n="69" d="100"/>
        </p:scale>
        <p:origin x="-13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4EE75E-CC1B-4E60-9B58-0F88BE764552}" type="datetimeFigureOut">
              <a:rPr lang="uk-UA" smtClean="0"/>
              <a:t>14.12.2014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C51C32-122A-41A1-AB94-113985EF89E5}"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4EE75E-CC1B-4E60-9B58-0F88BE764552}" type="datetimeFigureOut">
              <a:rPr lang="uk-UA" smtClean="0"/>
              <a:t>14.12.2014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C51C32-122A-41A1-AB94-113985EF89E5}"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D4EE75E-CC1B-4E60-9B58-0F88BE764552}" type="datetimeFigureOut">
              <a:rPr lang="uk-UA" smtClean="0"/>
              <a:t>14.12.2014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C51C32-122A-41A1-AB94-113985EF89E5}"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4EE75E-CC1B-4E60-9B58-0F88BE764552}" type="datetimeFigureOut">
              <a:rPr lang="uk-UA" smtClean="0"/>
              <a:t>14.12.2014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C51C32-122A-41A1-AB94-113985EF89E5}"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4EE75E-CC1B-4E60-9B58-0F88BE764552}" type="datetimeFigureOut">
              <a:rPr lang="uk-UA" smtClean="0"/>
              <a:t>14.12.2014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C51C32-122A-41A1-AB94-113985EF89E5}"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D4EE75E-CC1B-4E60-9B58-0F88BE764552}" type="datetimeFigureOut">
              <a:rPr lang="uk-UA" smtClean="0"/>
              <a:t>14.12.2014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C51C32-122A-41A1-AB94-113985EF89E5}"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4EE75E-CC1B-4E60-9B58-0F88BE764552}" type="datetimeFigureOut">
              <a:rPr lang="uk-UA" smtClean="0"/>
              <a:t>14.12.2014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BC51C32-122A-41A1-AB94-113985EF89E5}"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D4EE75E-CC1B-4E60-9B58-0F88BE764552}" type="datetimeFigureOut">
              <a:rPr lang="uk-UA" smtClean="0"/>
              <a:t>14.12.2014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BC51C32-122A-41A1-AB94-113985EF89E5}"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D4EE75E-CC1B-4E60-9B58-0F88BE764552}" type="datetimeFigureOut">
              <a:rPr lang="uk-UA" smtClean="0"/>
              <a:t>14.12.2014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BC51C32-122A-41A1-AB94-113985EF89E5}"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4EE75E-CC1B-4E60-9B58-0F88BE764552}" type="datetimeFigureOut">
              <a:rPr lang="uk-UA" smtClean="0"/>
              <a:t>14.12.2014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C51C32-122A-41A1-AB94-113985EF89E5}"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4EE75E-CC1B-4E60-9B58-0F88BE764552}" type="datetimeFigureOut">
              <a:rPr lang="uk-UA" smtClean="0"/>
              <a:t>14.12.2014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C51C32-122A-41A1-AB94-113985EF89E5}"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D4EE75E-CC1B-4E60-9B58-0F88BE764552}" type="datetimeFigureOut">
              <a:rPr lang="uk-UA" smtClean="0"/>
              <a:t>14.12.2014</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BC51C32-122A-41A1-AB94-113985EF89E5}"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Ф</a:t>
            </a:r>
            <a:r>
              <a:rPr lang="uk-UA" dirty="0" smtClean="0"/>
              <a:t>ламандський </a:t>
            </a:r>
            <a:r>
              <a:rPr lang="uk-UA" dirty="0"/>
              <a:t>і </a:t>
            </a:r>
            <a:r>
              <a:rPr lang="uk-UA" dirty="0" smtClean="0"/>
              <a:t>Голландський </a:t>
            </a:r>
            <a:r>
              <a:rPr lang="uk-UA" dirty="0"/>
              <a:t>живопис</a:t>
            </a:r>
          </a:p>
        </p:txBody>
      </p:sp>
      <p:sp>
        <p:nvSpPr>
          <p:cNvPr id="3" name="Подзаголовок 2"/>
          <p:cNvSpPr>
            <a:spLocks noGrp="1"/>
          </p:cNvSpPr>
          <p:nvPr>
            <p:ph type="subTitle" idx="1"/>
          </p:nvPr>
        </p:nvSpPr>
        <p:spPr/>
        <p:txBody>
          <a:bodyPr>
            <a:normAutofit/>
          </a:bodyPr>
          <a:lstStyle/>
          <a:p>
            <a:r>
              <a:rPr lang="uk-UA" sz="3600" dirty="0" smtClean="0"/>
              <a:t>Творчість Рубенса і Рембрандта</a:t>
            </a:r>
            <a:endParaRPr lang="uk-UA" sz="3600" dirty="0"/>
          </a:p>
        </p:txBody>
      </p:sp>
    </p:spTree>
    <p:extLst>
      <p:ext uri="{BB962C8B-B14F-4D97-AF65-F5344CB8AC3E}">
        <p14:creationId xmlns:p14="http://schemas.microsoft.com/office/powerpoint/2010/main" val="3748527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404664"/>
            <a:ext cx="4320479" cy="6120680"/>
          </a:xfrm>
        </p:spPr>
        <p:txBody>
          <a:bodyPr>
            <a:normAutofit/>
          </a:bodyPr>
          <a:lstStyle/>
          <a:p>
            <a:r>
              <a:rPr lang="uk-UA" dirty="0"/>
              <a:t>До тридцятих років відноситься цілий ряд портретів дружини </a:t>
            </a:r>
            <a:r>
              <a:rPr lang="uk-UA" dirty="0" err="1"/>
              <a:t>Саскії</a:t>
            </a:r>
            <a:r>
              <a:rPr lang="uk-UA" dirty="0"/>
              <a:t>. Вона була найулюбленішою моделлю художника. Так, на картині "Флора" Рембрандт зобразив </a:t>
            </a:r>
            <a:r>
              <a:rPr lang="uk-UA" dirty="0" err="1" smtClean="0"/>
              <a:t>Саскію</a:t>
            </a:r>
            <a:r>
              <a:rPr lang="uk-UA" dirty="0" smtClean="0"/>
              <a:t> незадовго </a:t>
            </a:r>
            <a:r>
              <a:rPr lang="uk-UA" dirty="0"/>
              <a:t>до народження їхнього сина </a:t>
            </a:r>
            <a:r>
              <a:rPr lang="uk-UA" dirty="0" err="1"/>
              <a:t>Титуса</a:t>
            </a:r>
            <a:r>
              <a:rPr lang="uk-UA" dirty="0"/>
              <a:t>. Не менш цікавий "Автопортрет з </a:t>
            </a:r>
            <a:r>
              <a:rPr lang="uk-UA" dirty="0" err="1" smtClean="0"/>
              <a:t>Саскією</a:t>
            </a:r>
            <a:r>
              <a:rPr lang="uk-UA" dirty="0" smtClean="0"/>
              <a:t> на своїх колінах" </a:t>
            </a:r>
            <a:r>
              <a:rPr lang="uk-UA" dirty="0"/>
              <a:t>(</a:t>
            </a:r>
            <a:r>
              <a:rPr lang="uk-UA" dirty="0" smtClean="0"/>
              <a:t>1636). </a:t>
            </a:r>
            <a:endParaRPr lang="uk-UA" dirty="0"/>
          </a:p>
        </p:txBody>
      </p:sp>
      <p:sp>
        <p:nvSpPr>
          <p:cNvPr id="3" name="Заголовок 2"/>
          <p:cNvSpPr>
            <a:spLocks noGrp="1"/>
          </p:cNvSpPr>
          <p:nvPr>
            <p:ph type="title"/>
          </p:nvPr>
        </p:nvSpPr>
        <p:spPr>
          <a:xfrm>
            <a:off x="457200" y="338328"/>
            <a:ext cx="8229600" cy="66336"/>
          </a:xfrm>
        </p:spPr>
        <p:txBody>
          <a:bodyPr>
            <a:normAutofit fontScale="90000"/>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88640"/>
            <a:ext cx="2862064" cy="357758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996952"/>
            <a:ext cx="2785816" cy="3541766"/>
          </a:xfrm>
          <a:prstGeom prst="rect">
            <a:avLst/>
          </a:prstGeom>
        </p:spPr>
      </p:pic>
    </p:spTree>
    <p:extLst>
      <p:ext uri="{BB962C8B-B14F-4D97-AF65-F5344CB8AC3E}">
        <p14:creationId xmlns:p14="http://schemas.microsoft.com/office/powerpoint/2010/main" val="1633791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04048" y="188640"/>
            <a:ext cx="3960440" cy="6552728"/>
          </a:xfrm>
        </p:spPr>
        <p:txBody>
          <a:bodyPr>
            <a:normAutofit fontScale="77500" lnSpcReduction="20000"/>
          </a:bodyPr>
          <a:lstStyle/>
          <a:p>
            <a:pPr marL="0" indent="0">
              <a:buNone/>
            </a:pPr>
            <a:r>
              <a:rPr lang="ru-RU" dirty="0" smtClean="0"/>
              <a:t>У 1642 </a:t>
            </a:r>
            <a:r>
              <a:rPr lang="ru-RU" dirty="0" err="1" smtClean="0"/>
              <a:t>році</a:t>
            </a:r>
            <a:r>
              <a:rPr lang="ru-RU" dirty="0" smtClean="0"/>
              <a:t> Рембрандт </a:t>
            </a:r>
            <a:r>
              <a:rPr lang="ru-RU" dirty="0" err="1"/>
              <a:t>пише</a:t>
            </a:r>
            <a:r>
              <a:rPr lang="ru-RU" dirty="0"/>
              <a:t> </a:t>
            </a:r>
            <a:r>
              <a:rPr lang="ru-RU" dirty="0" err="1"/>
              <a:t>найвідомішу</a:t>
            </a:r>
            <a:r>
              <a:rPr lang="ru-RU" dirty="0"/>
              <a:t> свою картину "</a:t>
            </a:r>
            <a:r>
              <a:rPr lang="ru-RU" dirty="0" err="1" smtClean="0"/>
              <a:t>Нічна</a:t>
            </a:r>
            <a:r>
              <a:rPr lang="ru-RU" dirty="0" smtClean="0"/>
              <a:t> </a:t>
            </a:r>
            <a:r>
              <a:rPr lang="ru-RU" dirty="0" err="1" smtClean="0"/>
              <a:t>варта</a:t>
            </a:r>
            <a:r>
              <a:rPr lang="ru-RU" dirty="0"/>
              <a:t>". Картина </a:t>
            </a:r>
            <a:r>
              <a:rPr lang="ru-RU" dirty="0" err="1"/>
              <a:t>була</a:t>
            </a:r>
            <a:r>
              <a:rPr lang="ru-RU" dirty="0"/>
              <a:t> написана на </a:t>
            </a:r>
            <a:r>
              <a:rPr lang="ru-RU" dirty="0" err="1"/>
              <a:t>замовлення</a:t>
            </a:r>
            <a:r>
              <a:rPr lang="ru-RU" dirty="0"/>
              <a:t> </a:t>
            </a:r>
            <a:r>
              <a:rPr lang="ru-RU" dirty="0" err="1"/>
              <a:t>Стрілецького</a:t>
            </a:r>
            <a:r>
              <a:rPr lang="ru-RU" dirty="0"/>
              <a:t> </a:t>
            </a:r>
            <a:r>
              <a:rPr lang="ru-RU" dirty="0" err="1"/>
              <a:t>товариства</a:t>
            </a:r>
            <a:r>
              <a:rPr lang="ru-RU" dirty="0"/>
              <a:t> — загону </a:t>
            </a:r>
            <a:r>
              <a:rPr lang="ru-RU" dirty="0" err="1"/>
              <a:t>громадянського</a:t>
            </a:r>
            <a:r>
              <a:rPr lang="ru-RU" dirty="0"/>
              <a:t> </a:t>
            </a:r>
            <a:r>
              <a:rPr lang="ru-RU" dirty="0" err="1"/>
              <a:t>ополчення</a:t>
            </a:r>
            <a:r>
              <a:rPr lang="ru-RU" dirty="0"/>
              <a:t> Амстердама, </a:t>
            </a:r>
            <a:r>
              <a:rPr lang="ru-RU" dirty="0" err="1"/>
              <a:t>який</a:t>
            </a:r>
            <a:r>
              <a:rPr lang="ru-RU" dirty="0"/>
              <a:t> </a:t>
            </a:r>
            <a:r>
              <a:rPr lang="ru-RU" dirty="0" err="1"/>
              <a:t>побажав</a:t>
            </a:r>
            <a:r>
              <a:rPr lang="ru-RU" dirty="0"/>
              <a:t> </a:t>
            </a:r>
            <a:r>
              <a:rPr lang="ru-RU" dirty="0" err="1"/>
              <a:t>прикрасити</a:t>
            </a:r>
            <a:r>
              <a:rPr lang="ru-RU" dirty="0"/>
              <a:t> свою </a:t>
            </a:r>
            <a:r>
              <a:rPr lang="ru-RU" dirty="0" err="1"/>
              <a:t>нову</a:t>
            </a:r>
            <a:r>
              <a:rPr lang="ru-RU" dirty="0"/>
              <a:t> </a:t>
            </a:r>
            <a:r>
              <a:rPr lang="ru-RU" dirty="0" err="1"/>
              <a:t>будівлю</a:t>
            </a:r>
            <a:r>
              <a:rPr lang="ru-RU" dirty="0"/>
              <a:t> </a:t>
            </a:r>
            <a:r>
              <a:rPr lang="ru-RU" dirty="0" err="1"/>
              <a:t>груповими</a:t>
            </a:r>
            <a:r>
              <a:rPr lang="ru-RU" dirty="0"/>
              <a:t> портретами шести рот. </a:t>
            </a:r>
          </a:p>
          <a:p>
            <a:pPr marL="0" indent="0">
              <a:buNone/>
            </a:pPr>
            <a:r>
              <a:rPr lang="ru-RU" dirty="0"/>
              <a:t>У XVIII </a:t>
            </a:r>
            <a:r>
              <a:rPr lang="ru-RU" dirty="0" err="1"/>
              <a:t>столітті</a:t>
            </a:r>
            <a:r>
              <a:rPr lang="ru-RU" dirty="0"/>
              <a:t> полотно </a:t>
            </a:r>
            <a:r>
              <a:rPr lang="ru-RU" dirty="0" err="1"/>
              <a:t>обрізали</a:t>
            </a:r>
            <a:r>
              <a:rPr lang="ru-RU" dirty="0"/>
              <a:t> з </a:t>
            </a:r>
            <a:r>
              <a:rPr lang="ru-RU" dirty="0" err="1"/>
              <a:t>усіх</a:t>
            </a:r>
            <a:r>
              <a:rPr lang="ru-RU" dirty="0"/>
              <a:t> </a:t>
            </a:r>
            <a:r>
              <a:rPr lang="ru-RU" dirty="0" err="1"/>
              <a:t>боків</a:t>
            </a:r>
            <a:r>
              <a:rPr lang="ru-RU" dirty="0"/>
              <a:t>, </a:t>
            </a:r>
            <a:r>
              <a:rPr lang="ru-RU" dirty="0" err="1"/>
              <a:t>аби</a:t>
            </a:r>
            <a:r>
              <a:rPr lang="ru-RU" dirty="0"/>
              <a:t> картина </a:t>
            </a:r>
            <a:r>
              <a:rPr lang="ru-RU" dirty="0" err="1"/>
              <a:t>помістилася</a:t>
            </a:r>
            <a:r>
              <a:rPr lang="ru-RU" dirty="0"/>
              <a:t> в новому </a:t>
            </a:r>
            <a:r>
              <a:rPr lang="ru-RU" dirty="0" err="1"/>
              <a:t>залі</a:t>
            </a:r>
            <a:r>
              <a:rPr lang="ru-RU" dirty="0"/>
              <a:t>. </a:t>
            </a:r>
            <a:r>
              <a:rPr lang="ru-RU" dirty="0" err="1"/>
              <a:t>Найбільше</a:t>
            </a:r>
            <a:r>
              <a:rPr lang="ru-RU" dirty="0"/>
              <a:t> </a:t>
            </a:r>
            <a:r>
              <a:rPr lang="ru-RU" dirty="0" err="1"/>
              <a:t>постраждала</a:t>
            </a:r>
            <a:r>
              <a:rPr lang="ru-RU" dirty="0"/>
              <a:t> </a:t>
            </a:r>
            <a:r>
              <a:rPr lang="ru-RU" dirty="0" err="1"/>
              <a:t>ліва</a:t>
            </a:r>
            <a:r>
              <a:rPr lang="ru-RU" dirty="0"/>
              <a:t> </a:t>
            </a:r>
            <a:r>
              <a:rPr lang="ru-RU" dirty="0" err="1"/>
              <a:t>частина</a:t>
            </a:r>
            <a:r>
              <a:rPr lang="ru-RU" dirty="0"/>
              <a:t> </a:t>
            </a:r>
            <a:r>
              <a:rPr lang="ru-RU" dirty="0" err="1"/>
              <a:t>картини</a:t>
            </a:r>
            <a:r>
              <a:rPr lang="ru-RU" dirty="0"/>
              <a:t>, де </a:t>
            </a:r>
            <a:r>
              <a:rPr lang="ru-RU" dirty="0" err="1"/>
              <a:t>зникли</a:t>
            </a:r>
            <a:r>
              <a:rPr lang="ru-RU" dirty="0"/>
              <a:t> два </a:t>
            </a:r>
            <a:r>
              <a:rPr lang="ru-RU" dirty="0" err="1"/>
              <a:t>стрільці</a:t>
            </a:r>
            <a:r>
              <a:rPr lang="ru-RU" dirty="0"/>
              <a:t>. До </a:t>
            </a:r>
            <a:r>
              <a:rPr lang="ru-RU" dirty="0" err="1"/>
              <a:t>нашого</a:t>
            </a:r>
            <a:r>
              <a:rPr lang="ru-RU" dirty="0"/>
              <a:t> часу </a:t>
            </a:r>
            <a:r>
              <a:rPr lang="ru-RU" dirty="0" err="1"/>
              <a:t>дійшла</a:t>
            </a:r>
            <a:r>
              <a:rPr lang="ru-RU" dirty="0"/>
              <a:t> </a:t>
            </a:r>
            <a:r>
              <a:rPr lang="ru-RU" dirty="0" err="1"/>
              <a:t>копія</a:t>
            </a:r>
            <a:r>
              <a:rPr lang="ru-RU" dirty="0"/>
              <a:t> XVII </a:t>
            </a:r>
            <a:r>
              <a:rPr lang="ru-RU" dirty="0" err="1" smtClean="0"/>
              <a:t>століття</a:t>
            </a:r>
            <a:r>
              <a:rPr lang="ru-RU" dirty="0" smtClean="0"/>
              <a:t>.</a:t>
            </a:r>
            <a:endParaRPr lang="ru-RU" dirty="0"/>
          </a:p>
          <a:p>
            <a:pPr marL="0" indent="0">
              <a:buNone/>
            </a:pPr>
            <a:r>
              <a:rPr lang="ru-RU" dirty="0"/>
              <a:t>Зараз картина </a:t>
            </a:r>
            <a:r>
              <a:rPr lang="ru-RU" dirty="0" err="1"/>
              <a:t>зберігається</a:t>
            </a:r>
            <a:r>
              <a:rPr lang="ru-RU" dirty="0"/>
              <a:t> в Державному </a:t>
            </a:r>
            <a:r>
              <a:rPr lang="ru-RU" dirty="0" err="1"/>
              <a:t>музеї</a:t>
            </a:r>
            <a:r>
              <a:rPr lang="ru-RU" dirty="0"/>
              <a:t> </a:t>
            </a:r>
            <a:r>
              <a:rPr lang="ru-RU" dirty="0" smtClean="0"/>
              <a:t>в </a:t>
            </a:r>
            <a:r>
              <a:rPr lang="ru-RU" dirty="0" err="1"/>
              <a:t>Амстердамі</a:t>
            </a:r>
            <a:r>
              <a:rPr lang="ru-RU" dirty="0"/>
              <a:t>. </a:t>
            </a:r>
            <a:r>
              <a:rPr lang="ru-RU" dirty="0" err="1"/>
              <a:t>Незважаючи</a:t>
            </a:r>
            <a:r>
              <a:rPr lang="ru-RU" dirty="0"/>
              <a:t> на те, </a:t>
            </a:r>
            <a:r>
              <a:rPr lang="ru-RU" dirty="0" err="1"/>
              <a:t>що</a:t>
            </a:r>
            <a:r>
              <a:rPr lang="ru-RU" dirty="0"/>
              <a:t> </a:t>
            </a:r>
            <a:r>
              <a:rPr lang="ru-RU" dirty="0" err="1"/>
              <a:t>частина</a:t>
            </a:r>
            <a:r>
              <a:rPr lang="ru-RU" dirty="0"/>
              <a:t> полотна </a:t>
            </a:r>
            <a:r>
              <a:rPr lang="ru-RU" dirty="0" err="1"/>
              <a:t>втрачена</a:t>
            </a:r>
            <a:r>
              <a:rPr lang="ru-RU" dirty="0"/>
              <a:t>, </a:t>
            </a:r>
            <a:r>
              <a:rPr lang="ru-RU" dirty="0" err="1"/>
              <a:t>це</a:t>
            </a:r>
            <a:r>
              <a:rPr lang="ru-RU" dirty="0"/>
              <a:t> одна з </a:t>
            </a:r>
            <a:r>
              <a:rPr lang="ru-RU" dirty="0" err="1"/>
              <a:t>найбільших</a:t>
            </a:r>
            <a:r>
              <a:rPr lang="ru-RU" dirty="0"/>
              <a:t> картин </a:t>
            </a:r>
            <a:r>
              <a:rPr lang="ru-RU" dirty="0" smtClean="0"/>
              <a:t>музею.</a:t>
            </a:r>
            <a:endParaRPr lang="ru-RU" dirty="0"/>
          </a:p>
          <a:p>
            <a:pPr marL="0" indent="0">
              <a:buNone/>
            </a:pPr>
            <a:r>
              <a:rPr lang="ru-RU" dirty="0"/>
              <a:t>На картину </a:t>
            </a:r>
            <a:r>
              <a:rPr lang="ru-RU" dirty="0" err="1"/>
              <a:t>тричі</a:t>
            </a:r>
            <a:r>
              <a:rPr lang="ru-RU" dirty="0"/>
              <a:t> </a:t>
            </a:r>
            <a:r>
              <a:rPr lang="ru-RU" dirty="0" err="1"/>
              <a:t>було</a:t>
            </a:r>
            <a:r>
              <a:rPr lang="ru-RU" dirty="0"/>
              <a:t> </a:t>
            </a:r>
            <a:r>
              <a:rPr lang="ru-RU" dirty="0" err="1"/>
              <a:t>здійснено</a:t>
            </a:r>
            <a:r>
              <a:rPr lang="ru-RU" dirty="0"/>
              <a:t> напади </a:t>
            </a:r>
            <a:r>
              <a:rPr lang="ru-RU" dirty="0" err="1" smtClean="0"/>
              <a:t>вандалів</a:t>
            </a:r>
            <a:r>
              <a:rPr lang="ru-RU" dirty="0" smtClean="0"/>
              <a:t>. </a:t>
            </a:r>
            <a:r>
              <a:rPr lang="ru-RU" dirty="0"/>
              <a:t>Перший раз </a:t>
            </a:r>
            <a:r>
              <a:rPr lang="ru-RU" dirty="0" err="1"/>
              <a:t>був</a:t>
            </a:r>
            <a:r>
              <a:rPr lang="ru-RU" dirty="0"/>
              <a:t> </a:t>
            </a:r>
            <a:r>
              <a:rPr lang="ru-RU" dirty="0" err="1"/>
              <a:t>вирізаний</a:t>
            </a:r>
            <a:r>
              <a:rPr lang="ru-RU" dirty="0"/>
              <a:t> шматок полотна, </a:t>
            </a:r>
            <a:r>
              <a:rPr lang="ru-RU" dirty="0" err="1"/>
              <a:t>вдруге</a:t>
            </a:r>
            <a:r>
              <a:rPr lang="ru-RU" dirty="0"/>
              <a:t> </a:t>
            </a:r>
            <a:r>
              <a:rPr lang="ru-RU" dirty="0" err="1"/>
              <a:t>картині</a:t>
            </a:r>
            <a:r>
              <a:rPr lang="ru-RU" dirty="0"/>
              <a:t> </a:t>
            </a:r>
            <a:r>
              <a:rPr lang="ru-RU" dirty="0" err="1"/>
              <a:t>було</a:t>
            </a:r>
            <a:r>
              <a:rPr lang="ru-RU" dirty="0"/>
              <a:t> </a:t>
            </a:r>
            <a:r>
              <a:rPr lang="ru-RU" dirty="0" err="1"/>
              <a:t>завдано</a:t>
            </a:r>
            <a:r>
              <a:rPr lang="ru-RU" dirty="0"/>
              <a:t> </a:t>
            </a:r>
            <a:r>
              <a:rPr lang="ru-RU" dirty="0" err="1"/>
              <a:t>більше</a:t>
            </a:r>
            <a:r>
              <a:rPr lang="ru-RU" dirty="0"/>
              <a:t> 10 </a:t>
            </a:r>
            <a:r>
              <a:rPr lang="ru-RU" dirty="0" err="1"/>
              <a:t>ударів</a:t>
            </a:r>
            <a:r>
              <a:rPr lang="ru-RU" dirty="0"/>
              <a:t> </a:t>
            </a:r>
            <a:r>
              <a:rPr lang="ru-RU" dirty="0" err="1"/>
              <a:t>ножем</a:t>
            </a:r>
            <a:r>
              <a:rPr lang="ru-RU" dirty="0"/>
              <a:t>, в </a:t>
            </a:r>
            <a:r>
              <a:rPr lang="ru-RU" dirty="0" err="1"/>
              <a:t>третій</a:t>
            </a:r>
            <a:r>
              <a:rPr lang="ru-RU" dirty="0"/>
              <a:t> раз картину </a:t>
            </a:r>
            <a:r>
              <a:rPr lang="ru-RU" dirty="0" err="1"/>
              <a:t>було</a:t>
            </a:r>
            <a:r>
              <a:rPr lang="ru-RU" dirty="0"/>
              <a:t> облито </a:t>
            </a:r>
            <a:r>
              <a:rPr lang="ru-RU" dirty="0" err="1"/>
              <a:t>сірчаною</a:t>
            </a:r>
            <a:r>
              <a:rPr lang="ru-RU" dirty="0"/>
              <a:t> кислотою.</a:t>
            </a:r>
            <a:endParaRPr lang="uk-UA" dirty="0"/>
          </a:p>
        </p:txBody>
      </p:sp>
      <p:sp>
        <p:nvSpPr>
          <p:cNvPr id="3" name="Заголовок 2"/>
          <p:cNvSpPr>
            <a:spLocks noGrp="1"/>
          </p:cNvSpPr>
          <p:nvPr>
            <p:ph type="title"/>
          </p:nvPr>
        </p:nvSpPr>
        <p:spPr>
          <a:xfrm flipV="1">
            <a:off x="457200" y="-675456"/>
            <a:ext cx="8229600" cy="1013784"/>
          </a:xfrm>
        </p:spPr>
        <p:txBody>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268760"/>
            <a:ext cx="4666118" cy="3888432"/>
          </a:xfrm>
          <a:prstGeom prst="rect">
            <a:avLst/>
          </a:prstGeom>
        </p:spPr>
      </p:pic>
    </p:spTree>
    <p:extLst>
      <p:ext uri="{BB962C8B-B14F-4D97-AF65-F5344CB8AC3E}">
        <p14:creationId xmlns:p14="http://schemas.microsoft.com/office/powerpoint/2010/main" val="4135486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404664"/>
            <a:ext cx="4176463" cy="6264696"/>
          </a:xfrm>
        </p:spPr>
        <p:txBody>
          <a:bodyPr>
            <a:normAutofit fontScale="92500"/>
          </a:bodyPr>
          <a:lstStyle/>
          <a:p>
            <a:pPr marL="0" indent="0">
              <a:buNone/>
            </a:pPr>
            <a:r>
              <a:rPr lang="uk-UA" dirty="0"/>
              <a:t>До середини 1660-х років Рембрандт завершує свій </a:t>
            </a:r>
            <a:r>
              <a:rPr lang="uk-UA" dirty="0" err="1" smtClean="0"/>
              <a:t>найпроникливіший</a:t>
            </a:r>
            <a:r>
              <a:rPr lang="uk-UA" dirty="0" smtClean="0"/>
              <a:t> </a:t>
            </a:r>
            <a:r>
              <a:rPr lang="uk-UA" dirty="0"/>
              <a:t>твір -" Повернення блудного сина ". </a:t>
            </a:r>
            <a:r>
              <a:rPr lang="uk-UA" dirty="0" smtClean="0"/>
              <a:t>Обірваний</a:t>
            </a:r>
            <a:r>
              <a:rPr lang="uk-UA" dirty="0"/>
              <a:t>, знесилений і хворий, </a:t>
            </a:r>
            <a:r>
              <a:rPr lang="uk-UA" dirty="0" err="1"/>
              <a:t>промотавший</a:t>
            </a:r>
            <a:r>
              <a:rPr lang="uk-UA" dirty="0"/>
              <a:t> свій спадок і покинутий друзями, з'являється син на порозі рідної домівки і тут, в обіймах батька, знаходить прощення і розраду. Безмірна світла радість цих двох - старого, що утратив усякі надії на зустріч із сином, і сина, охопленого соромом і каяттям, що ховає обличчя на грудях батька, - складає головний емоційний зміст твору. </a:t>
            </a:r>
          </a:p>
        </p:txBody>
      </p:sp>
      <p:sp>
        <p:nvSpPr>
          <p:cNvPr id="3" name="Заголовок 2"/>
          <p:cNvSpPr>
            <a:spLocks noGrp="1"/>
          </p:cNvSpPr>
          <p:nvPr>
            <p:ph type="title"/>
          </p:nvPr>
        </p:nvSpPr>
        <p:spPr>
          <a:xfrm flipV="1">
            <a:off x="457200" y="260648"/>
            <a:ext cx="8229600" cy="77680"/>
          </a:xfrm>
        </p:spPr>
        <p:txBody>
          <a:bodyPr>
            <a:normAutofit fontScale="90000"/>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36712"/>
            <a:ext cx="3810000" cy="4695825"/>
          </a:xfrm>
          <a:prstGeom prst="rect">
            <a:avLst/>
          </a:prstGeom>
        </p:spPr>
      </p:pic>
    </p:spTree>
    <p:extLst>
      <p:ext uri="{BB962C8B-B14F-4D97-AF65-F5344CB8AC3E}">
        <p14:creationId xmlns:p14="http://schemas.microsoft.com/office/powerpoint/2010/main" val="2570192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76056" y="332656"/>
            <a:ext cx="3888432" cy="6192688"/>
          </a:xfrm>
        </p:spPr>
        <p:txBody>
          <a:bodyPr>
            <a:normAutofit fontScale="92500" lnSpcReduction="20000"/>
          </a:bodyPr>
          <a:lstStyle/>
          <a:p>
            <a:pPr marL="0" indent="0">
              <a:buNone/>
            </a:pPr>
            <a:r>
              <a:rPr lang="uk-UA" dirty="0"/>
              <a:t>«Єврейська наречена» </a:t>
            </a:r>
            <a:r>
              <a:rPr lang="en-GB" dirty="0" smtClean="0"/>
              <a:t>- </a:t>
            </a:r>
            <a:r>
              <a:rPr lang="uk-UA" dirty="0" smtClean="0"/>
              <a:t>одна </a:t>
            </a:r>
            <a:r>
              <a:rPr lang="uk-UA" dirty="0"/>
              <a:t>з останніх і найзагадковіших картин Рембрандта. Назву їй дав в 1825 році амстердамський колекціонер Ван дер </a:t>
            </a:r>
            <a:r>
              <a:rPr lang="uk-UA" dirty="0" err="1"/>
              <a:t>Ноор</a:t>
            </a:r>
            <a:r>
              <a:rPr lang="uk-UA" dirty="0"/>
              <a:t>. Він </a:t>
            </a:r>
            <a:r>
              <a:rPr lang="uk-UA" dirty="0" smtClean="0"/>
              <a:t> </a:t>
            </a:r>
            <a:r>
              <a:rPr lang="uk-UA" dirty="0"/>
              <a:t>думав, що на ній зображений батько, що дарує дочці-єврейці намисто на весілля.</a:t>
            </a:r>
          </a:p>
          <a:p>
            <a:endParaRPr lang="uk-UA" dirty="0"/>
          </a:p>
          <a:p>
            <a:pPr marL="0" indent="0">
              <a:buNone/>
            </a:pPr>
            <a:r>
              <a:rPr lang="uk-UA" dirty="0"/>
              <a:t>Можливо, це замовний портрет, але одяг персонажів вочевидь схожа на стародавню, біблійну, тому в ролі назви пропонувались «</a:t>
            </a:r>
            <a:r>
              <a:rPr lang="uk-UA" dirty="0" err="1"/>
              <a:t>Артаксеркс</a:t>
            </a:r>
            <a:r>
              <a:rPr lang="uk-UA" dirty="0"/>
              <a:t> і Есфір», «</a:t>
            </a:r>
            <a:r>
              <a:rPr lang="uk-UA" dirty="0" smtClean="0"/>
              <a:t>Яків </a:t>
            </a:r>
            <a:r>
              <a:rPr lang="uk-UA" dirty="0"/>
              <a:t>і </a:t>
            </a:r>
            <a:r>
              <a:rPr lang="uk-UA" dirty="0" smtClean="0"/>
              <a:t>Рахіль», </a:t>
            </a:r>
            <a:r>
              <a:rPr lang="uk-UA" dirty="0"/>
              <a:t>«Абрам і </a:t>
            </a:r>
            <a:r>
              <a:rPr lang="uk-UA" dirty="0" smtClean="0"/>
              <a:t>Сара</a:t>
            </a:r>
            <a:r>
              <a:rPr lang="uk-UA" dirty="0"/>
              <a:t>», «</a:t>
            </a:r>
            <a:r>
              <a:rPr lang="uk-UA" dirty="0" err="1"/>
              <a:t>Боаз</a:t>
            </a:r>
            <a:r>
              <a:rPr lang="uk-UA" dirty="0"/>
              <a:t> і </a:t>
            </a:r>
            <a:r>
              <a:rPr lang="uk-UA" dirty="0" smtClean="0"/>
              <a:t>Руф». </a:t>
            </a:r>
            <a:r>
              <a:rPr lang="uk-UA" dirty="0"/>
              <a:t>Найпереконливіше виглядає версія під назвою "</a:t>
            </a:r>
            <a:r>
              <a:rPr lang="uk-UA" dirty="0" err="1"/>
              <a:t>Ісаак</a:t>
            </a:r>
            <a:r>
              <a:rPr lang="uk-UA" dirty="0"/>
              <a:t> і </a:t>
            </a:r>
            <a:r>
              <a:rPr lang="uk-UA" dirty="0" err="1" smtClean="0"/>
              <a:t>Ревека</a:t>
            </a:r>
            <a:r>
              <a:rPr lang="uk-UA" dirty="0" smtClean="0"/>
              <a:t>».</a:t>
            </a:r>
          </a:p>
          <a:p>
            <a:pPr marL="0" indent="0">
              <a:buNone/>
            </a:pPr>
            <a:endParaRPr lang="uk-UA" dirty="0"/>
          </a:p>
        </p:txBody>
      </p:sp>
      <p:sp>
        <p:nvSpPr>
          <p:cNvPr id="3" name="Заголовок 2"/>
          <p:cNvSpPr>
            <a:spLocks noGrp="1"/>
          </p:cNvSpPr>
          <p:nvPr>
            <p:ph type="title"/>
          </p:nvPr>
        </p:nvSpPr>
        <p:spPr>
          <a:xfrm flipV="1">
            <a:off x="457200" y="188640"/>
            <a:ext cx="8229600" cy="149688"/>
          </a:xfrm>
        </p:spPr>
        <p:txBody>
          <a:bodyPr>
            <a:normAutofit fontScale="90000"/>
          </a:bodyPr>
          <a:lstStyle/>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412776"/>
            <a:ext cx="4811444" cy="3528392"/>
          </a:xfrm>
          <a:prstGeom prst="rect">
            <a:avLst/>
          </a:prstGeom>
        </p:spPr>
      </p:pic>
    </p:spTree>
    <p:extLst>
      <p:ext uri="{BB962C8B-B14F-4D97-AF65-F5344CB8AC3E}">
        <p14:creationId xmlns:p14="http://schemas.microsoft.com/office/powerpoint/2010/main" val="74095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1124744"/>
            <a:ext cx="3476624" cy="5400600"/>
          </a:xfrm>
        </p:spPr>
        <p:txBody>
          <a:bodyPr>
            <a:normAutofit fontScale="92500" lnSpcReduction="10000"/>
          </a:bodyPr>
          <a:lstStyle/>
          <a:p>
            <a:r>
              <a:rPr lang="ru-RU" dirty="0"/>
              <a:t>З 1629 до 1669 </a:t>
            </a:r>
            <a:r>
              <a:rPr lang="ru-RU" dirty="0" err="1"/>
              <a:t>майстер</a:t>
            </a:r>
            <a:r>
              <a:rPr lang="ru-RU" dirty="0"/>
              <a:t> написав </a:t>
            </a:r>
            <a:r>
              <a:rPr lang="ru-RU" dirty="0" err="1"/>
              <a:t>близько</a:t>
            </a:r>
            <a:r>
              <a:rPr lang="ru-RU" dirty="0"/>
              <a:t> 60 </a:t>
            </a:r>
            <a:r>
              <a:rPr lang="ru-RU" dirty="0" err="1"/>
              <a:t>автопортретів</a:t>
            </a:r>
            <a:r>
              <a:rPr lang="ru-RU" dirty="0"/>
              <a:t>. </a:t>
            </a:r>
            <a:r>
              <a:rPr lang="ru-RU" dirty="0" err="1"/>
              <a:t>Спадок</a:t>
            </a:r>
            <a:r>
              <a:rPr lang="ru-RU" dirty="0"/>
              <a:t> </a:t>
            </a:r>
            <a:r>
              <a:rPr lang="ru-RU" dirty="0" err="1"/>
              <a:t>майстра</a:t>
            </a:r>
            <a:r>
              <a:rPr lang="ru-RU" dirty="0"/>
              <a:t> </a:t>
            </a:r>
            <a:r>
              <a:rPr lang="ru-RU" dirty="0" err="1"/>
              <a:t>близько</a:t>
            </a:r>
            <a:r>
              <a:rPr lang="ru-RU" dirty="0"/>
              <a:t> 600 картин, 300 </a:t>
            </a:r>
            <a:r>
              <a:rPr lang="ru-RU" dirty="0" err="1"/>
              <a:t>офортів</a:t>
            </a:r>
            <a:r>
              <a:rPr lang="ru-RU" dirty="0"/>
              <a:t>, 2000 </a:t>
            </a:r>
            <a:r>
              <a:rPr lang="ru-RU" dirty="0" err="1"/>
              <a:t>малюнків</a:t>
            </a:r>
            <a:r>
              <a:rPr lang="ru-RU" dirty="0" smtClean="0"/>
              <a:t>.</a:t>
            </a:r>
          </a:p>
          <a:p>
            <a:r>
              <a:rPr lang="uk-UA" dirty="0"/>
              <a:t>Провідні музеї світу пишаються картинами Рембрандта в своїх </a:t>
            </a:r>
            <a:r>
              <a:rPr lang="uk-UA" dirty="0" err="1"/>
              <a:t>збірках-Лувр</a:t>
            </a:r>
            <a:r>
              <a:rPr lang="uk-UA" dirty="0"/>
              <a:t>, Метрополітен в Нью-Йорку, </a:t>
            </a:r>
            <a:r>
              <a:rPr lang="uk-UA" dirty="0" err="1"/>
              <a:t>Кассель</a:t>
            </a:r>
            <a:r>
              <a:rPr lang="uk-UA" dirty="0"/>
              <a:t>, Мадрид ,Берлін, Національна галерея в Лондоні, Амстердам, Петербург, Стокгольм, Дрезден.</a:t>
            </a:r>
          </a:p>
        </p:txBody>
      </p:sp>
      <p:sp>
        <p:nvSpPr>
          <p:cNvPr id="3" name="Заголовок 2"/>
          <p:cNvSpPr>
            <a:spLocks noGrp="1"/>
          </p:cNvSpPr>
          <p:nvPr>
            <p:ph type="title"/>
          </p:nvPr>
        </p:nvSpPr>
        <p:spPr>
          <a:xfrm>
            <a:off x="457200" y="338328"/>
            <a:ext cx="8229600" cy="786416"/>
          </a:xfrm>
        </p:spPr>
        <p:txBody>
          <a:bodyPr/>
          <a:lstStyle/>
          <a:p>
            <a:r>
              <a:rPr lang="uk-UA" dirty="0" smtClean="0"/>
              <a:t>Творчий доробок</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834" y="1484784"/>
            <a:ext cx="3693756" cy="2808312"/>
          </a:xfrm>
          <a:prstGeom prst="rect">
            <a:avLst/>
          </a:prstGeom>
        </p:spPr>
      </p:pic>
      <p:sp>
        <p:nvSpPr>
          <p:cNvPr id="5" name="TextBox 4"/>
          <p:cNvSpPr txBox="1"/>
          <p:nvPr/>
        </p:nvSpPr>
        <p:spPr>
          <a:xfrm>
            <a:off x="4716016" y="1115452"/>
            <a:ext cx="4320110" cy="369332"/>
          </a:xfrm>
          <a:prstGeom prst="rect">
            <a:avLst/>
          </a:prstGeom>
          <a:noFill/>
        </p:spPr>
        <p:txBody>
          <a:bodyPr wrap="square" rtlCol="0">
            <a:spAutoFit/>
          </a:bodyPr>
          <a:lstStyle/>
          <a:p>
            <a:r>
              <a:rPr lang="uk-UA" dirty="0"/>
              <a:t>Урок анатомії доктора </a:t>
            </a:r>
            <a:r>
              <a:rPr lang="uk-UA" dirty="0" err="1"/>
              <a:t>Тюльпа</a:t>
            </a:r>
            <a:endParaRPr lang="uk-UA"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187581"/>
            <a:ext cx="2664295" cy="3505443"/>
          </a:xfrm>
          <a:prstGeom prst="rect">
            <a:avLst/>
          </a:prstGeom>
        </p:spPr>
      </p:pic>
      <p:sp>
        <p:nvSpPr>
          <p:cNvPr id="7" name="TextBox 6"/>
          <p:cNvSpPr txBox="1"/>
          <p:nvPr/>
        </p:nvSpPr>
        <p:spPr>
          <a:xfrm>
            <a:off x="6053626" y="5805264"/>
            <a:ext cx="1842171" cy="369332"/>
          </a:xfrm>
          <a:prstGeom prst="rect">
            <a:avLst/>
          </a:prstGeom>
          <a:noFill/>
        </p:spPr>
        <p:txBody>
          <a:bodyPr wrap="none" rtlCol="0">
            <a:spAutoFit/>
          </a:bodyPr>
          <a:lstStyle/>
          <a:p>
            <a:r>
              <a:rPr lang="uk-UA" dirty="0" smtClean="0"/>
              <a:t>Алегорія </a:t>
            </a:r>
            <a:r>
              <a:rPr lang="uk-UA" dirty="0"/>
              <a:t>музики</a:t>
            </a:r>
          </a:p>
        </p:txBody>
      </p:sp>
    </p:spTree>
    <p:extLst>
      <p:ext uri="{BB962C8B-B14F-4D97-AF65-F5344CB8AC3E}">
        <p14:creationId xmlns:p14="http://schemas.microsoft.com/office/powerpoint/2010/main" val="216335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908720"/>
            <a:ext cx="8568952" cy="5760640"/>
          </a:xfrm>
        </p:spPr>
        <p:txBody>
          <a:bodyPr>
            <a:normAutofit fontScale="85000" lnSpcReduction="20000"/>
          </a:bodyPr>
          <a:lstStyle/>
          <a:p>
            <a:r>
              <a:rPr lang="uk-UA" dirty="0"/>
              <a:t>Як бачимо, майстри працювали в рамках одного художнього стилю, але кожен із них утілював своє бачення світу.</a:t>
            </a:r>
          </a:p>
          <a:p>
            <a:endParaRPr lang="uk-UA" dirty="0"/>
          </a:p>
          <a:p>
            <a:r>
              <a:rPr lang="uk-UA" dirty="0"/>
              <a:t>Стиль Рубенса соковитий і барвистий, він любить накопичення фігур на полотні, гігантські масштаби та яскраві ефекти. Його живопису властиве особливе багатство колориту, пристрасть до золота. </a:t>
            </a:r>
            <a:r>
              <a:rPr lang="uk-UA" dirty="0" err="1"/>
              <a:t>Рубенсова</a:t>
            </a:r>
            <a:r>
              <a:rPr lang="uk-UA" dirty="0"/>
              <a:t> думка спрямована до зовнішнього світу, контрасти і пишнота якого захоплюють художника, тішать око, і цю втіху поділяє глядач.</a:t>
            </a:r>
          </a:p>
          <a:p>
            <a:endParaRPr lang="uk-UA" dirty="0"/>
          </a:p>
          <a:p>
            <a:r>
              <a:rPr lang="uk-UA" dirty="0"/>
              <a:t>Палітра Рембрандта більш стримана: мерехтливе золото мантій, перехід від темно-вишневих до яскравих відтінків червоного жару, які немов зібрали в себе промені світла, а потім до тьмяніших тонів жовтогарячого. Тематика та емоційний лад колориту картин Рембрандта підпорядковані розкриттю внутрішнього світу людини. Відобразити життя земної людини з її земними переживаннями — головна мета його творчості.</a:t>
            </a:r>
          </a:p>
          <a:p>
            <a:endParaRPr lang="uk-UA" dirty="0"/>
          </a:p>
          <a:p>
            <a:r>
              <a:rPr lang="uk-UA" dirty="0"/>
              <a:t>І хоча майстри різні у своєму світобаченні, деякі спільні риси в них можна знайти. Це — одвічні людські цінності, прагнення краси, досконалості, гармонії.</a:t>
            </a:r>
          </a:p>
        </p:txBody>
      </p:sp>
      <p:sp>
        <p:nvSpPr>
          <p:cNvPr id="3" name="Заголовок 2"/>
          <p:cNvSpPr>
            <a:spLocks noGrp="1"/>
          </p:cNvSpPr>
          <p:nvPr>
            <p:ph type="title"/>
          </p:nvPr>
        </p:nvSpPr>
        <p:spPr>
          <a:xfrm>
            <a:off x="457200" y="338328"/>
            <a:ext cx="8229600" cy="642400"/>
          </a:xfrm>
        </p:spPr>
        <p:txBody>
          <a:bodyPr>
            <a:normAutofit fontScale="90000"/>
          </a:bodyPr>
          <a:lstStyle/>
          <a:p>
            <a:r>
              <a:rPr lang="uk-UA" dirty="0" smtClean="0"/>
              <a:t>Висновок</a:t>
            </a:r>
            <a:endParaRPr lang="uk-UA" dirty="0"/>
          </a:p>
        </p:txBody>
      </p:sp>
    </p:spTree>
    <p:extLst>
      <p:ext uri="{BB962C8B-B14F-4D97-AF65-F5344CB8AC3E}">
        <p14:creationId xmlns:p14="http://schemas.microsoft.com/office/powerpoint/2010/main" val="108106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512168"/>
          </a:xfrm>
        </p:spPr>
        <p:txBody>
          <a:bodyPr>
            <a:normAutofit fontScale="90000"/>
          </a:bodyPr>
          <a:lstStyle/>
          <a:p>
            <a:r>
              <a:rPr lang="uk-UA" sz="2400" dirty="0"/>
              <a:t>У </a:t>
            </a:r>
            <a:r>
              <a:rPr lang="en-GB" sz="2400" dirty="0"/>
              <a:t>XVII </a:t>
            </a:r>
            <a:r>
              <a:rPr lang="uk-UA" sz="2400" dirty="0"/>
              <a:t>ст. нідерландське мистецтво поділилося на дві школи — фламандську та голландську, що було пов'язано з поділом самих Нідерландів у результаті революції на дві частини — Голландію та Фландрію (сучасна Бельгія). </a:t>
            </a:r>
          </a:p>
        </p:txBody>
      </p:sp>
      <p:sp>
        <p:nvSpPr>
          <p:cNvPr id="3" name="Объект 2"/>
          <p:cNvSpPr>
            <a:spLocks noGrp="1"/>
          </p:cNvSpPr>
          <p:nvPr>
            <p:ph sz="quarter" idx="13"/>
          </p:nvPr>
        </p:nvSpPr>
        <p:spPr>
          <a:xfrm>
            <a:off x="251520" y="1700808"/>
            <a:ext cx="4247327" cy="5040560"/>
          </a:xfrm>
        </p:spPr>
        <p:txBody>
          <a:bodyPr>
            <a:normAutofit fontScale="92500" lnSpcReduction="10000"/>
          </a:bodyPr>
          <a:lstStyle/>
          <a:p>
            <a:pPr marL="0" indent="0">
              <a:buNone/>
            </a:pPr>
            <a:r>
              <a:rPr lang="uk-UA" dirty="0"/>
              <a:t>Центральною фігурою фламандського мистецтва був Пітер Пауелл Рубенс, універсальність таланту, величезна продуктивність якого підносять його до рівня майстрів італійського Відродження. </a:t>
            </a:r>
          </a:p>
          <a:p>
            <a:pPr marL="0" indent="0">
              <a:buNone/>
            </a:pPr>
            <a:r>
              <a:rPr lang="uk-UA" dirty="0"/>
              <a:t>Інтенсивність освітлення, монументальність фігур, неперевершена виразність ліній, силуетів, живописних плям, складність ракурсів, нестримний динамізм та декоративність — типові ознаки стилю бароко — притаманні мистецтву Рубенса. </a:t>
            </a:r>
          </a:p>
        </p:txBody>
      </p:sp>
      <p:sp>
        <p:nvSpPr>
          <p:cNvPr id="4" name="Объект 3"/>
          <p:cNvSpPr>
            <a:spLocks noGrp="1"/>
          </p:cNvSpPr>
          <p:nvPr>
            <p:ph sz="quarter" idx="14"/>
          </p:nvPr>
        </p:nvSpPr>
        <p:spPr>
          <a:xfrm>
            <a:off x="4716016" y="1628800"/>
            <a:ext cx="4248472" cy="5040560"/>
          </a:xfrm>
        </p:spPr>
        <p:txBody>
          <a:bodyPr>
            <a:normAutofit fontScale="92500" lnSpcReduction="10000"/>
          </a:bodyPr>
          <a:lstStyle/>
          <a:p>
            <a:r>
              <a:rPr lang="uk-UA" dirty="0"/>
              <a:t> Творчість Рембрандта (1606 — 1669) стала вершиною голландського реалізму, підсумком живописних досягнень голландської культури </a:t>
            </a:r>
            <a:r>
              <a:rPr lang="en-GB" dirty="0"/>
              <a:t>XVII </a:t>
            </a:r>
            <a:r>
              <a:rPr lang="uk-UA" dirty="0"/>
              <a:t>ст. </a:t>
            </a:r>
            <a:r>
              <a:rPr lang="uk-UA" dirty="0" err="1"/>
              <a:t>Рембрант</a:t>
            </a:r>
            <a:r>
              <a:rPr lang="uk-UA" dirty="0"/>
              <a:t> справив величезний вплив на розвиток живописного мистецтва Голландії. </a:t>
            </a:r>
            <a:r>
              <a:rPr lang="uk-UA" dirty="0" smtClean="0"/>
              <a:t>Чимало </a:t>
            </a:r>
            <a:r>
              <a:rPr lang="uk-UA" dirty="0"/>
              <a:t>його учнів засвоїли систему </a:t>
            </a:r>
            <a:r>
              <a:rPr lang="uk-UA" dirty="0" err="1"/>
              <a:t>рембрандтівської</a:t>
            </a:r>
            <a:r>
              <a:rPr lang="uk-UA" dirty="0"/>
              <a:t> світлотіні, виразності жестів та поз, проте не змогли піднятися до рівня відтворення його осягнення людської особистості. </a:t>
            </a:r>
          </a:p>
        </p:txBody>
      </p:sp>
    </p:spTree>
    <p:extLst>
      <p:ext uri="{BB962C8B-B14F-4D97-AF65-F5344CB8AC3E}">
        <p14:creationId xmlns:p14="http://schemas.microsoft.com/office/powerpoint/2010/main" val="1431186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56100"/>
            <a:ext cx="9144000" cy="6613260"/>
          </a:xfrm>
        </p:spPr>
      </p:pic>
      <p:sp>
        <p:nvSpPr>
          <p:cNvPr id="4" name="Объект 3"/>
          <p:cNvSpPr>
            <a:spLocks noGrp="1"/>
          </p:cNvSpPr>
          <p:nvPr>
            <p:ph sz="quarter" idx="14"/>
          </p:nvPr>
        </p:nvSpPr>
        <p:spPr>
          <a:xfrm flipH="1">
            <a:off x="8467344" y="6021288"/>
            <a:ext cx="65096" cy="105192"/>
          </a:xfrm>
        </p:spPr>
        <p:txBody>
          <a:bodyPr>
            <a:normAutofit fontScale="25000" lnSpcReduction="20000"/>
          </a:bodyPr>
          <a:lstStyle/>
          <a:p>
            <a:endParaRPr lang="uk-UA" dirty="0"/>
          </a:p>
        </p:txBody>
      </p:sp>
    </p:spTree>
    <p:extLst>
      <p:ext uri="{BB962C8B-B14F-4D97-AF65-F5344CB8AC3E}">
        <p14:creationId xmlns:p14="http://schemas.microsoft.com/office/powerpoint/2010/main" val="59565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1916832"/>
            <a:ext cx="4968552" cy="4752528"/>
          </a:xfrm>
        </p:spPr>
        <p:txBody>
          <a:bodyPr>
            <a:normAutofit/>
          </a:bodyPr>
          <a:lstStyle/>
          <a:p>
            <a:r>
              <a:rPr lang="ru-RU" dirty="0" smtClean="0"/>
              <a:t> </a:t>
            </a:r>
            <a:r>
              <a:rPr lang="ru-RU" dirty="0" err="1" smtClean="0"/>
              <a:t>Його</a:t>
            </a:r>
            <a:r>
              <a:rPr lang="ru-RU" dirty="0" smtClean="0"/>
              <a:t> </a:t>
            </a:r>
            <a:r>
              <a:rPr lang="ru-RU" dirty="0" err="1"/>
              <a:t>живопис</a:t>
            </a:r>
            <a:r>
              <a:rPr lang="ru-RU" dirty="0"/>
              <a:t> </a:t>
            </a:r>
            <a:r>
              <a:rPr lang="ru-RU" dirty="0" err="1"/>
              <a:t>дуже</a:t>
            </a:r>
            <a:r>
              <a:rPr lang="ru-RU" dirty="0"/>
              <a:t> </a:t>
            </a:r>
            <a:r>
              <a:rPr lang="ru-RU" dirty="0" err="1"/>
              <a:t>характерний</a:t>
            </a:r>
            <a:r>
              <a:rPr lang="ru-RU" dirty="0"/>
              <a:t> для </a:t>
            </a:r>
            <a:r>
              <a:rPr lang="ru-RU" dirty="0" err="1"/>
              <a:t>бароко</a:t>
            </a:r>
            <a:r>
              <a:rPr lang="ru-RU" dirty="0"/>
              <a:t>, але </a:t>
            </a:r>
            <a:r>
              <a:rPr lang="ru-RU" dirty="0" err="1"/>
              <a:t>має</a:t>
            </a:r>
            <a:r>
              <a:rPr lang="ru-RU" dirty="0"/>
              <a:t> </a:t>
            </a:r>
            <a:r>
              <a:rPr lang="ru-RU" dirty="0" err="1"/>
              <a:t>свої</a:t>
            </a:r>
            <a:r>
              <a:rPr lang="ru-RU" dirty="0"/>
              <a:t> </a:t>
            </a:r>
            <a:r>
              <a:rPr lang="ru-RU" dirty="0" err="1"/>
              <a:t>національні</a:t>
            </a:r>
            <a:r>
              <a:rPr lang="ru-RU" dirty="0"/>
              <a:t> </a:t>
            </a:r>
            <a:r>
              <a:rPr lang="ru-RU" dirty="0" err="1"/>
              <a:t>особливості</a:t>
            </a:r>
            <a:r>
              <a:rPr lang="ru-RU" dirty="0"/>
              <a:t>: </a:t>
            </a:r>
            <a:r>
              <a:rPr lang="ru-RU" dirty="0" err="1"/>
              <a:t>насамперед</a:t>
            </a:r>
            <a:r>
              <a:rPr lang="ru-RU" dirty="0"/>
              <a:t>, </a:t>
            </a:r>
            <a:r>
              <a:rPr lang="ru-RU" dirty="0" err="1"/>
              <a:t>переважання</a:t>
            </a:r>
            <a:r>
              <a:rPr lang="ru-RU" dirty="0"/>
              <a:t> </a:t>
            </a:r>
            <a:r>
              <a:rPr lang="ru-RU" dirty="0" err="1"/>
              <a:t>почуття</a:t>
            </a:r>
            <a:r>
              <a:rPr lang="ru-RU" dirty="0"/>
              <a:t> над </a:t>
            </a:r>
            <a:r>
              <a:rPr lang="ru-RU" dirty="0" err="1"/>
              <a:t>безпристрасністю</a:t>
            </a:r>
            <a:r>
              <a:rPr lang="ru-RU" dirty="0"/>
              <a:t>, </a:t>
            </a:r>
            <a:r>
              <a:rPr lang="ru-RU" dirty="0" err="1"/>
              <a:t>цілковита</a:t>
            </a:r>
            <a:r>
              <a:rPr lang="ru-RU" dirty="0"/>
              <a:t> </a:t>
            </a:r>
            <a:r>
              <a:rPr lang="ru-RU" dirty="0" err="1"/>
              <a:t>відстороненість</a:t>
            </a:r>
            <a:r>
              <a:rPr lang="ru-RU" dirty="0"/>
              <a:t> </a:t>
            </a:r>
            <a:r>
              <a:rPr lang="ru-RU" dirty="0" err="1"/>
              <a:t>від</a:t>
            </a:r>
            <a:r>
              <a:rPr lang="ru-RU" dirty="0"/>
              <a:t> </a:t>
            </a:r>
            <a:r>
              <a:rPr lang="ru-RU" dirty="0" err="1"/>
              <a:t>містики</a:t>
            </a:r>
            <a:r>
              <a:rPr lang="ru-RU" dirty="0"/>
              <a:t> та </a:t>
            </a:r>
            <a:r>
              <a:rPr lang="ru-RU" dirty="0" err="1"/>
              <a:t>екзальтації</a:t>
            </a:r>
            <a:r>
              <a:rPr lang="ru-RU" dirty="0"/>
              <a:t>, </a:t>
            </a:r>
            <a:r>
              <a:rPr lang="ru-RU" dirty="0" err="1"/>
              <a:t>фізична</a:t>
            </a:r>
            <a:r>
              <a:rPr lang="ru-RU" dirty="0"/>
              <a:t> сила, </a:t>
            </a:r>
            <a:r>
              <a:rPr lang="ru-RU" dirty="0" err="1" smtClean="0"/>
              <a:t>почуттєвість</a:t>
            </a:r>
            <a:r>
              <a:rPr lang="ru-RU" dirty="0" smtClean="0"/>
              <a:t>. </a:t>
            </a:r>
            <a:endParaRPr lang="uk-UA" dirty="0"/>
          </a:p>
        </p:txBody>
      </p:sp>
      <p:sp>
        <p:nvSpPr>
          <p:cNvPr id="3" name="Заголовок 2"/>
          <p:cNvSpPr>
            <a:spLocks noGrp="1"/>
          </p:cNvSpPr>
          <p:nvPr>
            <p:ph type="title"/>
          </p:nvPr>
        </p:nvSpPr>
        <p:spPr>
          <a:xfrm>
            <a:off x="467544" y="404664"/>
            <a:ext cx="8229600" cy="792088"/>
          </a:xfrm>
        </p:spPr>
        <p:txBody>
          <a:bodyPr>
            <a:normAutofit/>
          </a:bodyPr>
          <a:lstStyle/>
          <a:p>
            <a:r>
              <a:rPr lang="uk-UA" dirty="0" smtClean="0"/>
              <a:t>Рубенс</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184" y="1196752"/>
            <a:ext cx="3391247" cy="4521663"/>
          </a:xfrm>
          <a:prstGeom prst="rect">
            <a:avLst/>
          </a:prstGeom>
        </p:spPr>
      </p:pic>
    </p:spTree>
    <p:extLst>
      <p:ext uri="{BB962C8B-B14F-4D97-AF65-F5344CB8AC3E}">
        <p14:creationId xmlns:p14="http://schemas.microsoft.com/office/powerpoint/2010/main" val="1895064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2060848"/>
            <a:ext cx="3024336" cy="4065315"/>
          </a:xfrm>
        </p:spPr>
        <p:txBody>
          <a:bodyPr>
            <a:normAutofit/>
          </a:bodyPr>
          <a:lstStyle/>
          <a:p>
            <a:r>
              <a:rPr lang="uk-UA" dirty="0"/>
              <a:t>Рубенс прославив національний тип краси. Діва Марія і Магдалина — світлокосі, </a:t>
            </a:r>
            <a:r>
              <a:rPr lang="uk-UA" dirty="0" smtClean="0"/>
              <a:t>волоокі,</a:t>
            </a:r>
            <a:r>
              <a:rPr lang="uk-UA" dirty="0" err="1" smtClean="0"/>
              <a:t>пишнотілі</a:t>
            </a:r>
            <a:r>
              <a:rPr lang="uk-UA" dirty="0" smtClean="0"/>
              <a:t> . </a:t>
            </a:r>
            <a:r>
              <a:rPr lang="uk-UA" dirty="0"/>
              <a:t>Христос і на хресті здається атлетом. Усі композиції ніби в русі. </a:t>
            </a:r>
          </a:p>
        </p:txBody>
      </p:sp>
      <p:sp>
        <p:nvSpPr>
          <p:cNvPr id="3" name="Заголовок 2"/>
          <p:cNvSpPr>
            <a:spLocks noGrp="1"/>
          </p:cNvSpPr>
          <p:nvPr>
            <p:ph type="title"/>
          </p:nvPr>
        </p:nvSpPr>
        <p:spPr>
          <a:xfrm flipV="1">
            <a:off x="457200" y="260648"/>
            <a:ext cx="8229600" cy="77680"/>
          </a:xfrm>
        </p:spPr>
        <p:txBody>
          <a:bodyPr>
            <a:normAutofit fontScale="90000"/>
          </a:bodyPr>
          <a:lstStyle/>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009" y="404664"/>
            <a:ext cx="2738216" cy="389288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934" y="3356992"/>
            <a:ext cx="2637030" cy="3405758"/>
          </a:xfrm>
          <a:prstGeom prst="rect">
            <a:avLst/>
          </a:prstGeom>
        </p:spPr>
      </p:pic>
      <p:sp>
        <p:nvSpPr>
          <p:cNvPr id="6" name="TextBox 5"/>
          <p:cNvSpPr txBox="1"/>
          <p:nvPr/>
        </p:nvSpPr>
        <p:spPr>
          <a:xfrm>
            <a:off x="6290935" y="2766709"/>
            <a:ext cx="2853065" cy="646331"/>
          </a:xfrm>
          <a:prstGeom prst="rect">
            <a:avLst/>
          </a:prstGeom>
          <a:noFill/>
        </p:spPr>
        <p:txBody>
          <a:bodyPr wrap="square" rtlCol="0">
            <a:spAutoFit/>
          </a:bodyPr>
          <a:lstStyle/>
          <a:p>
            <a:r>
              <a:rPr lang="ru-RU" dirty="0" smtClean="0"/>
              <a:t>Мадонна з </a:t>
            </a:r>
            <a:r>
              <a:rPr lang="ru-RU" dirty="0" err="1" smtClean="0"/>
              <a:t>Немовлям</a:t>
            </a:r>
            <a:r>
              <a:rPr lang="ru-RU" dirty="0" smtClean="0"/>
              <a:t> </a:t>
            </a:r>
            <a:r>
              <a:rPr lang="ru-RU" dirty="0" err="1" smtClean="0"/>
              <a:t>зі</a:t>
            </a:r>
            <a:r>
              <a:rPr lang="ru-RU" dirty="0" smtClean="0"/>
              <a:t> святою </a:t>
            </a:r>
            <a:r>
              <a:rPr lang="ru-RU" dirty="0" err="1" smtClean="0"/>
              <a:t>Єлизаветою</a:t>
            </a:r>
            <a:r>
              <a:rPr lang="ru-RU" dirty="0" smtClean="0"/>
              <a:t> </a:t>
            </a:r>
            <a:endParaRPr lang="uk-UA" dirty="0"/>
          </a:p>
        </p:txBody>
      </p:sp>
      <p:sp>
        <p:nvSpPr>
          <p:cNvPr id="7" name="TextBox 6"/>
          <p:cNvSpPr txBox="1"/>
          <p:nvPr/>
        </p:nvSpPr>
        <p:spPr>
          <a:xfrm>
            <a:off x="4016312" y="4477035"/>
            <a:ext cx="1755609" cy="369332"/>
          </a:xfrm>
          <a:prstGeom prst="rect">
            <a:avLst/>
          </a:prstGeom>
          <a:noFill/>
        </p:spPr>
        <p:txBody>
          <a:bodyPr wrap="none" rtlCol="0">
            <a:spAutoFit/>
          </a:bodyPr>
          <a:lstStyle/>
          <a:p>
            <a:r>
              <a:rPr lang="uk-UA" dirty="0" smtClean="0"/>
              <a:t>Зняття з Хреста</a:t>
            </a:r>
            <a:endParaRPr lang="uk-UA" dirty="0"/>
          </a:p>
        </p:txBody>
      </p:sp>
    </p:spTree>
    <p:extLst>
      <p:ext uri="{BB962C8B-B14F-4D97-AF65-F5344CB8AC3E}">
        <p14:creationId xmlns:p14="http://schemas.microsoft.com/office/powerpoint/2010/main" val="3737394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652120" y="548680"/>
            <a:ext cx="3096343" cy="5577483"/>
          </a:xfrm>
        </p:spPr>
        <p:txBody>
          <a:bodyPr/>
          <a:lstStyle/>
          <a:p>
            <a:r>
              <a:rPr lang="uk-UA" dirty="0"/>
              <a:t>Рубенс нечасто малював ландшафти, - попит на його роботи змушував його в основному займатися живими сценами, але все ж він зробив безліч начерків та етюдів свого улюбленого сільського фламандського пейзажу. </a:t>
            </a:r>
          </a:p>
        </p:txBody>
      </p:sp>
      <p:sp>
        <p:nvSpPr>
          <p:cNvPr id="3" name="Заголовок 2"/>
          <p:cNvSpPr>
            <a:spLocks noGrp="1"/>
          </p:cNvSpPr>
          <p:nvPr>
            <p:ph type="title"/>
          </p:nvPr>
        </p:nvSpPr>
        <p:spPr>
          <a:xfrm flipV="1">
            <a:off x="457200" y="-387424"/>
            <a:ext cx="8229600" cy="725752"/>
          </a:xfrm>
        </p:spPr>
        <p:txBody>
          <a:bodyPr>
            <a:normAutofit fontScale="90000"/>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59" y="992556"/>
            <a:ext cx="4696393" cy="268916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4149080"/>
            <a:ext cx="4552376" cy="2575522"/>
          </a:xfrm>
          <a:prstGeom prst="rect">
            <a:avLst/>
          </a:prstGeom>
        </p:spPr>
      </p:pic>
      <p:sp>
        <p:nvSpPr>
          <p:cNvPr id="6" name="TextBox 5"/>
          <p:cNvSpPr txBox="1"/>
          <p:nvPr/>
        </p:nvSpPr>
        <p:spPr>
          <a:xfrm>
            <a:off x="1623832" y="623224"/>
            <a:ext cx="1697901" cy="369332"/>
          </a:xfrm>
          <a:prstGeom prst="rect">
            <a:avLst/>
          </a:prstGeom>
          <a:noFill/>
        </p:spPr>
        <p:txBody>
          <a:bodyPr wrap="none" rtlCol="0">
            <a:spAutoFit/>
          </a:bodyPr>
          <a:lstStyle/>
          <a:p>
            <a:r>
              <a:rPr lang="uk-UA" dirty="0" smtClean="0"/>
              <a:t>Осінній пейзаж</a:t>
            </a:r>
            <a:endParaRPr lang="uk-UA" dirty="0"/>
          </a:p>
        </p:txBody>
      </p:sp>
      <p:sp>
        <p:nvSpPr>
          <p:cNvPr id="7" name="TextBox 6"/>
          <p:cNvSpPr txBox="1"/>
          <p:nvPr/>
        </p:nvSpPr>
        <p:spPr>
          <a:xfrm>
            <a:off x="2339751" y="3779748"/>
            <a:ext cx="2135521" cy="369332"/>
          </a:xfrm>
          <a:prstGeom prst="rect">
            <a:avLst/>
          </a:prstGeom>
          <a:noFill/>
        </p:spPr>
        <p:txBody>
          <a:bodyPr wrap="none" rtlCol="0">
            <a:spAutoFit/>
          </a:bodyPr>
          <a:lstStyle/>
          <a:p>
            <a:r>
              <a:rPr lang="uk-UA" dirty="0" smtClean="0"/>
              <a:t>Пейзаж з веселкою</a:t>
            </a:r>
            <a:endParaRPr lang="uk-UA" dirty="0"/>
          </a:p>
        </p:txBody>
      </p:sp>
    </p:spTree>
    <p:extLst>
      <p:ext uri="{BB962C8B-B14F-4D97-AF65-F5344CB8AC3E}">
        <p14:creationId xmlns:p14="http://schemas.microsoft.com/office/powerpoint/2010/main" val="3054286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1" y="548680"/>
            <a:ext cx="3600400" cy="5976664"/>
          </a:xfrm>
        </p:spPr>
        <p:txBody>
          <a:bodyPr>
            <a:normAutofit/>
          </a:bodyPr>
          <a:lstStyle/>
          <a:p>
            <a:r>
              <a:rPr lang="ru-RU" dirty="0"/>
              <a:t>Рубенс </a:t>
            </a:r>
            <a:r>
              <a:rPr lang="ru-RU" dirty="0" err="1"/>
              <a:t>був</a:t>
            </a:r>
            <a:r>
              <a:rPr lang="ru-RU" dirty="0"/>
              <a:t> великим </a:t>
            </a:r>
            <a:r>
              <a:rPr lang="ru-RU" dirty="0" err="1"/>
              <a:t>майстром</a:t>
            </a:r>
            <a:r>
              <a:rPr lang="ru-RU" dirty="0"/>
              <a:t> портретного </a:t>
            </a:r>
            <a:r>
              <a:rPr lang="ru-RU" dirty="0" err="1" smtClean="0"/>
              <a:t>живопису</a:t>
            </a:r>
            <a:r>
              <a:rPr lang="ru-RU" dirty="0"/>
              <a:t>. </a:t>
            </a:r>
            <a:r>
              <a:rPr lang="ru-RU" dirty="0" err="1"/>
              <a:t>Він</a:t>
            </a:r>
            <a:r>
              <a:rPr lang="ru-RU" dirty="0"/>
              <a:t> написав </a:t>
            </a:r>
            <a:r>
              <a:rPr lang="ru-RU" dirty="0" err="1"/>
              <a:t>портрети</a:t>
            </a:r>
            <a:r>
              <a:rPr lang="ru-RU" dirty="0"/>
              <a:t> </a:t>
            </a:r>
            <a:r>
              <a:rPr lang="ru-RU" dirty="0" err="1"/>
              <a:t>англійського</a:t>
            </a:r>
            <a:r>
              <a:rPr lang="ru-RU" dirty="0"/>
              <a:t> короля, герцога </a:t>
            </a:r>
            <a:r>
              <a:rPr lang="ru-RU" dirty="0" err="1"/>
              <a:t>Букінгемсь</a:t>
            </a:r>
            <a:r>
              <a:rPr lang="ru-RU" dirty="0"/>
              <a:t>, графиню </a:t>
            </a:r>
            <a:r>
              <a:rPr lang="ru-RU" dirty="0" err="1"/>
              <a:t>Шрюсберійскую</a:t>
            </a:r>
            <a:r>
              <a:rPr lang="ru-RU" dirty="0"/>
              <a:t>, </a:t>
            </a:r>
            <a:r>
              <a:rPr lang="ru-RU" dirty="0" err="1"/>
              <a:t>іспанського</a:t>
            </a:r>
            <a:r>
              <a:rPr lang="ru-RU" dirty="0"/>
              <a:t> короля </a:t>
            </a:r>
            <a:r>
              <a:rPr lang="ru-RU" dirty="0" err="1"/>
              <a:t>Філіпа</a:t>
            </a:r>
            <a:r>
              <a:rPr lang="ru-RU" dirty="0"/>
              <a:t> </a:t>
            </a:r>
            <a:r>
              <a:rPr lang="en-GB" dirty="0"/>
              <a:t>IV, </a:t>
            </a:r>
            <a:r>
              <a:rPr lang="ru-RU" dirty="0" err="1"/>
              <a:t>французьких</a:t>
            </a:r>
            <a:r>
              <a:rPr lang="ru-RU" dirty="0"/>
              <a:t> </a:t>
            </a:r>
            <a:r>
              <a:rPr lang="ru-RU" dirty="0" err="1"/>
              <a:t>королів</a:t>
            </a:r>
            <a:r>
              <a:rPr lang="ru-RU" dirty="0"/>
              <a:t> </a:t>
            </a:r>
            <a:r>
              <a:rPr lang="ru-RU" dirty="0" err="1"/>
              <a:t>Генріха</a:t>
            </a:r>
            <a:r>
              <a:rPr lang="ru-RU" dirty="0"/>
              <a:t> </a:t>
            </a:r>
            <a:r>
              <a:rPr lang="en-GB" dirty="0"/>
              <a:t>IV </a:t>
            </a:r>
            <a:r>
              <a:rPr lang="ru-RU" dirty="0"/>
              <a:t>і Людовика </a:t>
            </a:r>
            <a:r>
              <a:rPr lang="en-GB" dirty="0"/>
              <a:t>XIII, </a:t>
            </a:r>
            <a:r>
              <a:rPr lang="ru-RU" dirty="0" err="1"/>
              <a:t>польського</a:t>
            </a:r>
            <a:r>
              <a:rPr lang="ru-RU" dirty="0"/>
              <a:t> короля Владислава </a:t>
            </a:r>
            <a:r>
              <a:rPr lang="en-GB" dirty="0"/>
              <a:t>IV </a:t>
            </a:r>
            <a:r>
              <a:rPr lang="ru-RU" dirty="0" err="1"/>
              <a:t>Вази</a:t>
            </a:r>
            <a:r>
              <a:rPr lang="ru-RU" dirty="0"/>
              <a:t> та </a:t>
            </a:r>
            <a:r>
              <a:rPr lang="ru-RU" dirty="0" err="1"/>
              <a:t>Марію</a:t>
            </a:r>
            <a:r>
              <a:rPr lang="ru-RU" dirty="0"/>
              <a:t> </a:t>
            </a:r>
            <a:r>
              <a:rPr lang="ru-RU" dirty="0" err="1"/>
              <a:t>Медічі</a:t>
            </a:r>
            <a:r>
              <a:rPr lang="ru-RU" dirty="0"/>
              <a:t>.</a:t>
            </a:r>
            <a:endParaRPr lang="uk-UA" dirty="0"/>
          </a:p>
        </p:txBody>
      </p:sp>
      <p:sp>
        <p:nvSpPr>
          <p:cNvPr id="3" name="Заголовок 2"/>
          <p:cNvSpPr>
            <a:spLocks noGrp="1"/>
          </p:cNvSpPr>
          <p:nvPr>
            <p:ph type="title"/>
          </p:nvPr>
        </p:nvSpPr>
        <p:spPr>
          <a:xfrm>
            <a:off x="457200" y="338328"/>
            <a:ext cx="8229600" cy="138344"/>
          </a:xfrm>
        </p:spPr>
        <p:txBody>
          <a:bodyPr>
            <a:normAutofit fontScale="90000"/>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556141"/>
            <a:ext cx="2514575" cy="3084545"/>
          </a:xfrm>
          <a:prstGeom prst="rect">
            <a:avLst/>
          </a:prstGeom>
        </p:spPr>
      </p:pic>
      <p:sp>
        <p:nvSpPr>
          <p:cNvPr id="6" name="TextBox 5"/>
          <p:cNvSpPr txBox="1"/>
          <p:nvPr/>
        </p:nvSpPr>
        <p:spPr>
          <a:xfrm>
            <a:off x="7020272" y="1124744"/>
            <a:ext cx="1944217" cy="923330"/>
          </a:xfrm>
          <a:prstGeom prst="rect">
            <a:avLst/>
          </a:prstGeom>
          <a:noFill/>
        </p:spPr>
        <p:txBody>
          <a:bodyPr wrap="square" rtlCol="0">
            <a:spAutoFit/>
          </a:bodyPr>
          <a:lstStyle/>
          <a:p>
            <a:r>
              <a:rPr lang="ru-RU" dirty="0" smtClean="0"/>
              <a:t>Портрет </a:t>
            </a:r>
            <a:r>
              <a:rPr lang="ru-RU" dirty="0" err="1" smtClean="0"/>
              <a:t>королеви</a:t>
            </a:r>
            <a:r>
              <a:rPr lang="ru-RU" dirty="0" smtClean="0"/>
              <a:t> </a:t>
            </a:r>
            <a:r>
              <a:rPr lang="ru-RU" dirty="0" err="1" smtClean="0"/>
              <a:t>Франції</a:t>
            </a:r>
            <a:r>
              <a:rPr lang="ru-RU" dirty="0" smtClean="0"/>
              <a:t> </a:t>
            </a:r>
            <a:r>
              <a:rPr lang="ru-RU" dirty="0" err="1" smtClean="0"/>
              <a:t>Марії</a:t>
            </a:r>
            <a:r>
              <a:rPr lang="ru-RU" dirty="0" smtClean="0"/>
              <a:t> </a:t>
            </a:r>
            <a:r>
              <a:rPr lang="ru-RU" dirty="0" err="1" smtClean="0"/>
              <a:t>Медичі</a:t>
            </a:r>
            <a:endParaRPr lang="uk-UA"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408" y="3708812"/>
            <a:ext cx="2282552" cy="2815147"/>
          </a:xfrm>
          <a:prstGeom prst="rect">
            <a:avLst/>
          </a:prstGeom>
        </p:spPr>
      </p:pic>
      <p:sp>
        <p:nvSpPr>
          <p:cNvPr id="8" name="TextBox 7"/>
          <p:cNvSpPr txBox="1"/>
          <p:nvPr/>
        </p:nvSpPr>
        <p:spPr>
          <a:xfrm>
            <a:off x="3995936" y="4869160"/>
            <a:ext cx="2540638" cy="646331"/>
          </a:xfrm>
          <a:prstGeom prst="rect">
            <a:avLst/>
          </a:prstGeom>
          <a:noFill/>
        </p:spPr>
        <p:txBody>
          <a:bodyPr wrap="square" rtlCol="0">
            <a:spAutoFit/>
          </a:bodyPr>
          <a:lstStyle/>
          <a:p>
            <a:r>
              <a:rPr lang="ru-RU" dirty="0" smtClean="0"/>
              <a:t>Портрет Людовика XIII, короля </a:t>
            </a:r>
            <a:r>
              <a:rPr lang="ru-RU" dirty="0" err="1" smtClean="0"/>
              <a:t>Франції</a:t>
            </a:r>
            <a:endParaRPr lang="uk-UA" dirty="0"/>
          </a:p>
        </p:txBody>
      </p:sp>
    </p:spTree>
    <p:extLst>
      <p:ext uri="{BB962C8B-B14F-4D97-AF65-F5344CB8AC3E}">
        <p14:creationId xmlns:p14="http://schemas.microsoft.com/office/powerpoint/2010/main" val="284184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60032" y="476672"/>
            <a:ext cx="3816424" cy="5649491"/>
          </a:xfrm>
        </p:spPr>
        <p:txBody>
          <a:bodyPr>
            <a:normAutofit fontScale="92500" lnSpcReduction="20000"/>
          </a:bodyPr>
          <a:lstStyle/>
          <a:p>
            <a:r>
              <a:rPr lang="uk-UA" dirty="0"/>
              <a:t>Одного разу Рубенс написав знаменні слова: «У кожного свій дар: мій талант такий, що як би величезна не була робота за кількістю і різноманітністю сюжетів, вона ще жодного разу не перевершила моїх сил». Ці слова як не можна точніше відображають разючу універсальність творчості майстра, бо жанровий діапазон його мистецтва вмістив майже все різноманіття тем і сюжетів, що набули поширення у фламандській і європейського живопису </a:t>
            </a:r>
            <a:r>
              <a:rPr lang="en-GB" dirty="0"/>
              <a:t>XVII </a:t>
            </a:r>
            <a:r>
              <a:rPr lang="uk-UA" dirty="0"/>
              <a:t>століття.</a:t>
            </a:r>
          </a:p>
        </p:txBody>
      </p:sp>
      <p:sp>
        <p:nvSpPr>
          <p:cNvPr id="3" name="Заголовок 2"/>
          <p:cNvSpPr>
            <a:spLocks noGrp="1"/>
          </p:cNvSpPr>
          <p:nvPr>
            <p:ph type="title"/>
          </p:nvPr>
        </p:nvSpPr>
        <p:spPr>
          <a:xfrm flipV="1">
            <a:off x="457200" y="260648"/>
            <a:ext cx="8229600" cy="77680"/>
          </a:xfrm>
        </p:spPr>
        <p:txBody>
          <a:bodyPr>
            <a:normAutofit fontScale="90000"/>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64704"/>
            <a:ext cx="3310796" cy="4729708"/>
          </a:xfrm>
          <a:prstGeom prst="rect">
            <a:avLst/>
          </a:prstGeom>
        </p:spPr>
      </p:pic>
      <p:sp>
        <p:nvSpPr>
          <p:cNvPr id="5" name="TextBox 4"/>
          <p:cNvSpPr txBox="1"/>
          <p:nvPr/>
        </p:nvSpPr>
        <p:spPr>
          <a:xfrm>
            <a:off x="1861917" y="5795972"/>
            <a:ext cx="2108269" cy="369332"/>
          </a:xfrm>
          <a:prstGeom prst="rect">
            <a:avLst/>
          </a:prstGeom>
          <a:noFill/>
        </p:spPr>
        <p:txBody>
          <a:bodyPr wrap="none" rtlCol="0">
            <a:spAutoFit/>
          </a:bodyPr>
          <a:lstStyle/>
          <a:p>
            <a:r>
              <a:rPr lang="uk-UA" dirty="0" smtClean="0"/>
              <a:t>Непорочне зачаття</a:t>
            </a:r>
            <a:endParaRPr lang="uk-UA" dirty="0"/>
          </a:p>
        </p:txBody>
      </p:sp>
    </p:spTree>
    <p:extLst>
      <p:ext uri="{BB962C8B-B14F-4D97-AF65-F5344CB8AC3E}">
        <p14:creationId xmlns:p14="http://schemas.microsoft.com/office/powerpoint/2010/main" val="277372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412776"/>
            <a:ext cx="3744415" cy="5112568"/>
          </a:xfrm>
        </p:spPr>
        <p:txBody>
          <a:bodyPr>
            <a:normAutofit fontScale="85000" lnSpcReduction="10000"/>
          </a:bodyPr>
          <a:lstStyle/>
          <a:p>
            <a:r>
              <a:rPr lang="ru-RU" dirty="0" err="1" smtClean="0"/>
              <a:t>Нідерландський</a:t>
            </a:r>
            <a:r>
              <a:rPr lang="ru-RU" dirty="0" smtClean="0"/>
              <a:t> </a:t>
            </a:r>
            <a:r>
              <a:rPr lang="ru-RU" dirty="0"/>
              <a:t>художник, офортист </a:t>
            </a:r>
            <a:r>
              <a:rPr lang="ru-RU" dirty="0" err="1"/>
              <a:t>доби</a:t>
            </a:r>
            <a:r>
              <a:rPr lang="ru-RU" dirty="0"/>
              <a:t> </a:t>
            </a:r>
            <a:r>
              <a:rPr lang="ru-RU" dirty="0" err="1"/>
              <a:t>бароко</a:t>
            </a:r>
            <a:r>
              <a:rPr lang="ru-RU" dirty="0"/>
              <a:t>. Рембрандт </a:t>
            </a:r>
            <a:r>
              <a:rPr lang="ru-RU" dirty="0" err="1"/>
              <a:t>виступив</a:t>
            </a:r>
            <a:r>
              <a:rPr lang="ru-RU" dirty="0"/>
              <a:t> новатором у </a:t>
            </a:r>
            <a:r>
              <a:rPr lang="ru-RU" dirty="0" err="1"/>
              <a:t>багатьох</a:t>
            </a:r>
            <a:r>
              <a:rPr lang="ru-RU" dirty="0"/>
              <a:t> жанрах. Як портретист, </a:t>
            </a:r>
            <a:r>
              <a:rPr lang="ru-RU" dirty="0" err="1"/>
              <a:t>він</a:t>
            </a:r>
            <a:r>
              <a:rPr lang="ru-RU" dirty="0"/>
              <a:t> </a:t>
            </a:r>
            <a:r>
              <a:rPr lang="ru-RU" dirty="0" smtClean="0"/>
              <a:t>став</a:t>
            </a:r>
            <a:r>
              <a:rPr lang="en-GB" dirty="0" smtClean="0"/>
              <a:t> </a:t>
            </a:r>
            <a:r>
              <a:rPr lang="ru-RU" dirty="0" err="1" smtClean="0"/>
              <a:t>творцем</a:t>
            </a:r>
            <a:r>
              <a:rPr lang="ru-RU" dirty="0" smtClean="0"/>
              <a:t> </a:t>
            </a:r>
            <a:r>
              <a:rPr lang="ru-RU" dirty="0" err="1"/>
              <a:t>своєрідного</a:t>
            </a:r>
            <a:r>
              <a:rPr lang="ru-RU" dirty="0"/>
              <a:t> жанру портрету-</a:t>
            </a:r>
            <a:r>
              <a:rPr lang="ru-RU" dirty="0" err="1"/>
              <a:t>біографії</a:t>
            </a:r>
            <a:r>
              <a:rPr lang="ru-RU" dirty="0"/>
              <a:t>, де </a:t>
            </a:r>
            <a:r>
              <a:rPr lang="ru-RU" dirty="0" err="1"/>
              <a:t>довге</a:t>
            </a:r>
            <a:r>
              <a:rPr lang="ru-RU" dirty="0"/>
              <a:t> </a:t>
            </a:r>
            <a:r>
              <a:rPr lang="ru-RU" dirty="0" err="1"/>
              <a:t>життя</a:t>
            </a:r>
            <a:r>
              <a:rPr lang="ru-RU" dirty="0"/>
              <a:t> </a:t>
            </a:r>
            <a:r>
              <a:rPr lang="ru-RU" dirty="0" err="1"/>
              <a:t>людини</a:t>
            </a:r>
            <a:r>
              <a:rPr lang="ru-RU" dirty="0"/>
              <a:t> </a:t>
            </a:r>
            <a:r>
              <a:rPr lang="ru-RU" dirty="0" smtClean="0"/>
              <a:t>і</a:t>
            </a:r>
            <a:r>
              <a:rPr lang="en-GB" dirty="0" smtClean="0"/>
              <a:t> </a:t>
            </a:r>
            <a:r>
              <a:rPr lang="ru-RU" dirty="0" err="1" smtClean="0"/>
              <a:t>його</a:t>
            </a:r>
            <a:r>
              <a:rPr lang="ru-RU" dirty="0" smtClean="0"/>
              <a:t> </a:t>
            </a:r>
            <a:r>
              <a:rPr lang="ru-RU" dirty="0" err="1"/>
              <a:t>внутрішній</a:t>
            </a:r>
            <a:r>
              <a:rPr lang="ru-RU" dirty="0"/>
              <a:t> </a:t>
            </a:r>
            <a:r>
              <a:rPr lang="ru-RU" dirty="0" err="1"/>
              <a:t>світ</a:t>
            </a:r>
            <a:r>
              <a:rPr lang="ru-RU" dirty="0"/>
              <a:t> </a:t>
            </a:r>
            <a:r>
              <a:rPr lang="ru-RU" dirty="0" err="1"/>
              <a:t>розкривалися</a:t>
            </a:r>
            <a:r>
              <a:rPr lang="ru-RU" dirty="0"/>
              <a:t> у </a:t>
            </a:r>
            <a:r>
              <a:rPr lang="ru-RU" dirty="0" err="1"/>
              <a:t>всій</a:t>
            </a:r>
            <a:r>
              <a:rPr lang="ru-RU" dirty="0"/>
              <a:t> </a:t>
            </a:r>
            <a:r>
              <a:rPr lang="ru-RU" dirty="0" err="1"/>
              <a:t>своїй</a:t>
            </a:r>
            <a:r>
              <a:rPr lang="ru-RU" dirty="0"/>
              <a:t> </a:t>
            </a:r>
            <a:r>
              <a:rPr lang="ru-RU" dirty="0" err="1"/>
              <a:t>складності</a:t>
            </a:r>
            <a:r>
              <a:rPr lang="ru-RU" dirty="0"/>
              <a:t> </a:t>
            </a:r>
            <a:r>
              <a:rPr lang="ru-RU" dirty="0" smtClean="0"/>
              <a:t>і</a:t>
            </a:r>
            <a:r>
              <a:rPr lang="en-GB" dirty="0" smtClean="0"/>
              <a:t> </a:t>
            </a:r>
            <a:r>
              <a:rPr lang="ru-RU" dirty="0" err="1" smtClean="0"/>
              <a:t>суперечливості</a:t>
            </a:r>
            <a:r>
              <a:rPr lang="ru-RU" dirty="0"/>
              <a:t>. Як </a:t>
            </a:r>
            <a:r>
              <a:rPr lang="ru-RU" dirty="0" err="1"/>
              <a:t>історичний</a:t>
            </a:r>
            <a:r>
              <a:rPr lang="ru-RU" dirty="0"/>
              <a:t> </a:t>
            </a:r>
            <a:r>
              <a:rPr lang="ru-RU" dirty="0" err="1"/>
              <a:t>живописець</a:t>
            </a:r>
            <a:r>
              <a:rPr lang="ru-RU" dirty="0"/>
              <a:t>, </a:t>
            </a:r>
            <a:r>
              <a:rPr lang="ru-RU" dirty="0" err="1"/>
              <a:t>він</a:t>
            </a:r>
            <a:r>
              <a:rPr lang="ru-RU" dirty="0"/>
              <a:t> </a:t>
            </a:r>
            <a:r>
              <a:rPr lang="ru-RU" dirty="0" err="1"/>
              <a:t>перетворив</a:t>
            </a:r>
            <a:r>
              <a:rPr lang="ru-RU" dirty="0"/>
              <a:t> </a:t>
            </a:r>
            <a:r>
              <a:rPr lang="ru-RU" dirty="0" err="1"/>
              <a:t>далекі</a:t>
            </a:r>
            <a:r>
              <a:rPr lang="ru-RU" dirty="0"/>
              <a:t> </a:t>
            </a:r>
            <a:r>
              <a:rPr lang="ru-RU" dirty="0" err="1" smtClean="0"/>
              <a:t>античні</a:t>
            </a:r>
            <a:r>
              <a:rPr lang="en-GB" dirty="0" smtClean="0"/>
              <a:t> </a:t>
            </a:r>
            <a:r>
              <a:rPr lang="ru-RU" dirty="0" smtClean="0"/>
              <a:t>і </a:t>
            </a:r>
            <a:r>
              <a:rPr lang="ru-RU" dirty="0" err="1"/>
              <a:t>біблійні</a:t>
            </a:r>
            <a:r>
              <a:rPr lang="ru-RU" dirty="0"/>
              <a:t> </a:t>
            </a:r>
            <a:r>
              <a:rPr lang="ru-RU" dirty="0" err="1"/>
              <a:t>легенди</a:t>
            </a:r>
            <a:r>
              <a:rPr lang="ru-RU" dirty="0"/>
              <a:t> в </a:t>
            </a:r>
            <a:r>
              <a:rPr lang="ru-RU" dirty="0" err="1"/>
              <a:t>зігріту</a:t>
            </a:r>
            <a:r>
              <a:rPr lang="ru-RU" dirty="0"/>
              <a:t> </a:t>
            </a:r>
            <a:r>
              <a:rPr lang="ru-RU" dirty="0" err="1"/>
              <a:t>високим</a:t>
            </a:r>
            <a:r>
              <a:rPr lang="ru-RU" dirty="0"/>
              <a:t> </a:t>
            </a:r>
            <a:r>
              <a:rPr lang="ru-RU" dirty="0" err="1"/>
              <a:t>гуманізмом</a:t>
            </a:r>
            <a:r>
              <a:rPr lang="ru-RU" dirty="0"/>
              <a:t> </a:t>
            </a:r>
            <a:r>
              <a:rPr lang="ru-RU" dirty="0" err="1"/>
              <a:t>розповідь</a:t>
            </a:r>
            <a:r>
              <a:rPr lang="ru-RU" dirty="0"/>
              <a:t> про </a:t>
            </a:r>
            <a:r>
              <a:rPr lang="ru-RU" dirty="0" err="1" smtClean="0"/>
              <a:t>реальні</a:t>
            </a:r>
            <a:r>
              <a:rPr lang="en-GB" dirty="0" smtClean="0"/>
              <a:t> </a:t>
            </a:r>
            <a:r>
              <a:rPr lang="ru-RU" dirty="0" err="1" smtClean="0"/>
              <a:t>земні</a:t>
            </a:r>
            <a:r>
              <a:rPr lang="ru-RU" dirty="0" smtClean="0"/>
              <a:t> </a:t>
            </a:r>
            <a:r>
              <a:rPr lang="ru-RU" dirty="0" err="1"/>
              <a:t>людські</a:t>
            </a:r>
            <a:r>
              <a:rPr lang="ru-RU" dirty="0"/>
              <a:t> </a:t>
            </a:r>
            <a:r>
              <a:rPr lang="ru-RU" dirty="0" err="1"/>
              <a:t>почуття</a:t>
            </a:r>
            <a:r>
              <a:rPr lang="ru-RU" dirty="0"/>
              <a:t> і </a:t>
            </a:r>
            <a:r>
              <a:rPr lang="ru-RU" dirty="0" err="1"/>
              <a:t>відносини</a:t>
            </a:r>
            <a:r>
              <a:rPr lang="ru-RU" dirty="0"/>
              <a:t>. </a:t>
            </a:r>
            <a:endParaRPr lang="uk-UA" dirty="0"/>
          </a:p>
        </p:txBody>
      </p:sp>
      <p:sp>
        <p:nvSpPr>
          <p:cNvPr id="3" name="Заголовок 2"/>
          <p:cNvSpPr>
            <a:spLocks noGrp="1"/>
          </p:cNvSpPr>
          <p:nvPr>
            <p:ph type="title"/>
          </p:nvPr>
        </p:nvSpPr>
        <p:spPr>
          <a:xfrm>
            <a:off x="457200" y="338328"/>
            <a:ext cx="8229600" cy="1074448"/>
          </a:xfrm>
        </p:spPr>
        <p:txBody>
          <a:bodyPr/>
          <a:lstStyle/>
          <a:p>
            <a:r>
              <a:rPr lang="uk-UA" dirty="0"/>
              <a:t>Рембрандт </a:t>
            </a:r>
            <a:r>
              <a:rPr lang="uk-UA" dirty="0" err="1"/>
              <a:t>ван</a:t>
            </a:r>
            <a:r>
              <a:rPr lang="uk-UA" dirty="0"/>
              <a:t> Рейн</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040" y="1248910"/>
            <a:ext cx="3683906" cy="4052297"/>
          </a:xfrm>
          <a:prstGeom prst="rect">
            <a:avLst/>
          </a:prstGeom>
        </p:spPr>
      </p:pic>
    </p:spTree>
    <p:extLst>
      <p:ext uri="{BB962C8B-B14F-4D97-AF65-F5344CB8AC3E}">
        <p14:creationId xmlns:p14="http://schemas.microsoft.com/office/powerpoint/2010/main" val="1523673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437</TotalTime>
  <Words>1038</Words>
  <Application>Microsoft Office PowerPoint</Application>
  <PresentationFormat>Экран (4:3)</PresentationFormat>
  <Paragraphs>43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Волна</vt:lpstr>
      <vt:lpstr>Фламандський і Голландський живопис</vt:lpstr>
      <vt:lpstr>У XVII ст. нідерландське мистецтво поділилося на дві школи — фламандську та голландську, що було пов'язано з поділом самих Нідерландів у результаті революції на дві частини — Голландію та Фландрію (сучасна Бельгія). </vt:lpstr>
      <vt:lpstr>Презентация PowerPoint</vt:lpstr>
      <vt:lpstr>Рубенс</vt:lpstr>
      <vt:lpstr>Презентация PowerPoint</vt:lpstr>
      <vt:lpstr>Презентация PowerPoint</vt:lpstr>
      <vt:lpstr>Презентация PowerPoint</vt:lpstr>
      <vt:lpstr>Презентация PowerPoint</vt:lpstr>
      <vt:lpstr>Рембрандт ван Рейн</vt:lpstr>
      <vt:lpstr>Презентация PowerPoint</vt:lpstr>
      <vt:lpstr>Презентация PowerPoint</vt:lpstr>
      <vt:lpstr>Презентация PowerPoint</vt:lpstr>
      <vt:lpstr>Презентация PowerPoint</vt:lpstr>
      <vt:lpstr>Творчий доробок</vt:lpstr>
      <vt:lpstr>Висновок</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Фламандський і Голландський живопис</dc:title>
  <dc:creator>VITA</dc:creator>
  <cp:lastModifiedBy>VITA</cp:lastModifiedBy>
  <cp:revision>12</cp:revision>
  <dcterms:created xsi:type="dcterms:W3CDTF">2014-12-13T13:23:24Z</dcterms:created>
  <dcterms:modified xsi:type="dcterms:W3CDTF">2014-12-14T08:20:43Z</dcterms:modified>
</cp:coreProperties>
</file>